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Lst>
  <p:notesMasterIdLst>
    <p:notesMasterId r:id="rId239"/>
  </p:notesMasterIdLst>
  <p:handoutMasterIdLst>
    <p:handoutMasterId r:id="rId240"/>
  </p:handoutMasterIdLst>
  <p:sldIdLst>
    <p:sldId id="2076138540" r:id="rId5"/>
    <p:sldId id="2543" r:id="rId6"/>
    <p:sldId id="2544" r:id="rId7"/>
    <p:sldId id="2553" r:id="rId8"/>
    <p:sldId id="2076138581" r:id="rId9"/>
    <p:sldId id="2076138548" r:id="rId10"/>
    <p:sldId id="2546" r:id="rId11"/>
    <p:sldId id="2076138536" r:id="rId12"/>
    <p:sldId id="2076138537" r:id="rId13"/>
    <p:sldId id="2554" r:id="rId14"/>
    <p:sldId id="2547" r:id="rId15"/>
    <p:sldId id="751" r:id="rId16"/>
    <p:sldId id="2555" r:id="rId17"/>
    <p:sldId id="2076138622" r:id="rId18"/>
    <p:sldId id="2076138624" r:id="rId19"/>
    <p:sldId id="2076138555" r:id="rId20"/>
    <p:sldId id="2552" r:id="rId21"/>
    <p:sldId id="2076138552" r:id="rId22"/>
    <p:sldId id="2551" r:id="rId23"/>
    <p:sldId id="2557" r:id="rId24"/>
    <p:sldId id="2076138554" r:id="rId25"/>
    <p:sldId id="2556" r:id="rId26"/>
    <p:sldId id="2570" r:id="rId27"/>
    <p:sldId id="2518" r:id="rId28"/>
    <p:sldId id="2519" r:id="rId29"/>
    <p:sldId id="2571" r:id="rId30"/>
    <p:sldId id="2521" r:id="rId31"/>
    <p:sldId id="2522" r:id="rId32"/>
    <p:sldId id="2572" r:id="rId33"/>
    <p:sldId id="2573" r:id="rId34"/>
    <p:sldId id="2525" r:id="rId35"/>
    <p:sldId id="2526" r:id="rId36"/>
    <p:sldId id="2076138563" r:id="rId37"/>
    <p:sldId id="2675" r:id="rId38"/>
    <p:sldId id="2574" r:id="rId39"/>
    <p:sldId id="2558" r:id="rId40"/>
    <p:sldId id="2548" r:id="rId41"/>
    <p:sldId id="753" r:id="rId42"/>
    <p:sldId id="754" r:id="rId43"/>
    <p:sldId id="755" r:id="rId44"/>
    <p:sldId id="756" r:id="rId45"/>
    <p:sldId id="757" r:id="rId46"/>
    <p:sldId id="758" r:id="rId47"/>
    <p:sldId id="759" r:id="rId48"/>
    <p:sldId id="760" r:id="rId49"/>
    <p:sldId id="2691" r:id="rId50"/>
    <p:sldId id="2076138582" r:id="rId51"/>
    <p:sldId id="2076138565" r:id="rId52"/>
    <p:sldId id="2076138603" r:id="rId53"/>
    <p:sldId id="2076138561" r:id="rId54"/>
    <p:sldId id="2076138567" r:id="rId55"/>
    <p:sldId id="2076138574" r:id="rId56"/>
    <p:sldId id="2076138575" r:id="rId57"/>
    <p:sldId id="2076138576" r:id="rId58"/>
    <p:sldId id="2076138577" r:id="rId59"/>
    <p:sldId id="770" r:id="rId60"/>
    <p:sldId id="2076138578" r:id="rId61"/>
    <p:sldId id="2076138579" r:id="rId62"/>
    <p:sldId id="772" r:id="rId63"/>
    <p:sldId id="771" r:id="rId64"/>
    <p:sldId id="2076138580" r:id="rId65"/>
    <p:sldId id="773" r:id="rId66"/>
    <p:sldId id="774" r:id="rId67"/>
    <p:sldId id="775" r:id="rId68"/>
    <p:sldId id="2076138583" r:id="rId69"/>
    <p:sldId id="2692" r:id="rId70"/>
    <p:sldId id="2076138605" r:id="rId71"/>
    <p:sldId id="2076138611" r:id="rId72"/>
    <p:sldId id="2576" r:id="rId73"/>
    <p:sldId id="2559" r:id="rId74"/>
    <p:sldId id="790" r:id="rId75"/>
    <p:sldId id="791" r:id="rId76"/>
    <p:sldId id="792" r:id="rId77"/>
    <p:sldId id="793" r:id="rId78"/>
    <p:sldId id="794" r:id="rId79"/>
    <p:sldId id="807" r:id="rId80"/>
    <p:sldId id="808" r:id="rId81"/>
    <p:sldId id="809" r:id="rId82"/>
    <p:sldId id="2076138566" r:id="rId83"/>
    <p:sldId id="2076138573" r:id="rId84"/>
    <p:sldId id="2076138612" r:id="rId85"/>
    <p:sldId id="2578" r:id="rId86"/>
    <p:sldId id="2560" r:id="rId87"/>
    <p:sldId id="2676" r:id="rId88"/>
    <p:sldId id="2581" r:id="rId89"/>
    <p:sldId id="2076138585" r:id="rId90"/>
    <p:sldId id="2582" r:id="rId91"/>
    <p:sldId id="2583" r:id="rId92"/>
    <p:sldId id="2584" r:id="rId93"/>
    <p:sldId id="2585" r:id="rId94"/>
    <p:sldId id="2586" r:id="rId95"/>
    <p:sldId id="2587" r:id="rId96"/>
    <p:sldId id="2588" r:id="rId97"/>
    <p:sldId id="2076138545" r:id="rId98"/>
    <p:sldId id="2589" r:id="rId99"/>
    <p:sldId id="2590" r:id="rId100"/>
    <p:sldId id="2591" r:id="rId101"/>
    <p:sldId id="2592" r:id="rId102"/>
    <p:sldId id="2593" r:id="rId103"/>
    <p:sldId id="2677" r:id="rId104"/>
    <p:sldId id="2076138586" r:id="rId105"/>
    <p:sldId id="2594" r:id="rId106"/>
    <p:sldId id="2596" r:id="rId107"/>
    <p:sldId id="2597" r:id="rId108"/>
    <p:sldId id="2599" r:id="rId109"/>
    <p:sldId id="2600" r:id="rId110"/>
    <p:sldId id="2601" r:id="rId111"/>
    <p:sldId id="2602" r:id="rId112"/>
    <p:sldId id="2603" r:id="rId113"/>
    <p:sldId id="2604" r:id="rId114"/>
    <p:sldId id="2605" r:id="rId115"/>
    <p:sldId id="2076138589" r:id="rId116"/>
    <p:sldId id="2076138590" r:id="rId117"/>
    <p:sldId id="2076138591" r:id="rId118"/>
    <p:sldId id="2076138595" r:id="rId119"/>
    <p:sldId id="2076138596" r:id="rId120"/>
    <p:sldId id="2076138597" r:id="rId121"/>
    <p:sldId id="2606" r:id="rId122"/>
    <p:sldId id="2595" r:id="rId123"/>
    <p:sldId id="2607" r:id="rId124"/>
    <p:sldId id="2608" r:id="rId125"/>
    <p:sldId id="2609" r:id="rId126"/>
    <p:sldId id="2610" r:id="rId127"/>
    <p:sldId id="2611" r:id="rId128"/>
    <p:sldId id="2612" r:id="rId129"/>
    <p:sldId id="2076138588" r:id="rId130"/>
    <p:sldId id="2613" r:id="rId131"/>
    <p:sldId id="2580" r:id="rId132"/>
    <p:sldId id="2076138557" r:id="rId133"/>
    <p:sldId id="2562" r:id="rId134"/>
    <p:sldId id="2693" r:id="rId135"/>
    <p:sldId id="2076138568" r:id="rId136"/>
    <p:sldId id="2076138613" r:id="rId137"/>
    <p:sldId id="2616" r:id="rId138"/>
    <p:sldId id="2617" r:id="rId139"/>
    <p:sldId id="2076138587" r:id="rId140"/>
    <p:sldId id="2618" r:id="rId141"/>
    <p:sldId id="2619" r:id="rId142"/>
    <p:sldId id="2620" r:id="rId143"/>
    <p:sldId id="2621" r:id="rId144"/>
    <p:sldId id="2076138546" r:id="rId145"/>
    <p:sldId id="2622" r:id="rId146"/>
    <p:sldId id="2623" r:id="rId147"/>
    <p:sldId id="2624" r:id="rId148"/>
    <p:sldId id="2625" r:id="rId149"/>
    <p:sldId id="2626" r:id="rId150"/>
    <p:sldId id="2627" r:id="rId151"/>
    <p:sldId id="2628" r:id="rId152"/>
    <p:sldId id="2629" r:id="rId153"/>
    <p:sldId id="2630" r:id="rId154"/>
    <p:sldId id="2076138598" r:id="rId155"/>
    <p:sldId id="2076138599" r:id="rId156"/>
    <p:sldId id="2076138600" r:id="rId157"/>
    <p:sldId id="2076138601" r:id="rId158"/>
    <p:sldId id="2631" r:id="rId159"/>
    <p:sldId id="2632" r:id="rId160"/>
    <p:sldId id="2633" r:id="rId161"/>
    <p:sldId id="2634" r:id="rId162"/>
    <p:sldId id="2635" r:id="rId163"/>
    <p:sldId id="2636" r:id="rId164"/>
    <p:sldId id="2637" r:id="rId165"/>
    <p:sldId id="2638" r:id="rId166"/>
    <p:sldId id="2639" r:id="rId167"/>
    <p:sldId id="2076138547" r:id="rId168"/>
    <p:sldId id="2674" r:id="rId169"/>
    <p:sldId id="2640" r:id="rId170"/>
    <p:sldId id="2641" r:id="rId171"/>
    <p:sldId id="2642" r:id="rId172"/>
    <p:sldId id="2643" r:id="rId173"/>
    <p:sldId id="2076138623" r:id="rId174"/>
    <p:sldId id="2076138558" r:id="rId175"/>
    <p:sldId id="2076138614" r:id="rId176"/>
    <p:sldId id="2646" r:id="rId177"/>
    <p:sldId id="2647" r:id="rId178"/>
    <p:sldId id="2531" r:id="rId179"/>
    <p:sldId id="2532" r:id="rId180"/>
    <p:sldId id="2533" r:id="rId181"/>
    <p:sldId id="2534" r:id="rId182"/>
    <p:sldId id="2535" r:id="rId183"/>
    <p:sldId id="2536" r:id="rId184"/>
    <p:sldId id="2538" r:id="rId185"/>
    <p:sldId id="2539" r:id="rId186"/>
    <p:sldId id="2678" r:id="rId187"/>
    <p:sldId id="2648" r:id="rId188"/>
    <p:sldId id="2649" r:id="rId189"/>
    <p:sldId id="2650" r:id="rId190"/>
    <p:sldId id="2651" r:id="rId191"/>
    <p:sldId id="2652" r:id="rId192"/>
    <p:sldId id="2653" r:id="rId193"/>
    <p:sldId id="2654" r:id="rId194"/>
    <p:sldId id="2655" r:id="rId195"/>
    <p:sldId id="2656" r:id="rId196"/>
    <p:sldId id="2657" r:id="rId197"/>
    <p:sldId id="2658" r:id="rId198"/>
    <p:sldId id="2659" r:id="rId199"/>
    <p:sldId id="2660" r:id="rId200"/>
    <p:sldId id="2540" r:id="rId201"/>
    <p:sldId id="2541" r:id="rId202"/>
    <p:sldId id="2661" r:id="rId203"/>
    <p:sldId id="2695" r:id="rId204"/>
    <p:sldId id="2076138569" r:id="rId205"/>
    <p:sldId id="2076138615" r:id="rId206"/>
    <p:sldId id="2663" r:id="rId207"/>
    <p:sldId id="2076138550" r:id="rId208"/>
    <p:sldId id="2664" r:id="rId209"/>
    <p:sldId id="2665" r:id="rId210"/>
    <p:sldId id="2666" r:id="rId211"/>
    <p:sldId id="2076138616" r:id="rId212"/>
    <p:sldId id="2076138617" r:id="rId213"/>
    <p:sldId id="2076138618" r:id="rId214"/>
    <p:sldId id="2076138619" r:id="rId215"/>
    <p:sldId id="2076138620" r:id="rId216"/>
    <p:sldId id="2076138621" r:id="rId217"/>
    <p:sldId id="2673" r:id="rId218"/>
    <p:sldId id="2679" r:id="rId219"/>
    <p:sldId id="2680" r:id="rId220"/>
    <p:sldId id="2520" r:id="rId221"/>
    <p:sldId id="2681" r:id="rId222"/>
    <p:sldId id="2682" r:id="rId223"/>
    <p:sldId id="2683" r:id="rId224"/>
    <p:sldId id="2684" r:id="rId225"/>
    <p:sldId id="2685" r:id="rId226"/>
    <p:sldId id="2686" r:id="rId227"/>
    <p:sldId id="2687" r:id="rId228"/>
    <p:sldId id="2688" r:id="rId229"/>
    <p:sldId id="810" r:id="rId230"/>
    <p:sldId id="811" r:id="rId231"/>
    <p:sldId id="812" r:id="rId232"/>
    <p:sldId id="813" r:id="rId233"/>
    <p:sldId id="814" r:id="rId234"/>
    <p:sldId id="815" r:id="rId235"/>
    <p:sldId id="816" r:id="rId236"/>
    <p:sldId id="2614" r:id="rId237"/>
    <p:sldId id="2076138549" r:id="rId23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BCC8649-5CA8-4857-94B9-06F70F6C1036}">
          <p14:sldIdLst>
            <p14:sldId id="2076138540"/>
            <p14:sldId id="2543"/>
            <p14:sldId id="2544"/>
            <p14:sldId id="2553"/>
            <p14:sldId id="2076138581"/>
            <p14:sldId id="2076138548"/>
            <p14:sldId id="2546"/>
            <p14:sldId id="2076138536"/>
            <p14:sldId id="2076138537"/>
          </p14:sldIdLst>
        </p14:section>
        <p14:section name="Module 1 Getting and shaping the Data" id="{3E02D335-2247-4A84-9EE8-4DEA21B4A6E2}">
          <p14:sldIdLst>
            <p14:sldId id="2554"/>
            <p14:sldId id="2547"/>
            <p14:sldId id="751"/>
            <p14:sldId id="2555"/>
            <p14:sldId id="2076138622"/>
            <p14:sldId id="2076138624"/>
            <p14:sldId id="2076138555"/>
            <p14:sldId id="2552"/>
            <p14:sldId id="2076138552"/>
            <p14:sldId id="2551"/>
            <p14:sldId id="2557"/>
            <p14:sldId id="2076138554"/>
            <p14:sldId id="2556"/>
            <p14:sldId id="2570"/>
            <p14:sldId id="2518"/>
            <p14:sldId id="2519"/>
            <p14:sldId id="2571"/>
            <p14:sldId id="2521"/>
            <p14:sldId id="2522"/>
            <p14:sldId id="2572"/>
            <p14:sldId id="2573"/>
            <p14:sldId id="2525"/>
            <p14:sldId id="2526"/>
            <p14:sldId id="2076138563"/>
            <p14:sldId id="2675"/>
          </p14:sldIdLst>
        </p14:section>
        <p14:section name="Module 2 Basic Data Modeling" id="{9134A83D-A928-495E-B583-071C1130D0E2}">
          <p14:sldIdLst>
            <p14:sldId id="2574"/>
            <p14:sldId id="2558"/>
            <p14:sldId id="2548"/>
            <p14:sldId id="753"/>
            <p14:sldId id="754"/>
            <p14:sldId id="755"/>
            <p14:sldId id="756"/>
            <p14:sldId id="757"/>
            <p14:sldId id="758"/>
            <p14:sldId id="759"/>
            <p14:sldId id="760"/>
            <p14:sldId id="2691"/>
            <p14:sldId id="2076138582"/>
            <p14:sldId id="2076138565"/>
            <p14:sldId id="2076138603"/>
          </p14:sldIdLst>
        </p14:section>
        <p14:section name="Module 3" id="{6464EEEF-3B31-421A-9243-8D4DFBCD1DE5}">
          <p14:sldIdLst>
            <p14:sldId id="2076138561"/>
            <p14:sldId id="2076138567"/>
            <p14:sldId id="2076138574"/>
            <p14:sldId id="2076138575"/>
            <p14:sldId id="2076138576"/>
            <p14:sldId id="2076138577"/>
            <p14:sldId id="770"/>
            <p14:sldId id="2076138578"/>
            <p14:sldId id="2076138579"/>
            <p14:sldId id="772"/>
            <p14:sldId id="771"/>
            <p14:sldId id="2076138580"/>
            <p14:sldId id="773"/>
            <p14:sldId id="774"/>
            <p14:sldId id="775"/>
            <p14:sldId id="2076138583"/>
            <p14:sldId id="2692"/>
            <p14:sldId id="2076138605"/>
            <p14:sldId id="2076138611"/>
          </p14:sldIdLst>
        </p14:section>
        <p14:section name="Module 4" id="{89C0331E-AAF9-4500-89CA-AED6DE310D49}">
          <p14:sldIdLst>
            <p14:sldId id="2576"/>
            <p14:sldId id="2559"/>
            <p14:sldId id="790"/>
            <p14:sldId id="791"/>
            <p14:sldId id="792"/>
            <p14:sldId id="793"/>
            <p14:sldId id="794"/>
            <p14:sldId id="807"/>
            <p14:sldId id="808"/>
            <p14:sldId id="809"/>
            <p14:sldId id="2076138566"/>
            <p14:sldId id="2076138573"/>
            <p14:sldId id="2076138612"/>
          </p14:sldIdLst>
        </p14:section>
        <p14:section name="Module 5" id="{1CA33FCB-39DD-49A7-A15A-AE8DB66A0D92}">
          <p14:sldIdLst>
            <p14:sldId id="2578"/>
            <p14:sldId id="2560"/>
            <p14:sldId id="2676"/>
            <p14:sldId id="2581"/>
            <p14:sldId id="2076138585"/>
            <p14:sldId id="2582"/>
            <p14:sldId id="2583"/>
            <p14:sldId id="2584"/>
            <p14:sldId id="2585"/>
            <p14:sldId id="2586"/>
            <p14:sldId id="2587"/>
            <p14:sldId id="2588"/>
            <p14:sldId id="2076138545"/>
            <p14:sldId id="2589"/>
            <p14:sldId id="2590"/>
            <p14:sldId id="2591"/>
            <p14:sldId id="2592"/>
            <p14:sldId id="2593"/>
            <p14:sldId id="2677"/>
            <p14:sldId id="2076138586"/>
            <p14:sldId id="2594"/>
            <p14:sldId id="2596"/>
            <p14:sldId id="2597"/>
            <p14:sldId id="2599"/>
            <p14:sldId id="2600"/>
            <p14:sldId id="2601"/>
            <p14:sldId id="2602"/>
            <p14:sldId id="2603"/>
            <p14:sldId id="2604"/>
            <p14:sldId id="2605"/>
            <p14:sldId id="2076138589"/>
            <p14:sldId id="2076138590"/>
            <p14:sldId id="2076138591"/>
            <p14:sldId id="2076138595"/>
            <p14:sldId id="2076138596"/>
            <p14:sldId id="2076138597"/>
            <p14:sldId id="2606"/>
            <p14:sldId id="2595"/>
            <p14:sldId id="2607"/>
            <p14:sldId id="2608"/>
            <p14:sldId id="2609"/>
            <p14:sldId id="2610"/>
            <p14:sldId id="2611"/>
            <p14:sldId id="2612"/>
            <p14:sldId id="2076138588"/>
            <p14:sldId id="2613"/>
            <p14:sldId id="2580"/>
            <p14:sldId id="2076138557"/>
            <p14:sldId id="2562"/>
            <p14:sldId id="2693"/>
            <p14:sldId id="2076138568"/>
            <p14:sldId id="2076138613"/>
          </p14:sldIdLst>
        </p14:section>
        <p14:section name="Module 6" id="{9EF7D508-0AF7-4077-A20C-A4934F48C00A}">
          <p14:sldIdLst>
            <p14:sldId id="2616"/>
            <p14:sldId id="2617"/>
            <p14:sldId id="2076138587"/>
            <p14:sldId id="2618"/>
            <p14:sldId id="2619"/>
            <p14:sldId id="2620"/>
            <p14:sldId id="2621"/>
            <p14:sldId id="2076138546"/>
            <p14:sldId id="2622"/>
            <p14:sldId id="2623"/>
            <p14:sldId id="2624"/>
            <p14:sldId id="2625"/>
            <p14:sldId id="2626"/>
            <p14:sldId id="2627"/>
            <p14:sldId id="2628"/>
            <p14:sldId id="2629"/>
            <p14:sldId id="2630"/>
            <p14:sldId id="2076138598"/>
            <p14:sldId id="2076138599"/>
            <p14:sldId id="2076138600"/>
            <p14:sldId id="2076138601"/>
            <p14:sldId id="2631"/>
            <p14:sldId id="2632"/>
            <p14:sldId id="2633"/>
            <p14:sldId id="2634"/>
            <p14:sldId id="2635"/>
            <p14:sldId id="2636"/>
            <p14:sldId id="2637"/>
            <p14:sldId id="2638"/>
            <p14:sldId id="2639"/>
            <p14:sldId id="2076138547"/>
            <p14:sldId id="2674"/>
            <p14:sldId id="2640"/>
            <p14:sldId id="2641"/>
            <p14:sldId id="2642"/>
            <p14:sldId id="2643"/>
            <p14:sldId id="2076138623"/>
            <p14:sldId id="2076138558"/>
            <p14:sldId id="2076138614"/>
          </p14:sldIdLst>
        </p14:section>
        <p14:section name="Module 7" id="{C2730FC1-C6D9-4FEF-B042-631C2996ED2B}">
          <p14:sldIdLst>
            <p14:sldId id="2646"/>
            <p14:sldId id="2647"/>
            <p14:sldId id="2531"/>
            <p14:sldId id="2532"/>
            <p14:sldId id="2533"/>
            <p14:sldId id="2534"/>
            <p14:sldId id="2535"/>
            <p14:sldId id="2536"/>
            <p14:sldId id="2538"/>
            <p14:sldId id="2539"/>
            <p14:sldId id="2678"/>
            <p14:sldId id="2648"/>
            <p14:sldId id="2649"/>
            <p14:sldId id="2650"/>
            <p14:sldId id="2651"/>
            <p14:sldId id="2652"/>
            <p14:sldId id="2653"/>
            <p14:sldId id="2654"/>
            <p14:sldId id="2655"/>
            <p14:sldId id="2656"/>
            <p14:sldId id="2657"/>
            <p14:sldId id="2658"/>
            <p14:sldId id="2659"/>
            <p14:sldId id="2660"/>
            <p14:sldId id="2540"/>
            <p14:sldId id="2541"/>
            <p14:sldId id="2661"/>
            <p14:sldId id="2695"/>
            <p14:sldId id="2076138569"/>
            <p14:sldId id="2076138615"/>
          </p14:sldIdLst>
        </p14:section>
        <p14:section name="Module 8" id="{18BD41C2-EE2B-48B2-8D01-DBF1873ECE65}">
          <p14:sldIdLst>
            <p14:sldId id="2663"/>
            <p14:sldId id="2076138550"/>
          </p14:sldIdLst>
        </p14:section>
        <p14:section name="Power BI Resources" id="{F020DB5E-B949-44BF-97BC-77D4760FFCFF}">
          <p14:sldIdLst>
            <p14:sldId id="2664"/>
            <p14:sldId id="2665"/>
          </p14:sldIdLst>
        </p14:section>
        <p14:section name="Appendix 1" id="{199B4FA3-C6C5-468B-8B03-DDBA09679970}">
          <p14:sldIdLst>
            <p14:sldId id="2666"/>
            <p14:sldId id="2076138616"/>
            <p14:sldId id="2076138617"/>
            <p14:sldId id="2076138618"/>
            <p14:sldId id="2076138619"/>
            <p14:sldId id="2076138620"/>
            <p14:sldId id="2076138621"/>
          </p14:sldIdLst>
        </p14:section>
        <p14:section name="Appendix 2" id="{67F59D45-49F9-4E9E-9399-47F7B6B0015B}">
          <p14:sldIdLst>
            <p14:sldId id="2673"/>
            <p14:sldId id="2679"/>
            <p14:sldId id="2680"/>
            <p14:sldId id="2520"/>
            <p14:sldId id="2681"/>
          </p14:sldIdLst>
        </p14:section>
        <p14:section name="Appendix 3" id="{1F5E9B60-57D8-41C3-8FFA-45E151FC6DB6}">
          <p14:sldIdLst>
            <p14:sldId id="2682"/>
            <p14:sldId id="2683"/>
            <p14:sldId id="2684"/>
            <p14:sldId id="2685"/>
            <p14:sldId id="2686"/>
            <p14:sldId id="2687"/>
            <p14:sldId id="2688"/>
            <p14:sldId id="810"/>
            <p14:sldId id="811"/>
            <p14:sldId id="812"/>
            <p14:sldId id="813"/>
            <p14:sldId id="814"/>
            <p14:sldId id="815"/>
            <p14:sldId id="816"/>
            <p14:sldId id="2614"/>
            <p14:sldId id="20761385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767676"/>
    <a:srgbClr val="F2C812"/>
    <a:srgbClr val="EAEAEA"/>
    <a:srgbClr val="00863D"/>
    <a:srgbClr val="6A4B16"/>
    <a:srgbClr val="FFC000"/>
    <a:srgbClr val="8DC6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73009" autoAdjust="0"/>
  </p:normalViewPr>
  <p:slideViewPr>
    <p:cSldViewPr snapToGrid="0">
      <p:cViewPr varScale="1">
        <p:scale>
          <a:sx n="80" d="100"/>
          <a:sy n="80" d="100"/>
        </p:scale>
        <p:origin x="548" y="64"/>
      </p:cViewPr>
      <p:guideLst/>
    </p:cSldViewPr>
  </p:slideViewPr>
  <p:outlineViewPr>
    <p:cViewPr>
      <p:scale>
        <a:sx n="33" d="100"/>
        <a:sy n="33" d="100"/>
      </p:scale>
      <p:origin x="0" y="-81942"/>
    </p:cViewPr>
  </p:outlineViewPr>
  <p:notesTextViewPr>
    <p:cViewPr>
      <p:scale>
        <a:sx n="3" d="2"/>
        <a:sy n="3" d="2"/>
      </p:scale>
      <p:origin x="0" y="0"/>
    </p:cViewPr>
  </p:notesTextViewPr>
  <p:sorterViewPr>
    <p:cViewPr>
      <p:scale>
        <a:sx n="102" d="100"/>
        <a:sy n="102" d="100"/>
      </p:scale>
      <p:origin x="0" y="-6540"/>
    </p:cViewPr>
  </p:sorterViewPr>
  <p:notesViewPr>
    <p:cSldViewPr snapToGrid="0">
      <p:cViewPr varScale="1">
        <p:scale>
          <a:sx n="83" d="100"/>
          <a:sy n="83" d="100"/>
        </p:scale>
        <p:origin x="2958" y="6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notesMaster" Target="notesMasters/notesMaster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handoutMaster" Target="handoutMasters/handoutMaster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presProps" Target="pres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theme" Target="theme/theme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tableStyles" Target="tableStyle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microsoft.com/office/2018/10/relationships/authors" Target="authors.xml"/><Relationship Id="rId106" Type="http://schemas.openxmlformats.org/officeDocument/2006/relationships/slide" Target="slides/slide102.xml"/><Relationship Id="rId127"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solidFill>
                <a:srgbClr val="505050"/>
              </a:solidFill>
            </a:rPr>
            <a:t>Three ways to write M</a:t>
          </a:r>
          <a:endParaRPr lang="en-US" sz="2400" b="1" kern="1200" dirty="0">
            <a:solidFill>
              <a:srgbClr val="505050"/>
            </a:solidFill>
            <a:latin typeface="+mj-lt"/>
            <a:ea typeface="+mn-ea"/>
            <a:cs typeface="+mn-cs"/>
          </a:endParaRP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Click and Adjust</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Custom Code</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Use the Ribbon</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1119213" y="1662453"/>
          <a:ext cx="2707252" cy="469853"/>
        </a:xfrm>
        <a:custGeom>
          <a:avLst/>
          <a:gdLst/>
          <a:ahLst/>
          <a:cxnLst/>
          <a:rect l="0" t="0" r="0" b="0"/>
          <a:pathLst>
            <a:path>
              <a:moveTo>
                <a:pt x="2707252" y="0"/>
              </a:moveTo>
              <a:lnTo>
                <a:pt x="2707252" y="234926"/>
              </a:lnTo>
              <a:lnTo>
                <a:pt x="0" y="234926"/>
              </a:lnTo>
              <a:lnTo>
                <a:pt x="0" y="4698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780746" y="1662453"/>
          <a:ext cx="91440" cy="469853"/>
        </a:xfrm>
        <a:custGeom>
          <a:avLst/>
          <a:gdLst/>
          <a:ahLst/>
          <a:cxnLst/>
          <a:rect l="0" t="0" r="0" b="0"/>
          <a:pathLst>
            <a:path>
              <a:moveTo>
                <a:pt x="45720" y="0"/>
              </a:moveTo>
              <a:lnTo>
                <a:pt x="45720" y="4698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826466" y="1662453"/>
          <a:ext cx="2707252" cy="469853"/>
        </a:xfrm>
        <a:custGeom>
          <a:avLst/>
          <a:gdLst/>
          <a:ahLst/>
          <a:cxnLst/>
          <a:rect l="0" t="0" r="0" b="0"/>
          <a:pathLst>
            <a:path>
              <a:moveTo>
                <a:pt x="0" y="0"/>
              </a:moveTo>
              <a:lnTo>
                <a:pt x="0" y="234926"/>
              </a:lnTo>
              <a:lnTo>
                <a:pt x="2707252" y="234926"/>
              </a:lnTo>
              <a:lnTo>
                <a:pt x="2707252" y="4698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707766" y="543754"/>
          <a:ext cx="2237398" cy="1118699"/>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505050"/>
              </a:solidFill>
            </a:rPr>
            <a:t>Three ways to write M</a:t>
          </a:r>
          <a:endParaRPr lang="en-US" sz="2400" b="1" kern="1200" dirty="0">
            <a:solidFill>
              <a:srgbClr val="505050"/>
            </a:solidFill>
            <a:latin typeface="+mj-lt"/>
            <a:ea typeface="+mn-ea"/>
            <a:cs typeface="+mn-cs"/>
          </a:endParaRPr>
        </a:p>
      </dsp:txBody>
      <dsp:txXfrm>
        <a:off x="2707766" y="543754"/>
        <a:ext cx="2237398" cy="1118699"/>
      </dsp:txXfrm>
    </dsp:sp>
    <dsp:sp modelId="{24CA003F-61B9-43FD-9352-6DB2104996F3}">
      <dsp:nvSpPr>
        <dsp:cNvPr id="0" name=""/>
        <dsp:cNvSpPr/>
      </dsp:nvSpPr>
      <dsp:spPr>
        <a:xfrm>
          <a:off x="5415019" y="2132307"/>
          <a:ext cx="2237398" cy="1118699"/>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Custom Code</a:t>
          </a:r>
        </a:p>
      </dsp:txBody>
      <dsp:txXfrm>
        <a:off x="5415019" y="2132307"/>
        <a:ext cx="2237398" cy="1118699"/>
      </dsp:txXfrm>
    </dsp:sp>
    <dsp:sp modelId="{E228290B-8D71-4A90-9BED-D5723C181B6F}">
      <dsp:nvSpPr>
        <dsp:cNvPr id="0" name=""/>
        <dsp:cNvSpPr/>
      </dsp:nvSpPr>
      <dsp:spPr>
        <a:xfrm>
          <a:off x="2707766" y="2132307"/>
          <a:ext cx="2237398" cy="1118699"/>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Click and Adjust</a:t>
          </a:r>
        </a:p>
      </dsp:txBody>
      <dsp:txXfrm>
        <a:off x="2707766" y="2132307"/>
        <a:ext cx="2237398" cy="1118699"/>
      </dsp:txXfrm>
    </dsp:sp>
    <dsp:sp modelId="{D1927631-C970-4AE1-8772-862A0562BABF}">
      <dsp:nvSpPr>
        <dsp:cNvPr id="0" name=""/>
        <dsp:cNvSpPr/>
      </dsp:nvSpPr>
      <dsp:spPr>
        <a:xfrm>
          <a:off x="513" y="2132307"/>
          <a:ext cx="2237398" cy="1118699"/>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Use the Ribbon</a:t>
          </a:r>
        </a:p>
      </dsp:txBody>
      <dsp:txXfrm>
        <a:off x="513" y="2132307"/>
        <a:ext cx="2237398" cy="1118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170583" cy="482028"/>
          </a:xfrm>
          <a:prstGeom prst="rect">
            <a:avLst/>
          </a:prstGeom>
        </p:spPr>
        <p:txBody>
          <a:bodyPr vert="horz" lIns="94837" tIns="47418" rIns="94837" bIns="47418" rtlCol="0"/>
          <a:lstStyle>
            <a:lvl1pPr algn="l">
              <a:defRPr sz="1200"/>
            </a:lvl1pPr>
          </a:lstStyle>
          <a:p>
            <a:endParaRPr lang="en-US" dirty="0"/>
          </a:p>
        </p:txBody>
      </p:sp>
      <p:sp>
        <p:nvSpPr>
          <p:cNvPr id="3" name="Date Placeholder 2"/>
          <p:cNvSpPr>
            <a:spLocks noGrp="1"/>
          </p:cNvSpPr>
          <p:nvPr>
            <p:ph type="dt" sz="quarter" idx="1"/>
          </p:nvPr>
        </p:nvSpPr>
        <p:spPr>
          <a:xfrm>
            <a:off x="4142963" y="0"/>
            <a:ext cx="3170583" cy="482028"/>
          </a:xfrm>
          <a:prstGeom prst="rect">
            <a:avLst/>
          </a:prstGeom>
        </p:spPr>
        <p:txBody>
          <a:bodyPr vert="horz" lIns="94837" tIns="47418" rIns="94837" bIns="47418" rtlCol="0"/>
          <a:lstStyle>
            <a:lvl1pPr algn="r">
              <a:defRPr sz="1200"/>
            </a:lvl1pPr>
          </a:lstStyle>
          <a:p>
            <a:fld id="{BF84AC64-7269-4508-967D-1601EF61931B}" type="datetimeFigureOut">
              <a:rPr lang="en-US" smtClean="0"/>
              <a:t>7/21/2021</a:t>
            </a:fld>
            <a:endParaRPr lang="en-US" dirty="0"/>
          </a:p>
        </p:txBody>
      </p:sp>
      <p:sp>
        <p:nvSpPr>
          <p:cNvPr id="5" name="Slide Number Placeholder 4"/>
          <p:cNvSpPr>
            <a:spLocks noGrp="1"/>
          </p:cNvSpPr>
          <p:nvPr>
            <p:ph type="sldNum" sz="quarter" idx="3"/>
          </p:nvPr>
        </p:nvSpPr>
        <p:spPr>
          <a:xfrm>
            <a:off x="4142963" y="8878158"/>
            <a:ext cx="3170583" cy="482028"/>
          </a:xfrm>
          <a:prstGeom prst="rect">
            <a:avLst/>
          </a:prstGeom>
        </p:spPr>
        <p:txBody>
          <a:bodyPr vert="horz" lIns="94837" tIns="47418" rIns="94837" bIns="47418"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1727"/>
          </a:xfrm>
          <a:prstGeom prst="rect">
            <a:avLst/>
          </a:prstGeom>
        </p:spPr>
        <p:txBody>
          <a:bodyPr vert="horz" lIns="96638" tIns="48320" rIns="96638" bIns="483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8" tIns="48320" rIns="96638" bIns="48320" rtlCol="0" anchor="ctr"/>
          <a:lstStyle/>
          <a:p>
            <a:endParaRPr lang="en-US" dirty="0"/>
          </a:p>
        </p:txBody>
      </p:sp>
      <p:sp>
        <p:nvSpPr>
          <p:cNvPr id="5" name="Notes Placeholder 4"/>
          <p:cNvSpPr>
            <a:spLocks noGrp="1"/>
          </p:cNvSpPr>
          <p:nvPr>
            <p:ph type="body" sz="quarter" idx="3"/>
          </p:nvPr>
        </p:nvSpPr>
        <p:spPr>
          <a:xfrm>
            <a:off x="731521" y="4620580"/>
            <a:ext cx="5852160" cy="3780473"/>
          </a:xfrm>
          <a:prstGeom prst="rect">
            <a:avLst/>
          </a:prstGeom>
        </p:spPr>
        <p:txBody>
          <a:bodyPr vert="horz" lIns="96638" tIns="48320" rIns="96638"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38" tIns="48320" rIns="96638" bIns="48320" rtlCol="0" anchor="b"/>
          <a:lstStyle>
            <a:lvl1pPr algn="l">
              <a:defRPr sz="1200"/>
            </a:lvl1pPr>
          </a:lstStyle>
          <a:p>
            <a:r>
              <a:rPr lang="en-US" dirty="0"/>
              <a:t>Version:November_2020</a:t>
            </a:r>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38" tIns="48320" rIns="96638" bIns="48320"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a:t>
            </a:fld>
            <a:endParaRPr lang="en-US" dirty="0"/>
          </a:p>
        </p:txBody>
      </p:sp>
    </p:spTree>
    <p:extLst>
      <p:ext uri="{BB962C8B-B14F-4D97-AF65-F5344CB8AC3E}">
        <p14:creationId xmlns:p14="http://schemas.microsoft.com/office/powerpoint/2010/main" val="2518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a:t>
            </a:fld>
            <a:endParaRPr lang="en-US" dirty="0"/>
          </a:p>
        </p:txBody>
      </p:sp>
    </p:spTree>
    <p:extLst>
      <p:ext uri="{BB962C8B-B14F-4D97-AF65-F5344CB8AC3E}">
        <p14:creationId xmlns:p14="http://schemas.microsoft.com/office/powerpoint/2010/main" val="39561267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100</a:t>
            </a:fld>
            <a:endParaRPr lang="en-US" dirty="0"/>
          </a:p>
        </p:txBody>
      </p:sp>
    </p:spTree>
    <p:extLst>
      <p:ext uri="{BB962C8B-B14F-4D97-AF65-F5344CB8AC3E}">
        <p14:creationId xmlns:p14="http://schemas.microsoft.com/office/powerpoint/2010/main" val="19937136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101</a:t>
            </a:fld>
            <a:endParaRPr lang="en-US" dirty="0"/>
          </a:p>
        </p:txBody>
      </p:sp>
    </p:spTree>
    <p:extLst>
      <p:ext uri="{BB962C8B-B14F-4D97-AF65-F5344CB8AC3E}">
        <p14:creationId xmlns:p14="http://schemas.microsoft.com/office/powerpoint/2010/main" val="1279957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102</a:t>
            </a:fld>
            <a:endParaRPr lang="en-US" dirty="0"/>
          </a:p>
        </p:txBody>
      </p:sp>
    </p:spTree>
    <p:extLst>
      <p:ext uri="{BB962C8B-B14F-4D97-AF65-F5344CB8AC3E}">
        <p14:creationId xmlns:p14="http://schemas.microsoft.com/office/powerpoint/2010/main" val="29893180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103</a:t>
            </a:fld>
            <a:endParaRPr lang="en-US" dirty="0"/>
          </a:p>
        </p:txBody>
      </p:sp>
    </p:spTree>
    <p:extLst>
      <p:ext uri="{BB962C8B-B14F-4D97-AF65-F5344CB8AC3E}">
        <p14:creationId xmlns:p14="http://schemas.microsoft.com/office/powerpoint/2010/main" val="26845923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104</a:t>
            </a:fld>
            <a:endParaRPr lang="en-US" dirty="0"/>
          </a:p>
        </p:txBody>
      </p:sp>
    </p:spTree>
    <p:extLst>
      <p:ext uri="{BB962C8B-B14F-4D97-AF65-F5344CB8AC3E}">
        <p14:creationId xmlns:p14="http://schemas.microsoft.com/office/powerpoint/2010/main" val="39537114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105</a:t>
            </a:fld>
            <a:endParaRPr lang="en-US" dirty="0"/>
          </a:p>
        </p:txBody>
      </p:sp>
    </p:spTree>
    <p:extLst>
      <p:ext uri="{BB962C8B-B14F-4D97-AF65-F5344CB8AC3E}">
        <p14:creationId xmlns:p14="http://schemas.microsoft.com/office/powerpoint/2010/main" val="1132303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106</a:t>
            </a:fld>
            <a:endParaRPr lang="en-US" dirty="0"/>
          </a:p>
        </p:txBody>
      </p:sp>
    </p:spTree>
    <p:extLst>
      <p:ext uri="{BB962C8B-B14F-4D97-AF65-F5344CB8AC3E}">
        <p14:creationId xmlns:p14="http://schemas.microsoft.com/office/powerpoint/2010/main" val="13620494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107</a:t>
            </a:fld>
            <a:endParaRPr lang="en-US" dirty="0"/>
          </a:p>
        </p:txBody>
      </p:sp>
    </p:spTree>
    <p:extLst>
      <p:ext uri="{BB962C8B-B14F-4D97-AF65-F5344CB8AC3E}">
        <p14:creationId xmlns:p14="http://schemas.microsoft.com/office/powerpoint/2010/main" val="13016641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108</a:t>
            </a:fld>
            <a:endParaRPr lang="en-US" dirty="0"/>
          </a:p>
        </p:txBody>
      </p:sp>
    </p:spTree>
    <p:extLst>
      <p:ext uri="{BB962C8B-B14F-4D97-AF65-F5344CB8AC3E}">
        <p14:creationId xmlns:p14="http://schemas.microsoft.com/office/powerpoint/2010/main" val="1857827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109</a:t>
            </a:fld>
            <a:endParaRPr lang="en-US" dirty="0"/>
          </a:p>
        </p:txBody>
      </p:sp>
    </p:spTree>
    <p:extLst>
      <p:ext uri="{BB962C8B-B14F-4D97-AF65-F5344CB8AC3E}">
        <p14:creationId xmlns:p14="http://schemas.microsoft.com/office/powerpoint/2010/main" val="1519768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a:t>
            </a:fld>
            <a:endParaRPr lang="en-US" dirty="0"/>
          </a:p>
        </p:txBody>
      </p:sp>
    </p:spTree>
    <p:extLst>
      <p:ext uri="{BB962C8B-B14F-4D97-AF65-F5344CB8AC3E}">
        <p14:creationId xmlns:p14="http://schemas.microsoft.com/office/powerpoint/2010/main" val="20738278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110</a:t>
            </a:fld>
            <a:endParaRPr lang="en-US" dirty="0"/>
          </a:p>
        </p:txBody>
      </p:sp>
    </p:spTree>
    <p:extLst>
      <p:ext uri="{BB962C8B-B14F-4D97-AF65-F5344CB8AC3E}">
        <p14:creationId xmlns:p14="http://schemas.microsoft.com/office/powerpoint/2010/main" val="32867147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111</a:t>
            </a:fld>
            <a:endParaRPr lang="en-US" dirty="0"/>
          </a:p>
        </p:txBody>
      </p:sp>
    </p:spTree>
    <p:extLst>
      <p:ext uri="{BB962C8B-B14F-4D97-AF65-F5344CB8AC3E}">
        <p14:creationId xmlns:p14="http://schemas.microsoft.com/office/powerpoint/2010/main" val="9626441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112</a:t>
            </a:fld>
            <a:endParaRPr lang="en-US" dirty="0"/>
          </a:p>
        </p:txBody>
      </p:sp>
    </p:spTree>
    <p:extLst>
      <p:ext uri="{BB962C8B-B14F-4D97-AF65-F5344CB8AC3E}">
        <p14:creationId xmlns:p14="http://schemas.microsoft.com/office/powerpoint/2010/main" val="24491978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113</a:t>
            </a:fld>
            <a:endParaRPr lang="en-US" dirty="0"/>
          </a:p>
        </p:txBody>
      </p:sp>
    </p:spTree>
    <p:extLst>
      <p:ext uri="{BB962C8B-B14F-4D97-AF65-F5344CB8AC3E}">
        <p14:creationId xmlns:p14="http://schemas.microsoft.com/office/powerpoint/2010/main" val="8328064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114</a:t>
            </a:fld>
            <a:endParaRPr lang="en-US" dirty="0"/>
          </a:p>
        </p:txBody>
      </p:sp>
    </p:spTree>
    <p:extLst>
      <p:ext uri="{BB962C8B-B14F-4D97-AF65-F5344CB8AC3E}">
        <p14:creationId xmlns:p14="http://schemas.microsoft.com/office/powerpoint/2010/main" val="40729824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115</a:t>
            </a:fld>
            <a:endParaRPr lang="en-US" dirty="0"/>
          </a:p>
        </p:txBody>
      </p:sp>
    </p:spTree>
    <p:extLst>
      <p:ext uri="{BB962C8B-B14F-4D97-AF65-F5344CB8AC3E}">
        <p14:creationId xmlns:p14="http://schemas.microsoft.com/office/powerpoint/2010/main" val="4062836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116</a:t>
            </a:fld>
            <a:endParaRPr lang="en-US" dirty="0"/>
          </a:p>
        </p:txBody>
      </p:sp>
    </p:spTree>
    <p:extLst>
      <p:ext uri="{BB962C8B-B14F-4D97-AF65-F5344CB8AC3E}">
        <p14:creationId xmlns:p14="http://schemas.microsoft.com/office/powerpoint/2010/main" val="28174561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117</a:t>
            </a:fld>
            <a:endParaRPr lang="en-US" dirty="0"/>
          </a:p>
        </p:txBody>
      </p:sp>
    </p:spTree>
    <p:extLst>
      <p:ext uri="{BB962C8B-B14F-4D97-AF65-F5344CB8AC3E}">
        <p14:creationId xmlns:p14="http://schemas.microsoft.com/office/powerpoint/2010/main" val="40304340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118</a:t>
            </a:fld>
            <a:endParaRPr lang="en-US" dirty="0"/>
          </a:p>
        </p:txBody>
      </p:sp>
    </p:spTree>
    <p:extLst>
      <p:ext uri="{BB962C8B-B14F-4D97-AF65-F5344CB8AC3E}">
        <p14:creationId xmlns:p14="http://schemas.microsoft.com/office/powerpoint/2010/main" val="22499632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119</a:t>
            </a:fld>
            <a:endParaRPr lang="en-US" dirty="0"/>
          </a:p>
        </p:txBody>
      </p:sp>
    </p:spTree>
    <p:extLst>
      <p:ext uri="{BB962C8B-B14F-4D97-AF65-F5344CB8AC3E}">
        <p14:creationId xmlns:p14="http://schemas.microsoft.com/office/powerpoint/2010/main" val="64683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371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120</a:t>
            </a:fld>
            <a:endParaRPr lang="en-US" dirty="0"/>
          </a:p>
        </p:txBody>
      </p:sp>
    </p:spTree>
    <p:extLst>
      <p:ext uri="{BB962C8B-B14F-4D97-AF65-F5344CB8AC3E}">
        <p14:creationId xmlns:p14="http://schemas.microsoft.com/office/powerpoint/2010/main" val="15363862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121</a:t>
            </a:fld>
            <a:endParaRPr lang="en-US" dirty="0"/>
          </a:p>
        </p:txBody>
      </p:sp>
    </p:spTree>
    <p:extLst>
      <p:ext uri="{BB962C8B-B14F-4D97-AF65-F5344CB8AC3E}">
        <p14:creationId xmlns:p14="http://schemas.microsoft.com/office/powerpoint/2010/main" val="16025193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122</a:t>
            </a:fld>
            <a:endParaRPr lang="en-US" dirty="0"/>
          </a:p>
        </p:txBody>
      </p:sp>
    </p:spTree>
    <p:extLst>
      <p:ext uri="{BB962C8B-B14F-4D97-AF65-F5344CB8AC3E}">
        <p14:creationId xmlns:p14="http://schemas.microsoft.com/office/powerpoint/2010/main" val="24737695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123</a:t>
            </a:fld>
            <a:endParaRPr lang="en-US" dirty="0"/>
          </a:p>
        </p:txBody>
      </p:sp>
    </p:spTree>
    <p:extLst>
      <p:ext uri="{BB962C8B-B14F-4D97-AF65-F5344CB8AC3E}">
        <p14:creationId xmlns:p14="http://schemas.microsoft.com/office/powerpoint/2010/main" val="310301125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124</a:t>
            </a:fld>
            <a:endParaRPr lang="en-US" dirty="0"/>
          </a:p>
        </p:txBody>
      </p:sp>
    </p:spTree>
    <p:extLst>
      <p:ext uri="{BB962C8B-B14F-4D97-AF65-F5344CB8AC3E}">
        <p14:creationId xmlns:p14="http://schemas.microsoft.com/office/powerpoint/2010/main" val="34911045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125</a:t>
            </a:fld>
            <a:endParaRPr lang="en-US" dirty="0"/>
          </a:p>
        </p:txBody>
      </p:sp>
    </p:spTree>
    <p:extLst>
      <p:ext uri="{BB962C8B-B14F-4D97-AF65-F5344CB8AC3E}">
        <p14:creationId xmlns:p14="http://schemas.microsoft.com/office/powerpoint/2010/main" val="20391239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126</a:t>
            </a:fld>
            <a:endParaRPr lang="en-US" dirty="0"/>
          </a:p>
        </p:txBody>
      </p:sp>
    </p:spTree>
    <p:extLst>
      <p:ext uri="{BB962C8B-B14F-4D97-AF65-F5344CB8AC3E}">
        <p14:creationId xmlns:p14="http://schemas.microsoft.com/office/powerpoint/2010/main" val="20391239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127</a:t>
            </a:fld>
            <a:endParaRPr lang="en-US" dirty="0"/>
          </a:p>
        </p:txBody>
      </p:sp>
    </p:spTree>
    <p:extLst>
      <p:ext uri="{BB962C8B-B14F-4D97-AF65-F5344CB8AC3E}">
        <p14:creationId xmlns:p14="http://schemas.microsoft.com/office/powerpoint/2010/main" val="303676225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128</a:t>
            </a:fld>
            <a:endParaRPr lang="en-US" dirty="0"/>
          </a:p>
        </p:txBody>
      </p:sp>
    </p:spTree>
    <p:extLst>
      <p:ext uri="{BB962C8B-B14F-4D97-AF65-F5344CB8AC3E}">
        <p14:creationId xmlns:p14="http://schemas.microsoft.com/office/powerpoint/2010/main" val="35540298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129</a:t>
            </a:fld>
            <a:endParaRPr lang="en-US" dirty="0"/>
          </a:p>
        </p:txBody>
      </p:sp>
    </p:spTree>
    <p:extLst>
      <p:ext uri="{BB962C8B-B14F-4D97-AF65-F5344CB8AC3E}">
        <p14:creationId xmlns:p14="http://schemas.microsoft.com/office/powerpoint/2010/main" val="514887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a:t>
            </a:fld>
            <a:endParaRPr lang="en-US" dirty="0"/>
          </a:p>
        </p:txBody>
      </p:sp>
    </p:spTree>
    <p:extLst>
      <p:ext uri="{BB962C8B-B14F-4D97-AF65-F5344CB8AC3E}">
        <p14:creationId xmlns:p14="http://schemas.microsoft.com/office/powerpoint/2010/main" val="25047790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130</a:t>
            </a:fld>
            <a:endParaRPr lang="en-US" dirty="0"/>
          </a:p>
        </p:txBody>
      </p:sp>
    </p:spTree>
    <p:extLst>
      <p:ext uri="{BB962C8B-B14F-4D97-AF65-F5344CB8AC3E}">
        <p14:creationId xmlns:p14="http://schemas.microsoft.com/office/powerpoint/2010/main" val="14774010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131</a:t>
            </a:fld>
            <a:endParaRPr lang="en-US" dirty="0"/>
          </a:p>
        </p:txBody>
      </p:sp>
    </p:spTree>
    <p:extLst>
      <p:ext uri="{BB962C8B-B14F-4D97-AF65-F5344CB8AC3E}">
        <p14:creationId xmlns:p14="http://schemas.microsoft.com/office/powerpoint/2010/main" val="33421093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132</a:t>
            </a:fld>
            <a:endParaRPr lang="en-US" dirty="0"/>
          </a:p>
        </p:txBody>
      </p:sp>
    </p:spTree>
    <p:extLst>
      <p:ext uri="{BB962C8B-B14F-4D97-AF65-F5344CB8AC3E}">
        <p14:creationId xmlns:p14="http://schemas.microsoft.com/office/powerpoint/2010/main" val="3089207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133</a:t>
            </a:fld>
            <a:endParaRPr lang="en-US" dirty="0"/>
          </a:p>
        </p:txBody>
      </p:sp>
    </p:spTree>
    <p:extLst>
      <p:ext uri="{BB962C8B-B14F-4D97-AF65-F5344CB8AC3E}">
        <p14:creationId xmlns:p14="http://schemas.microsoft.com/office/powerpoint/2010/main" val="11417797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134</a:t>
            </a:fld>
            <a:endParaRPr lang="en-US" dirty="0"/>
          </a:p>
        </p:txBody>
      </p:sp>
    </p:spTree>
    <p:extLst>
      <p:ext uri="{BB962C8B-B14F-4D97-AF65-F5344CB8AC3E}">
        <p14:creationId xmlns:p14="http://schemas.microsoft.com/office/powerpoint/2010/main" val="275472651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63656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136</a:t>
            </a:fld>
            <a:endParaRPr lang="en-US" dirty="0"/>
          </a:p>
        </p:txBody>
      </p:sp>
    </p:spTree>
    <p:extLst>
      <p:ext uri="{BB962C8B-B14F-4D97-AF65-F5344CB8AC3E}">
        <p14:creationId xmlns:p14="http://schemas.microsoft.com/office/powerpoint/2010/main" val="1279957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137</a:t>
            </a:fld>
            <a:endParaRPr lang="en-US" dirty="0"/>
          </a:p>
        </p:txBody>
      </p:sp>
    </p:spTree>
    <p:extLst>
      <p:ext uri="{BB962C8B-B14F-4D97-AF65-F5344CB8AC3E}">
        <p14:creationId xmlns:p14="http://schemas.microsoft.com/office/powerpoint/2010/main" val="10725012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138</a:t>
            </a:fld>
            <a:endParaRPr lang="en-US" dirty="0"/>
          </a:p>
        </p:txBody>
      </p:sp>
    </p:spTree>
    <p:extLst>
      <p:ext uri="{BB962C8B-B14F-4D97-AF65-F5344CB8AC3E}">
        <p14:creationId xmlns:p14="http://schemas.microsoft.com/office/powerpoint/2010/main" val="41850603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139</a:t>
            </a:fld>
            <a:endParaRPr lang="en-US" dirty="0"/>
          </a:p>
        </p:txBody>
      </p:sp>
    </p:spTree>
    <p:extLst>
      <p:ext uri="{BB962C8B-B14F-4D97-AF65-F5344CB8AC3E}">
        <p14:creationId xmlns:p14="http://schemas.microsoft.com/office/powerpoint/2010/main" val="3519370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4364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140</a:t>
            </a:fld>
            <a:endParaRPr lang="en-US" dirty="0"/>
          </a:p>
        </p:txBody>
      </p:sp>
    </p:spTree>
    <p:extLst>
      <p:ext uri="{BB962C8B-B14F-4D97-AF65-F5344CB8AC3E}">
        <p14:creationId xmlns:p14="http://schemas.microsoft.com/office/powerpoint/2010/main" val="22991972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141</a:t>
            </a:fld>
            <a:endParaRPr lang="en-US" dirty="0"/>
          </a:p>
        </p:txBody>
      </p:sp>
    </p:spTree>
    <p:extLst>
      <p:ext uri="{BB962C8B-B14F-4D97-AF65-F5344CB8AC3E}">
        <p14:creationId xmlns:p14="http://schemas.microsoft.com/office/powerpoint/2010/main" val="30219928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142</a:t>
            </a:fld>
            <a:endParaRPr lang="en-US" dirty="0"/>
          </a:p>
        </p:txBody>
      </p:sp>
    </p:spTree>
    <p:extLst>
      <p:ext uri="{BB962C8B-B14F-4D97-AF65-F5344CB8AC3E}">
        <p14:creationId xmlns:p14="http://schemas.microsoft.com/office/powerpoint/2010/main" val="5413875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143</a:t>
            </a:fld>
            <a:endParaRPr lang="en-US" dirty="0"/>
          </a:p>
        </p:txBody>
      </p:sp>
    </p:spTree>
    <p:extLst>
      <p:ext uri="{BB962C8B-B14F-4D97-AF65-F5344CB8AC3E}">
        <p14:creationId xmlns:p14="http://schemas.microsoft.com/office/powerpoint/2010/main" val="19767486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144</a:t>
            </a:fld>
            <a:endParaRPr lang="en-US" dirty="0"/>
          </a:p>
        </p:txBody>
      </p:sp>
    </p:spTree>
    <p:extLst>
      <p:ext uri="{BB962C8B-B14F-4D97-AF65-F5344CB8AC3E}">
        <p14:creationId xmlns:p14="http://schemas.microsoft.com/office/powerpoint/2010/main" val="19619263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145</a:t>
            </a:fld>
            <a:endParaRPr lang="en-US" dirty="0"/>
          </a:p>
        </p:txBody>
      </p:sp>
    </p:spTree>
    <p:extLst>
      <p:ext uri="{BB962C8B-B14F-4D97-AF65-F5344CB8AC3E}">
        <p14:creationId xmlns:p14="http://schemas.microsoft.com/office/powerpoint/2010/main" val="18902435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146</a:t>
            </a:fld>
            <a:endParaRPr lang="en-US" dirty="0"/>
          </a:p>
        </p:txBody>
      </p:sp>
    </p:spTree>
    <p:extLst>
      <p:ext uri="{BB962C8B-B14F-4D97-AF65-F5344CB8AC3E}">
        <p14:creationId xmlns:p14="http://schemas.microsoft.com/office/powerpoint/2010/main" val="32095135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147</a:t>
            </a:fld>
            <a:endParaRPr lang="en-US" dirty="0"/>
          </a:p>
        </p:txBody>
      </p:sp>
    </p:spTree>
    <p:extLst>
      <p:ext uri="{BB962C8B-B14F-4D97-AF65-F5344CB8AC3E}">
        <p14:creationId xmlns:p14="http://schemas.microsoft.com/office/powerpoint/2010/main" val="22008429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148</a:t>
            </a:fld>
            <a:endParaRPr lang="en-US" dirty="0"/>
          </a:p>
        </p:txBody>
      </p:sp>
    </p:spTree>
    <p:extLst>
      <p:ext uri="{BB962C8B-B14F-4D97-AF65-F5344CB8AC3E}">
        <p14:creationId xmlns:p14="http://schemas.microsoft.com/office/powerpoint/2010/main" val="96860191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149</a:t>
            </a:fld>
            <a:endParaRPr lang="en-US" dirty="0"/>
          </a:p>
        </p:txBody>
      </p:sp>
    </p:spTree>
    <p:extLst>
      <p:ext uri="{BB962C8B-B14F-4D97-AF65-F5344CB8AC3E}">
        <p14:creationId xmlns:p14="http://schemas.microsoft.com/office/powerpoint/2010/main" val="2048578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382006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150</a:t>
            </a:fld>
            <a:endParaRPr lang="en-US" dirty="0"/>
          </a:p>
        </p:txBody>
      </p:sp>
    </p:spTree>
    <p:extLst>
      <p:ext uri="{BB962C8B-B14F-4D97-AF65-F5344CB8AC3E}">
        <p14:creationId xmlns:p14="http://schemas.microsoft.com/office/powerpoint/2010/main" val="158865460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151</a:t>
            </a:fld>
            <a:endParaRPr lang="en-US" dirty="0"/>
          </a:p>
        </p:txBody>
      </p:sp>
    </p:spTree>
    <p:extLst>
      <p:ext uri="{BB962C8B-B14F-4D97-AF65-F5344CB8AC3E}">
        <p14:creationId xmlns:p14="http://schemas.microsoft.com/office/powerpoint/2010/main" val="355876680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152</a:t>
            </a:fld>
            <a:endParaRPr lang="en-US" dirty="0"/>
          </a:p>
        </p:txBody>
      </p:sp>
    </p:spTree>
    <p:extLst>
      <p:ext uri="{BB962C8B-B14F-4D97-AF65-F5344CB8AC3E}">
        <p14:creationId xmlns:p14="http://schemas.microsoft.com/office/powerpoint/2010/main" val="29520977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153</a:t>
            </a:fld>
            <a:endParaRPr lang="en-US" dirty="0"/>
          </a:p>
        </p:txBody>
      </p:sp>
    </p:spTree>
    <p:extLst>
      <p:ext uri="{BB962C8B-B14F-4D97-AF65-F5344CB8AC3E}">
        <p14:creationId xmlns:p14="http://schemas.microsoft.com/office/powerpoint/2010/main" val="358414966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154</a:t>
            </a:fld>
            <a:endParaRPr lang="en-US" dirty="0"/>
          </a:p>
        </p:txBody>
      </p:sp>
    </p:spTree>
    <p:extLst>
      <p:ext uri="{BB962C8B-B14F-4D97-AF65-F5344CB8AC3E}">
        <p14:creationId xmlns:p14="http://schemas.microsoft.com/office/powerpoint/2010/main" val="52572266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155</a:t>
            </a:fld>
            <a:endParaRPr lang="en-US" dirty="0"/>
          </a:p>
        </p:txBody>
      </p:sp>
    </p:spTree>
    <p:extLst>
      <p:ext uri="{BB962C8B-B14F-4D97-AF65-F5344CB8AC3E}">
        <p14:creationId xmlns:p14="http://schemas.microsoft.com/office/powerpoint/2010/main" val="199949407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156</a:t>
            </a:fld>
            <a:endParaRPr lang="en-US" dirty="0"/>
          </a:p>
        </p:txBody>
      </p:sp>
    </p:spTree>
    <p:extLst>
      <p:ext uri="{BB962C8B-B14F-4D97-AF65-F5344CB8AC3E}">
        <p14:creationId xmlns:p14="http://schemas.microsoft.com/office/powerpoint/2010/main" val="29351287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157</a:t>
            </a:fld>
            <a:endParaRPr lang="en-US" dirty="0"/>
          </a:p>
        </p:txBody>
      </p:sp>
    </p:spTree>
    <p:extLst>
      <p:ext uri="{BB962C8B-B14F-4D97-AF65-F5344CB8AC3E}">
        <p14:creationId xmlns:p14="http://schemas.microsoft.com/office/powerpoint/2010/main" val="210038870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158</a:t>
            </a:fld>
            <a:endParaRPr lang="en-US" dirty="0"/>
          </a:p>
        </p:txBody>
      </p:sp>
    </p:spTree>
    <p:extLst>
      <p:ext uri="{BB962C8B-B14F-4D97-AF65-F5344CB8AC3E}">
        <p14:creationId xmlns:p14="http://schemas.microsoft.com/office/powerpoint/2010/main" val="142135741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159</a:t>
            </a:fld>
            <a:endParaRPr lang="en-US" dirty="0"/>
          </a:p>
        </p:txBody>
      </p:sp>
    </p:spTree>
    <p:extLst>
      <p:ext uri="{BB962C8B-B14F-4D97-AF65-F5344CB8AC3E}">
        <p14:creationId xmlns:p14="http://schemas.microsoft.com/office/powerpoint/2010/main" val="1621600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a:t>
            </a:fld>
            <a:endParaRPr lang="en-US" dirty="0"/>
          </a:p>
        </p:txBody>
      </p:sp>
    </p:spTree>
    <p:extLst>
      <p:ext uri="{BB962C8B-B14F-4D97-AF65-F5344CB8AC3E}">
        <p14:creationId xmlns:p14="http://schemas.microsoft.com/office/powerpoint/2010/main" val="163387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160</a:t>
            </a:fld>
            <a:endParaRPr lang="en-US" dirty="0"/>
          </a:p>
        </p:txBody>
      </p:sp>
    </p:spTree>
    <p:extLst>
      <p:ext uri="{BB962C8B-B14F-4D97-AF65-F5344CB8AC3E}">
        <p14:creationId xmlns:p14="http://schemas.microsoft.com/office/powerpoint/2010/main" val="1991902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161</a:t>
            </a:fld>
            <a:endParaRPr lang="en-US" dirty="0"/>
          </a:p>
        </p:txBody>
      </p:sp>
    </p:spTree>
    <p:extLst>
      <p:ext uri="{BB962C8B-B14F-4D97-AF65-F5344CB8AC3E}">
        <p14:creationId xmlns:p14="http://schemas.microsoft.com/office/powerpoint/2010/main" val="191318673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162</a:t>
            </a:fld>
            <a:endParaRPr lang="en-US" dirty="0"/>
          </a:p>
        </p:txBody>
      </p:sp>
    </p:spTree>
    <p:extLst>
      <p:ext uri="{BB962C8B-B14F-4D97-AF65-F5344CB8AC3E}">
        <p14:creationId xmlns:p14="http://schemas.microsoft.com/office/powerpoint/2010/main" val="419348281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163</a:t>
            </a:fld>
            <a:endParaRPr lang="en-US" dirty="0"/>
          </a:p>
        </p:txBody>
      </p:sp>
    </p:spTree>
    <p:extLst>
      <p:ext uri="{BB962C8B-B14F-4D97-AF65-F5344CB8AC3E}">
        <p14:creationId xmlns:p14="http://schemas.microsoft.com/office/powerpoint/2010/main" val="305027048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164</a:t>
            </a:fld>
            <a:endParaRPr lang="en-US" dirty="0"/>
          </a:p>
        </p:txBody>
      </p:sp>
    </p:spTree>
    <p:extLst>
      <p:ext uri="{BB962C8B-B14F-4D97-AF65-F5344CB8AC3E}">
        <p14:creationId xmlns:p14="http://schemas.microsoft.com/office/powerpoint/2010/main" val="30219928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165</a:t>
            </a:fld>
            <a:endParaRPr lang="en-US" dirty="0"/>
          </a:p>
        </p:txBody>
      </p:sp>
    </p:spTree>
    <p:extLst>
      <p:ext uri="{BB962C8B-B14F-4D97-AF65-F5344CB8AC3E}">
        <p14:creationId xmlns:p14="http://schemas.microsoft.com/office/powerpoint/2010/main" val="28261460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166</a:t>
            </a:fld>
            <a:endParaRPr lang="en-US" dirty="0"/>
          </a:p>
        </p:txBody>
      </p:sp>
    </p:spTree>
    <p:extLst>
      <p:ext uri="{BB962C8B-B14F-4D97-AF65-F5344CB8AC3E}">
        <p14:creationId xmlns:p14="http://schemas.microsoft.com/office/powerpoint/2010/main" val="33561322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167</a:t>
            </a:fld>
            <a:endParaRPr lang="en-US" dirty="0"/>
          </a:p>
        </p:txBody>
      </p:sp>
    </p:spTree>
    <p:extLst>
      <p:ext uri="{BB962C8B-B14F-4D97-AF65-F5344CB8AC3E}">
        <p14:creationId xmlns:p14="http://schemas.microsoft.com/office/powerpoint/2010/main" val="38342354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168</a:t>
            </a:fld>
            <a:endParaRPr lang="en-US" dirty="0"/>
          </a:p>
        </p:txBody>
      </p:sp>
    </p:spTree>
    <p:extLst>
      <p:ext uri="{BB962C8B-B14F-4D97-AF65-F5344CB8AC3E}">
        <p14:creationId xmlns:p14="http://schemas.microsoft.com/office/powerpoint/2010/main" val="77001107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169</a:t>
            </a:fld>
            <a:endParaRPr lang="en-US" dirty="0"/>
          </a:p>
        </p:txBody>
      </p:sp>
    </p:spTree>
    <p:extLst>
      <p:ext uri="{BB962C8B-B14F-4D97-AF65-F5344CB8AC3E}">
        <p14:creationId xmlns:p14="http://schemas.microsoft.com/office/powerpoint/2010/main" val="388548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a:t>
            </a:fld>
            <a:endParaRPr lang="en-US" dirty="0"/>
          </a:p>
        </p:txBody>
      </p:sp>
    </p:spTree>
    <p:extLst>
      <p:ext uri="{BB962C8B-B14F-4D97-AF65-F5344CB8AC3E}">
        <p14:creationId xmlns:p14="http://schemas.microsoft.com/office/powerpoint/2010/main" val="19744810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170</a:t>
            </a:fld>
            <a:endParaRPr lang="en-US" dirty="0"/>
          </a:p>
        </p:txBody>
      </p:sp>
    </p:spTree>
    <p:extLst>
      <p:ext uri="{BB962C8B-B14F-4D97-AF65-F5344CB8AC3E}">
        <p14:creationId xmlns:p14="http://schemas.microsoft.com/office/powerpoint/2010/main" val="4965266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171</a:t>
            </a:fld>
            <a:endParaRPr lang="en-US" dirty="0"/>
          </a:p>
        </p:txBody>
      </p:sp>
    </p:spTree>
    <p:extLst>
      <p:ext uri="{BB962C8B-B14F-4D97-AF65-F5344CB8AC3E}">
        <p14:creationId xmlns:p14="http://schemas.microsoft.com/office/powerpoint/2010/main" val="19201176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172</a:t>
            </a:fld>
            <a:endParaRPr lang="en-US" dirty="0"/>
          </a:p>
        </p:txBody>
      </p:sp>
    </p:spTree>
    <p:extLst>
      <p:ext uri="{BB962C8B-B14F-4D97-AF65-F5344CB8AC3E}">
        <p14:creationId xmlns:p14="http://schemas.microsoft.com/office/powerpoint/2010/main" val="9592797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173</a:t>
            </a:fld>
            <a:endParaRPr lang="en-US" dirty="0"/>
          </a:p>
        </p:txBody>
      </p:sp>
    </p:spTree>
    <p:extLst>
      <p:ext uri="{BB962C8B-B14F-4D97-AF65-F5344CB8AC3E}">
        <p14:creationId xmlns:p14="http://schemas.microsoft.com/office/powerpoint/2010/main" val="147427638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09335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175</a:t>
            </a:fld>
            <a:endParaRPr lang="en-US" dirty="0"/>
          </a:p>
        </p:txBody>
      </p:sp>
    </p:spTree>
    <p:extLst>
      <p:ext uri="{BB962C8B-B14F-4D97-AF65-F5344CB8AC3E}">
        <p14:creationId xmlns:p14="http://schemas.microsoft.com/office/powerpoint/2010/main" val="429177153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176</a:t>
            </a:fld>
            <a:endParaRPr lang="en-US" dirty="0"/>
          </a:p>
        </p:txBody>
      </p:sp>
    </p:spTree>
    <p:extLst>
      <p:ext uri="{BB962C8B-B14F-4D97-AF65-F5344CB8AC3E}">
        <p14:creationId xmlns:p14="http://schemas.microsoft.com/office/powerpoint/2010/main" val="157058421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177</a:t>
            </a:fld>
            <a:endParaRPr lang="en-US" dirty="0"/>
          </a:p>
        </p:txBody>
      </p:sp>
    </p:spTree>
    <p:extLst>
      <p:ext uri="{BB962C8B-B14F-4D97-AF65-F5344CB8AC3E}">
        <p14:creationId xmlns:p14="http://schemas.microsoft.com/office/powerpoint/2010/main" val="157783418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178</a:t>
            </a:fld>
            <a:endParaRPr lang="en-US" dirty="0"/>
          </a:p>
        </p:txBody>
      </p:sp>
    </p:spTree>
    <p:extLst>
      <p:ext uri="{BB962C8B-B14F-4D97-AF65-F5344CB8AC3E}">
        <p14:creationId xmlns:p14="http://schemas.microsoft.com/office/powerpoint/2010/main" val="26833688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179</a:t>
            </a:fld>
            <a:endParaRPr lang="en-US" dirty="0"/>
          </a:p>
        </p:txBody>
      </p:sp>
    </p:spTree>
    <p:extLst>
      <p:ext uri="{BB962C8B-B14F-4D97-AF65-F5344CB8AC3E}">
        <p14:creationId xmlns:p14="http://schemas.microsoft.com/office/powerpoint/2010/main" val="2329966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a:t>
            </a:fld>
            <a:endParaRPr lang="en-US" dirty="0"/>
          </a:p>
        </p:txBody>
      </p:sp>
    </p:spTree>
    <p:extLst>
      <p:ext uri="{BB962C8B-B14F-4D97-AF65-F5344CB8AC3E}">
        <p14:creationId xmlns:p14="http://schemas.microsoft.com/office/powerpoint/2010/main" val="68934128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180</a:t>
            </a:fld>
            <a:endParaRPr lang="en-US" dirty="0"/>
          </a:p>
        </p:txBody>
      </p:sp>
    </p:spTree>
    <p:extLst>
      <p:ext uri="{BB962C8B-B14F-4D97-AF65-F5344CB8AC3E}">
        <p14:creationId xmlns:p14="http://schemas.microsoft.com/office/powerpoint/2010/main" val="80064069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181</a:t>
            </a:fld>
            <a:endParaRPr lang="en-US" dirty="0"/>
          </a:p>
        </p:txBody>
      </p:sp>
    </p:spTree>
    <p:extLst>
      <p:ext uri="{BB962C8B-B14F-4D97-AF65-F5344CB8AC3E}">
        <p14:creationId xmlns:p14="http://schemas.microsoft.com/office/powerpoint/2010/main" val="20549481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182</a:t>
            </a:fld>
            <a:endParaRPr lang="en-US" dirty="0"/>
          </a:p>
        </p:txBody>
      </p:sp>
    </p:spTree>
    <p:extLst>
      <p:ext uri="{BB962C8B-B14F-4D97-AF65-F5344CB8AC3E}">
        <p14:creationId xmlns:p14="http://schemas.microsoft.com/office/powerpoint/2010/main" val="25932142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183</a:t>
            </a:fld>
            <a:endParaRPr lang="en-US" dirty="0"/>
          </a:p>
        </p:txBody>
      </p:sp>
    </p:spTree>
    <p:extLst>
      <p:ext uri="{BB962C8B-B14F-4D97-AF65-F5344CB8AC3E}">
        <p14:creationId xmlns:p14="http://schemas.microsoft.com/office/powerpoint/2010/main" val="73461074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184</a:t>
            </a:fld>
            <a:endParaRPr lang="en-US" dirty="0"/>
          </a:p>
        </p:txBody>
      </p:sp>
    </p:spTree>
    <p:extLst>
      <p:ext uri="{BB962C8B-B14F-4D97-AF65-F5344CB8AC3E}">
        <p14:creationId xmlns:p14="http://schemas.microsoft.com/office/powerpoint/2010/main" val="415402912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185</a:t>
            </a:fld>
            <a:endParaRPr lang="en-US" dirty="0"/>
          </a:p>
        </p:txBody>
      </p:sp>
    </p:spTree>
    <p:extLst>
      <p:ext uri="{BB962C8B-B14F-4D97-AF65-F5344CB8AC3E}">
        <p14:creationId xmlns:p14="http://schemas.microsoft.com/office/powerpoint/2010/main" val="241562534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186</a:t>
            </a:fld>
            <a:endParaRPr lang="en-US" dirty="0"/>
          </a:p>
        </p:txBody>
      </p:sp>
    </p:spTree>
    <p:extLst>
      <p:ext uri="{BB962C8B-B14F-4D97-AF65-F5344CB8AC3E}">
        <p14:creationId xmlns:p14="http://schemas.microsoft.com/office/powerpoint/2010/main" val="2231042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187</a:t>
            </a:fld>
            <a:endParaRPr lang="en-US" dirty="0"/>
          </a:p>
        </p:txBody>
      </p:sp>
    </p:spTree>
    <p:extLst>
      <p:ext uri="{BB962C8B-B14F-4D97-AF65-F5344CB8AC3E}">
        <p14:creationId xmlns:p14="http://schemas.microsoft.com/office/powerpoint/2010/main" val="344289447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188</a:t>
            </a:fld>
            <a:endParaRPr lang="en-US" dirty="0"/>
          </a:p>
        </p:txBody>
      </p:sp>
    </p:spTree>
    <p:extLst>
      <p:ext uri="{BB962C8B-B14F-4D97-AF65-F5344CB8AC3E}">
        <p14:creationId xmlns:p14="http://schemas.microsoft.com/office/powerpoint/2010/main" val="183205116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189</a:t>
            </a:fld>
            <a:endParaRPr lang="en-US" dirty="0"/>
          </a:p>
        </p:txBody>
      </p:sp>
    </p:spTree>
    <p:extLst>
      <p:ext uri="{BB962C8B-B14F-4D97-AF65-F5344CB8AC3E}">
        <p14:creationId xmlns:p14="http://schemas.microsoft.com/office/powerpoint/2010/main" val="3551523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a:t>
            </a:fld>
            <a:endParaRPr lang="en-US" dirty="0"/>
          </a:p>
        </p:txBody>
      </p:sp>
    </p:spTree>
    <p:extLst>
      <p:ext uri="{BB962C8B-B14F-4D97-AF65-F5344CB8AC3E}">
        <p14:creationId xmlns:p14="http://schemas.microsoft.com/office/powerpoint/2010/main" val="7952337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190</a:t>
            </a:fld>
            <a:endParaRPr lang="en-US" dirty="0"/>
          </a:p>
        </p:txBody>
      </p:sp>
    </p:spTree>
    <p:extLst>
      <p:ext uri="{BB962C8B-B14F-4D97-AF65-F5344CB8AC3E}">
        <p14:creationId xmlns:p14="http://schemas.microsoft.com/office/powerpoint/2010/main" val="117336643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191</a:t>
            </a:fld>
            <a:endParaRPr lang="en-US" dirty="0"/>
          </a:p>
        </p:txBody>
      </p:sp>
    </p:spTree>
    <p:extLst>
      <p:ext uri="{BB962C8B-B14F-4D97-AF65-F5344CB8AC3E}">
        <p14:creationId xmlns:p14="http://schemas.microsoft.com/office/powerpoint/2010/main" val="318316143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192</a:t>
            </a:fld>
            <a:endParaRPr lang="en-US" dirty="0"/>
          </a:p>
        </p:txBody>
      </p:sp>
    </p:spTree>
    <p:extLst>
      <p:ext uri="{BB962C8B-B14F-4D97-AF65-F5344CB8AC3E}">
        <p14:creationId xmlns:p14="http://schemas.microsoft.com/office/powerpoint/2010/main" val="232835698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193</a:t>
            </a:fld>
            <a:endParaRPr lang="en-US" dirty="0"/>
          </a:p>
        </p:txBody>
      </p:sp>
    </p:spTree>
    <p:extLst>
      <p:ext uri="{BB962C8B-B14F-4D97-AF65-F5344CB8AC3E}">
        <p14:creationId xmlns:p14="http://schemas.microsoft.com/office/powerpoint/2010/main" val="89941174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194</a:t>
            </a:fld>
            <a:endParaRPr lang="en-US" dirty="0"/>
          </a:p>
        </p:txBody>
      </p:sp>
    </p:spTree>
    <p:extLst>
      <p:ext uri="{BB962C8B-B14F-4D97-AF65-F5344CB8AC3E}">
        <p14:creationId xmlns:p14="http://schemas.microsoft.com/office/powerpoint/2010/main" val="36805487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195</a:t>
            </a:fld>
            <a:endParaRPr lang="en-US" dirty="0"/>
          </a:p>
        </p:txBody>
      </p:sp>
    </p:spTree>
    <p:extLst>
      <p:ext uri="{BB962C8B-B14F-4D97-AF65-F5344CB8AC3E}">
        <p14:creationId xmlns:p14="http://schemas.microsoft.com/office/powerpoint/2010/main" val="153877966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196</a:t>
            </a:fld>
            <a:endParaRPr lang="en-US" dirty="0"/>
          </a:p>
        </p:txBody>
      </p:sp>
    </p:spTree>
    <p:extLst>
      <p:ext uri="{BB962C8B-B14F-4D97-AF65-F5344CB8AC3E}">
        <p14:creationId xmlns:p14="http://schemas.microsoft.com/office/powerpoint/2010/main" val="269129259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197</a:t>
            </a:fld>
            <a:endParaRPr lang="en-US" dirty="0"/>
          </a:p>
        </p:txBody>
      </p:sp>
    </p:spTree>
    <p:extLst>
      <p:ext uri="{BB962C8B-B14F-4D97-AF65-F5344CB8AC3E}">
        <p14:creationId xmlns:p14="http://schemas.microsoft.com/office/powerpoint/2010/main" val="208929319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198</a:t>
            </a:fld>
            <a:endParaRPr lang="en-US" dirty="0"/>
          </a:p>
        </p:txBody>
      </p:sp>
    </p:spTree>
    <p:extLst>
      <p:ext uri="{BB962C8B-B14F-4D97-AF65-F5344CB8AC3E}">
        <p14:creationId xmlns:p14="http://schemas.microsoft.com/office/powerpoint/2010/main" val="278404504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199</a:t>
            </a:fld>
            <a:endParaRPr lang="en-US" dirty="0"/>
          </a:p>
        </p:txBody>
      </p:sp>
    </p:spTree>
    <p:extLst>
      <p:ext uri="{BB962C8B-B14F-4D97-AF65-F5344CB8AC3E}">
        <p14:creationId xmlns:p14="http://schemas.microsoft.com/office/powerpoint/2010/main" val="33350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a:t>
            </a:fld>
            <a:endParaRPr lang="en-US" dirty="0"/>
          </a:p>
        </p:txBody>
      </p:sp>
    </p:spTree>
    <p:extLst>
      <p:ext uri="{BB962C8B-B14F-4D97-AF65-F5344CB8AC3E}">
        <p14:creationId xmlns:p14="http://schemas.microsoft.com/office/powerpoint/2010/main" val="1716457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a:t>
            </a:fld>
            <a:endParaRPr lang="en-US" dirty="0"/>
          </a:p>
        </p:txBody>
      </p:sp>
    </p:spTree>
    <p:extLst>
      <p:ext uri="{BB962C8B-B14F-4D97-AF65-F5344CB8AC3E}">
        <p14:creationId xmlns:p14="http://schemas.microsoft.com/office/powerpoint/2010/main" val="343326611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200</a:t>
            </a:fld>
            <a:endParaRPr lang="en-US" dirty="0"/>
          </a:p>
        </p:txBody>
      </p:sp>
    </p:spTree>
    <p:extLst>
      <p:ext uri="{BB962C8B-B14F-4D97-AF65-F5344CB8AC3E}">
        <p14:creationId xmlns:p14="http://schemas.microsoft.com/office/powerpoint/2010/main" val="189899345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201</a:t>
            </a:fld>
            <a:endParaRPr lang="en-US" dirty="0"/>
          </a:p>
        </p:txBody>
      </p:sp>
    </p:spTree>
    <p:extLst>
      <p:ext uri="{BB962C8B-B14F-4D97-AF65-F5344CB8AC3E}">
        <p14:creationId xmlns:p14="http://schemas.microsoft.com/office/powerpoint/2010/main" val="368868892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202</a:t>
            </a:fld>
            <a:endParaRPr lang="en-US" dirty="0"/>
          </a:p>
        </p:txBody>
      </p:sp>
    </p:spTree>
    <p:extLst>
      <p:ext uri="{BB962C8B-B14F-4D97-AF65-F5344CB8AC3E}">
        <p14:creationId xmlns:p14="http://schemas.microsoft.com/office/powerpoint/2010/main" val="366930506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203</a:t>
            </a:fld>
            <a:endParaRPr lang="en-US" dirty="0"/>
          </a:p>
        </p:txBody>
      </p:sp>
    </p:spTree>
    <p:extLst>
      <p:ext uri="{BB962C8B-B14F-4D97-AF65-F5344CB8AC3E}">
        <p14:creationId xmlns:p14="http://schemas.microsoft.com/office/powerpoint/2010/main" val="277798377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204</a:t>
            </a:fld>
            <a:endParaRPr lang="en-US" dirty="0"/>
          </a:p>
        </p:txBody>
      </p:sp>
    </p:spTree>
    <p:extLst>
      <p:ext uri="{BB962C8B-B14F-4D97-AF65-F5344CB8AC3E}">
        <p14:creationId xmlns:p14="http://schemas.microsoft.com/office/powerpoint/2010/main" val="13224422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205</a:t>
            </a:fld>
            <a:endParaRPr lang="en-US" dirty="0"/>
          </a:p>
        </p:txBody>
      </p:sp>
    </p:spTree>
    <p:extLst>
      <p:ext uri="{BB962C8B-B14F-4D97-AF65-F5344CB8AC3E}">
        <p14:creationId xmlns:p14="http://schemas.microsoft.com/office/powerpoint/2010/main" val="42052281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206</a:t>
            </a:fld>
            <a:endParaRPr lang="en-US" dirty="0"/>
          </a:p>
        </p:txBody>
      </p:sp>
    </p:spTree>
    <p:extLst>
      <p:ext uri="{BB962C8B-B14F-4D97-AF65-F5344CB8AC3E}">
        <p14:creationId xmlns:p14="http://schemas.microsoft.com/office/powerpoint/2010/main" val="266791056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207</a:t>
            </a:fld>
            <a:endParaRPr lang="en-US" dirty="0"/>
          </a:p>
        </p:txBody>
      </p:sp>
    </p:spTree>
    <p:extLst>
      <p:ext uri="{BB962C8B-B14F-4D97-AF65-F5344CB8AC3E}">
        <p14:creationId xmlns:p14="http://schemas.microsoft.com/office/powerpoint/2010/main" val="316812926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208</a:t>
            </a:fld>
            <a:endParaRPr lang="en-US" dirty="0"/>
          </a:p>
        </p:txBody>
      </p:sp>
    </p:spTree>
    <p:extLst>
      <p:ext uri="{BB962C8B-B14F-4D97-AF65-F5344CB8AC3E}">
        <p14:creationId xmlns:p14="http://schemas.microsoft.com/office/powerpoint/2010/main" val="361991563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209</a:t>
            </a:fld>
            <a:endParaRPr lang="en-US" dirty="0"/>
          </a:p>
        </p:txBody>
      </p:sp>
    </p:spTree>
    <p:extLst>
      <p:ext uri="{BB962C8B-B14F-4D97-AF65-F5344CB8AC3E}">
        <p14:creationId xmlns:p14="http://schemas.microsoft.com/office/powerpoint/2010/main" val="1147713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a:t>
            </a:fld>
            <a:endParaRPr lang="en-US" dirty="0"/>
          </a:p>
        </p:txBody>
      </p:sp>
    </p:spTree>
    <p:extLst>
      <p:ext uri="{BB962C8B-B14F-4D97-AF65-F5344CB8AC3E}">
        <p14:creationId xmlns:p14="http://schemas.microsoft.com/office/powerpoint/2010/main" val="15322214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210</a:t>
            </a:fld>
            <a:endParaRPr lang="en-US" dirty="0"/>
          </a:p>
        </p:txBody>
      </p:sp>
    </p:spTree>
    <p:extLst>
      <p:ext uri="{BB962C8B-B14F-4D97-AF65-F5344CB8AC3E}">
        <p14:creationId xmlns:p14="http://schemas.microsoft.com/office/powerpoint/2010/main" val="170218573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211</a:t>
            </a:fld>
            <a:endParaRPr lang="en-US" dirty="0"/>
          </a:p>
        </p:txBody>
      </p:sp>
    </p:spTree>
    <p:extLst>
      <p:ext uri="{BB962C8B-B14F-4D97-AF65-F5344CB8AC3E}">
        <p14:creationId xmlns:p14="http://schemas.microsoft.com/office/powerpoint/2010/main" val="332593089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212</a:t>
            </a:fld>
            <a:endParaRPr lang="en-US" dirty="0"/>
          </a:p>
        </p:txBody>
      </p:sp>
    </p:spTree>
    <p:extLst>
      <p:ext uri="{BB962C8B-B14F-4D97-AF65-F5344CB8AC3E}">
        <p14:creationId xmlns:p14="http://schemas.microsoft.com/office/powerpoint/2010/main" val="78850048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213</a:t>
            </a:fld>
            <a:endParaRPr lang="en-US" dirty="0"/>
          </a:p>
        </p:txBody>
      </p:sp>
    </p:spTree>
    <p:extLst>
      <p:ext uri="{BB962C8B-B14F-4D97-AF65-F5344CB8AC3E}">
        <p14:creationId xmlns:p14="http://schemas.microsoft.com/office/powerpoint/2010/main" val="74308965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214</a:t>
            </a:fld>
            <a:endParaRPr lang="en-US" dirty="0"/>
          </a:p>
        </p:txBody>
      </p:sp>
    </p:spTree>
    <p:extLst>
      <p:ext uri="{BB962C8B-B14F-4D97-AF65-F5344CB8AC3E}">
        <p14:creationId xmlns:p14="http://schemas.microsoft.com/office/powerpoint/2010/main" val="379667763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215</a:t>
            </a:fld>
            <a:endParaRPr lang="en-US" dirty="0"/>
          </a:p>
        </p:txBody>
      </p:sp>
    </p:spTree>
    <p:extLst>
      <p:ext uri="{BB962C8B-B14F-4D97-AF65-F5344CB8AC3E}">
        <p14:creationId xmlns:p14="http://schemas.microsoft.com/office/powerpoint/2010/main" val="145445476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216</a:t>
            </a:fld>
            <a:endParaRPr lang="en-US" dirty="0"/>
          </a:p>
        </p:txBody>
      </p:sp>
    </p:spTree>
    <p:extLst>
      <p:ext uri="{BB962C8B-B14F-4D97-AF65-F5344CB8AC3E}">
        <p14:creationId xmlns:p14="http://schemas.microsoft.com/office/powerpoint/2010/main" val="208476337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217</a:t>
            </a:fld>
            <a:endParaRPr lang="en-US" dirty="0"/>
          </a:p>
        </p:txBody>
      </p:sp>
    </p:spTree>
    <p:extLst>
      <p:ext uri="{BB962C8B-B14F-4D97-AF65-F5344CB8AC3E}">
        <p14:creationId xmlns:p14="http://schemas.microsoft.com/office/powerpoint/2010/main" val="385843188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218</a:t>
            </a:fld>
            <a:endParaRPr lang="en-US" dirty="0"/>
          </a:p>
        </p:txBody>
      </p:sp>
    </p:spTree>
    <p:extLst>
      <p:ext uri="{BB962C8B-B14F-4D97-AF65-F5344CB8AC3E}">
        <p14:creationId xmlns:p14="http://schemas.microsoft.com/office/powerpoint/2010/main" val="4840742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219</a:t>
            </a:fld>
            <a:endParaRPr lang="en-US" dirty="0"/>
          </a:p>
        </p:txBody>
      </p:sp>
    </p:spTree>
    <p:extLst>
      <p:ext uri="{BB962C8B-B14F-4D97-AF65-F5344CB8AC3E}">
        <p14:creationId xmlns:p14="http://schemas.microsoft.com/office/powerpoint/2010/main" val="3002471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a:t>
            </a:fld>
            <a:endParaRPr lang="en-US" dirty="0"/>
          </a:p>
        </p:txBody>
      </p:sp>
    </p:spTree>
    <p:extLst>
      <p:ext uri="{BB962C8B-B14F-4D97-AF65-F5344CB8AC3E}">
        <p14:creationId xmlns:p14="http://schemas.microsoft.com/office/powerpoint/2010/main" val="25894319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220</a:t>
            </a:fld>
            <a:endParaRPr lang="en-US" dirty="0"/>
          </a:p>
        </p:txBody>
      </p:sp>
    </p:spTree>
    <p:extLst>
      <p:ext uri="{BB962C8B-B14F-4D97-AF65-F5344CB8AC3E}">
        <p14:creationId xmlns:p14="http://schemas.microsoft.com/office/powerpoint/2010/main" val="239304137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221</a:t>
            </a:fld>
            <a:endParaRPr lang="en-US" dirty="0"/>
          </a:p>
        </p:txBody>
      </p:sp>
    </p:spTree>
    <p:extLst>
      <p:ext uri="{BB962C8B-B14F-4D97-AF65-F5344CB8AC3E}">
        <p14:creationId xmlns:p14="http://schemas.microsoft.com/office/powerpoint/2010/main" val="153510166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222</a:t>
            </a:fld>
            <a:endParaRPr lang="en-US" dirty="0"/>
          </a:p>
        </p:txBody>
      </p:sp>
    </p:spTree>
    <p:extLst>
      <p:ext uri="{BB962C8B-B14F-4D97-AF65-F5344CB8AC3E}">
        <p14:creationId xmlns:p14="http://schemas.microsoft.com/office/powerpoint/2010/main" val="247030461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223</a:t>
            </a:fld>
            <a:endParaRPr lang="en-US" dirty="0"/>
          </a:p>
        </p:txBody>
      </p:sp>
    </p:spTree>
    <p:extLst>
      <p:ext uri="{BB962C8B-B14F-4D97-AF65-F5344CB8AC3E}">
        <p14:creationId xmlns:p14="http://schemas.microsoft.com/office/powerpoint/2010/main" val="55687495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224</a:t>
            </a:fld>
            <a:endParaRPr lang="en-US" dirty="0"/>
          </a:p>
        </p:txBody>
      </p:sp>
    </p:spTree>
    <p:extLst>
      <p:ext uri="{BB962C8B-B14F-4D97-AF65-F5344CB8AC3E}">
        <p14:creationId xmlns:p14="http://schemas.microsoft.com/office/powerpoint/2010/main" val="428427118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225</a:t>
            </a:fld>
            <a:endParaRPr lang="en-US" dirty="0"/>
          </a:p>
        </p:txBody>
      </p:sp>
    </p:spTree>
    <p:extLst>
      <p:ext uri="{BB962C8B-B14F-4D97-AF65-F5344CB8AC3E}">
        <p14:creationId xmlns:p14="http://schemas.microsoft.com/office/powerpoint/2010/main" val="107763037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13706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660453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0831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152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23</a:t>
            </a:fld>
            <a:endParaRPr lang="en-US" dirty="0"/>
          </a:p>
        </p:txBody>
      </p:sp>
    </p:spTree>
    <p:extLst>
      <p:ext uri="{BB962C8B-B14F-4D97-AF65-F5344CB8AC3E}">
        <p14:creationId xmlns:p14="http://schemas.microsoft.com/office/powerpoint/2010/main" val="346547210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50504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50867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92604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63317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234</a:t>
            </a:fld>
            <a:endParaRPr lang="en-US" dirty="0"/>
          </a:p>
        </p:txBody>
      </p:sp>
    </p:spTree>
    <p:extLst>
      <p:ext uri="{BB962C8B-B14F-4D97-AF65-F5344CB8AC3E}">
        <p14:creationId xmlns:p14="http://schemas.microsoft.com/office/powerpoint/2010/main" val="1322442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24</a:t>
            </a:fld>
            <a:endParaRPr lang="en-US" dirty="0"/>
          </a:p>
        </p:txBody>
      </p:sp>
    </p:spTree>
    <p:extLst>
      <p:ext uri="{BB962C8B-B14F-4D97-AF65-F5344CB8AC3E}">
        <p14:creationId xmlns:p14="http://schemas.microsoft.com/office/powerpoint/2010/main" val="71005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25</a:t>
            </a:fld>
            <a:endParaRPr lang="en-US" dirty="0"/>
          </a:p>
        </p:txBody>
      </p:sp>
    </p:spTree>
    <p:extLst>
      <p:ext uri="{BB962C8B-B14F-4D97-AF65-F5344CB8AC3E}">
        <p14:creationId xmlns:p14="http://schemas.microsoft.com/office/powerpoint/2010/main" val="2084763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26</a:t>
            </a:fld>
            <a:endParaRPr lang="en-US" dirty="0"/>
          </a:p>
        </p:txBody>
      </p:sp>
    </p:spTree>
    <p:extLst>
      <p:ext uri="{BB962C8B-B14F-4D97-AF65-F5344CB8AC3E}">
        <p14:creationId xmlns:p14="http://schemas.microsoft.com/office/powerpoint/2010/main" val="3858431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27</a:t>
            </a:fld>
            <a:endParaRPr lang="en-US" dirty="0"/>
          </a:p>
        </p:txBody>
      </p:sp>
    </p:spTree>
    <p:extLst>
      <p:ext uri="{BB962C8B-B14F-4D97-AF65-F5344CB8AC3E}">
        <p14:creationId xmlns:p14="http://schemas.microsoft.com/office/powerpoint/2010/main" val="48407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28</a:t>
            </a:fld>
            <a:endParaRPr lang="en-US" dirty="0"/>
          </a:p>
        </p:txBody>
      </p:sp>
    </p:spTree>
    <p:extLst>
      <p:ext uri="{BB962C8B-B14F-4D97-AF65-F5344CB8AC3E}">
        <p14:creationId xmlns:p14="http://schemas.microsoft.com/office/powerpoint/2010/main" val="250477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29</a:t>
            </a:fld>
            <a:endParaRPr lang="en-US" dirty="0"/>
          </a:p>
        </p:txBody>
      </p:sp>
    </p:spTree>
    <p:extLst>
      <p:ext uri="{BB962C8B-B14F-4D97-AF65-F5344CB8AC3E}">
        <p14:creationId xmlns:p14="http://schemas.microsoft.com/office/powerpoint/2010/main" val="424691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a:t>
            </a:fld>
            <a:endParaRPr lang="en-US" dirty="0"/>
          </a:p>
        </p:txBody>
      </p:sp>
    </p:spTree>
    <p:extLst>
      <p:ext uri="{BB962C8B-B14F-4D97-AF65-F5344CB8AC3E}">
        <p14:creationId xmlns:p14="http://schemas.microsoft.com/office/powerpoint/2010/main" val="2892038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30</a:t>
            </a:fld>
            <a:endParaRPr lang="en-US" dirty="0"/>
          </a:p>
        </p:txBody>
      </p:sp>
    </p:spTree>
    <p:extLst>
      <p:ext uri="{BB962C8B-B14F-4D97-AF65-F5344CB8AC3E}">
        <p14:creationId xmlns:p14="http://schemas.microsoft.com/office/powerpoint/2010/main" val="3436093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31</a:t>
            </a:fld>
            <a:endParaRPr lang="en-US" dirty="0"/>
          </a:p>
        </p:txBody>
      </p:sp>
    </p:spTree>
    <p:extLst>
      <p:ext uri="{BB962C8B-B14F-4D97-AF65-F5344CB8AC3E}">
        <p14:creationId xmlns:p14="http://schemas.microsoft.com/office/powerpoint/2010/main" val="4032136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32</a:t>
            </a:fld>
            <a:endParaRPr lang="en-US" dirty="0"/>
          </a:p>
        </p:txBody>
      </p:sp>
    </p:spTree>
    <p:extLst>
      <p:ext uri="{BB962C8B-B14F-4D97-AF65-F5344CB8AC3E}">
        <p14:creationId xmlns:p14="http://schemas.microsoft.com/office/powerpoint/2010/main" val="1454454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33</a:t>
            </a:fld>
            <a:endParaRPr lang="en-US" dirty="0"/>
          </a:p>
        </p:txBody>
      </p:sp>
    </p:spTree>
    <p:extLst>
      <p:ext uri="{BB962C8B-B14F-4D97-AF65-F5344CB8AC3E}">
        <p14:creationId xmlns:p14="http://schemas.microsoft.com/office/powerpoint/2010/main" val="2536557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34</a:t>
            </a:fld>
            <a:endParaRPr lang="en-US" dirty="0"/>
          </a:p>
        </p:txBody>
      </p:sp>
    </p:spTree>
    <p:extLst>
      <p:ext uri="{BB962C8B-B14F-4D97-AF65-F5344CB8AC3E}">
        <p14:creationId xmlns:p14="http://schemas.microsoft.com/office/powerpoint/2010/main" val="1450948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35</a:t>
            </a:fld>
            <a:endParaRPr lang="en-US" dirty="0"/>
          </a:p>
        </p:txBody>
      </p:sp>
    </p:spTree>
    <p:extLst>
      <p:ext uri="{BB962C8B-B14F-4D97-AF65-F5344CB8AC3E}">
        <p14:creationId xmlns:p14="http://schemas.microsoft.com/office/powerpoint/2010/main" val="2497659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36</a:t>
            </a:fld>
            <a:endParaRPr lang="en-US" dirty="0"/>
          </a:p>
        </p:txBody>
      </p:sp>
    </p:spTree>
    <p:extLst>
      <p:ext uri="{BB962C8B-B14F-4D97-AF65-F5344CB8AC3E}">
        <p14:creationId xmlns:p14="http://schemas.microsoft.com/office/powerpoint/2010/main" val="47307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37</a:t>
            </a:fld>
            <a:endParaRPr lang="en-US" dirty="0"/>
          </a:p>
        </p:txBody>
      </p:sp>
    </p:spTree>
    <p:extLst>
      <p:ext uri="{BB962C8B-B14F-4D97-AF65-F5344CB8AC3E}">
        <p14:creationId xmlns:p14="http://schemas.microsoft.com/office/powerpoint/2010/main" val="3477163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478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22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a:t>
            </a:fld>
            <a:endParaRPr lang="en-US" dirty="0"/>
          </a:p>
        </p:txBody>
      </p:sp>
    </p:spTree>
    <p:extLst>
      <p:ext uri="{BB962C8B-B14F-4D97-AF65-F5344CB8AC3E}">
        <p14:creationId xmlns:p14="http://schemas.microsoft.com/office/powerpoint/2010/main" val="3192104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159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36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026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035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926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903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46</a:t>
            </a:fld>
            <a:endParaRPr lang="en-US" dirty="0"/>
          </a:p>
        </p:txBody>
      </p:sp>
    </p:spTree>
    <p:extLst>
      <p:ext uri="{BB962C8B-B14F-4D97-AF65-F5344CB8AC3E}">
        <p14:creationId xmlns:p14="http://schemas.microsoft.com/office/powerpoint/2010/main" val="2492970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47</a:t>
            </a:fld>
            <a:endParaRPr lang="en-US" dirty="0"/>
          </a:p>
        </p:txBody>
      </p:sp>
    </p:spTree>
    <p:extLst>
      <p:ext uri="{BB962C8B-B14F-4D97-AF65-F5344CB8AC3E}">
        <p14:creationId xmlns:p14="http://schemas.microsoft.com/office/powerpoint/2010/main" val="35469192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48</a:t>
            </a:fld>
            <a:endParaRPr lang="en-US" dirty="0"/>
          </a:p>
        </p:txBody>
      </p:sp>
    </p:spTree>
    <p:extLst>
      <p:ext uri="{BB962C8B-B14F-4D97-AF65-F5344CB8AC3E}">
        <p14:creationId xmlns:p14="http://schemas.microsoft.com/office/powerpoint/2010/main" val="3100785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49</a:t>
            </a:fld>
            <a:endParaRPr lang="en-US" dirty="0"/>
          </a:p>
        </p:txBody>
      </p:sp>
    </p:spTree>
    <p:extLst>
      <p:ext uri="{BB962C8B-B14F-4D97-AF65-F5344CB8AC3E}">
        <p14:creationId xmlns:p14="http://schemas.microsoft.com/office/powerpoint/2010/main" val="285647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a:t>
            </a:fld>
            <a:endParaRPr lang="en-US" dirty="0"/>
          </a:p>
        </p:txBody>
      </p:sp>
    </p:spTree>
    <p:extLst>
      <p:ext uri="{BB962C8B-B14F-4D97-AF65-F5344CB8AC3E}">
        <p14:creationId xmlns:p14="http://schemas.microsoft.com/office/powerpoint/2010/main" val="30782455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50</a:t>
            </a:fld>
            <a:endParaRPr lang="en-US" dirty="0"/>
          </a:p>
        </p:txBody>
      </p:sp>
    </p:spTree>
    <p:extLst>
      <p:ext uri="{BB962C8B-B14F-4D97-AF65-F5344CB8AC3E}">
        <p14:creationId xmlns:p14="http://schemas.microsoft.com/office/powerpoint/2010/main" val="3679189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51</a:t>
            </a:fld>
            <a:endParaRPr lang="en-US" dirty="0"/>
          </a:p>
        </p:txBody>
      </p:sp>
    </p:spTree>
    <p:extLst>
      <p:ext uri="{BB962C8B-B14F-4D97-AF65-F5344CB8AC3E}">
        <p14:creationId xmlns:p14="http://schemas.microsoft.com/office/powerpoint/2010/main" val="2568203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288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879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750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240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845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845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581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634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a:t>
            </a:fld>
            <a:endParaRPr lang="en-US" dirty="0"/>
          </a:p>
        </p:txBody>
      </p:sp>
    </p:spTree>
    <p:extLst>
      <p:ext uri="{BB962C8B-B14F-4D97-AF65-F5344CB8AC3E}">
        <p14:creationId xmlns:p14="http://schemas.microsoft.com/office/powerpoint/2010/main" val="13224422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468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7378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2394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9584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8085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65</a:t>
            </a:fld>
            <a:endParaRPr lang="en-US" dirty="0"/>
          </a:p>
        </p:txBody>
      </p:sp>
    </p:spTree>
    <p:extLst>
      <p:ext uri="{BB962C8B-B14F-4D97-AF65-F5344CB8AC3E}">
        <p14:creationId xmlns:p14="http://schemas.microsoft.com/office/powerpoint/2010/main" val="30219928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66</a:t>
            </a:fld>
            <a:endParaRPr lang="en-US" dirty="0"/>
          </a:p>
        </p:txBody>
      </p:sp>
    </p:spTree>
    <p:extLst>
      <p:ext uri="{BB962C8B-B14F-4D97-AF65-F5344CB8AC3E}">
        <p14:creationId xmlns:p14="http://schemas.microsoft.com/office/powerpoint/2010/main" val="19665774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67</a:t>
            </a:fld>
            <a:endParaRPr lang="en-US" dirty="0"/>
          </a:p>
        </p:txBody>
      </p:sp>
    </p:spTree>
    <p:extLst>
      <p:ext uri="{BB962C8B-B14F-4D97-AF65-F5344CB8AC3E}">
        <p14:creationId xmlns:p14="http://schemas.microsoft.com/office/powerpoint/2010/main" val="13917586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68</a:t>
            </a:fld>
            <a:endParaRPr lang="en-US" dirty="0"/>
          </a:p>
        </p:txBody>
      </p:sp>
    </p:spTree>
    <p:extLst>
      <p:ext uri="{BB962C8B-B14F-4D97-AF65-F5344CB8AC3E}">
        <p14:creationId xmlns:p14="http://schemas.microsoft.com/office/powerpoint/2010/main" val="1990590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69</a:t>
            </a:fld>
            <a:endParaRPr lang="en-US" dirty="0"/>
          </a:p>
        </p:txBody>
      </p:sp>
    </p:spTree>
    <p:extLst>
      <p:ext uri="{BB962C8B-B14F-4D97-AF65-F5344CB8AC3E}">
        <p14:creationId xmlns:p14="http://schemas.microsoft.com/office/powerpoint/2010/main" val="277154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a:t>
            </a:fld>
            <a:endParaRPr lang="en-US" dirty="0"/>
          </a:p>
        </p:txBody>
      </p:sp>
    </p:spTree>
    <p:extLst>
      <p:ext uri="{BB962C8B-B14F-4D97-AF65-F5344CB8AC3E}">
        <p14:creationId xmlns:p14="http://schemas.microsoft.com/office/powerpoint/2010/main" val="22505115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70</a:t>
            </a:fld>
            <a:endParaRPr lang="en-US" dirty="0"/>
          </a:p>
        </p:txBody>
      </p:sp>
    </p:spTree>
    <p:extLst>
      <p:ext uri="{BB962C8B-B14F-4D97-AF65-F5344CB8AC3E}">
        <p14:creationId xmlns:p14="http://schemas.microsoft.com/office/powerpoint/2010/main" val="1788302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5071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7470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1574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6681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794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1404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90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3759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79</a:t>
            </a:fld>
            <a:endParaRPr lang="en-US" dirty="0"/>
          </a:p>
        </p:txBody>
      </p:sp>
    </p:spTree>
    <p:extLst>
      <p:ext uri="{BB962C8B-B14F-4D97-AF65-F5344CB8AC3E}">
        <p14:creationId xmlns:p14="http://schemas.microsoft.com/office/powerpoint/2010/main" val="353724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a:t>
            </a:fld>
            <a:endParaRPr lang="en-US" dirty="0"/>
          </a:p>
        </p:txBody>
      </p:sp>
    </p:spTree>
    <p:extLst>
      <p:ext uri="{BB962C8B-B14F-4D97-AF65-F5344CB8AC3E}">
        <p14:creationId xmlns:p14="http://schemas.microsoft.com/office/powerpoint/2010/main" val="34984349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80</a:t>
            </a:fld>
            <a:endParaRPr lang="en-US" dirty="0"/>
          </a:p>
        </p:txBody>
      </p:sp>
    </p:spTree>
    <p:extLst>
      <p:ext uri="{BB962C8B-B14F-4D97-AF65-F5344CB8AC3E}">
        <p14:creationId xmlns:p14="http://schemas.microsoft.com/office/powerpoint/2010/main" val="13917586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81</a:t>
            </a:fld>
            <a:endParaRPr lang="en-US" dirty="0"/>
          </a:p>
        </p:txBody>
      </p:sp>
    </p:spTree>
    <p:extLst>
      <p:ext uri="{BB962C8B-B14F-4D97-AF65-F5344CB8AC3E}">
        <p14:creationId xmlns:p14="http://schemas.microsoft.com/office/powerpoint/2010/main" val="2288528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82</a:t>
            </a:fld>
            <a:endParaRPr lang="en-US" dirty="0"/>
          </a:p>
        </p:txBody>
      </p:sp>
    </p:spTree>
    <p:extLst>
      <p:ext uri="{BB962C8B-B14F-4D97-AF65-F5344CB8AC3E}">
        <p14:creationId xmlns:p14="http://schemas.microsoft.com/office/powerpoint/2010/main" val="35372427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83</a:t>
            </a:fld>
            <a:endParaRPr lang="en-US" dirty="0"/>
          </a:p>
        </p:txBody>
      </p:sp>
    </p:spTree>
    <p:extLst>
      <p:ext uri="{BB962C8B-B14F-4D97-AF65-F5344CB8AC3E}">
        <p14:creationId xmlns:p14="http://schemas.microsoft.com/office/powerpoint/2010/main" val="25682037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84</a:t>
            </a:fld>
            <a:endParaRPr lang="en-US" dirty="0"/>
          </a:p>
        </p:txBody>
      </p:sp>
    </p:spTree>
    <p:extLst>
      <p:ext uri="{BB962C8B-B14F-4D97-AF65-F5344CB8AC3E}">
        <p14:creationId xmlns:p14="http://schemas.microsoft.com/office/powerpoint/2010/main" val="16376530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85</a:t>
            </a:fld>
            <a:endParaRPr lang="en-US" dirty="0"/>
          </a:p>
        </p:txBody>
      </p:sp>
    </p:spTree>
    <p:extLst>
      <p:ext uri="{BB962C8B-B14F-4D97-AF65-F5344CB8AC3E}">
        <p14:creationId xmlns:p14="http://schemas.microsoft.com/office/powerpoint/2010/main" val="1279957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86</a:t>
            </a:fld>
            <a:endParaRPr lang="en-US" dirty="0"/>
          </a:p>
        </p:txBody>
      </p:sp>
    </p:spTree>
    <p:extLst>
      <p:ext uri="{BB962C8B-B14F-4D97-AF65-F5344CB8AC3E}">
        <p14:creationId xmlns:p14="http://schemas.microsoft.com/office/powerpoint/2010/main" val="127995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87</a:t>
            </a:fld>
            <a:endParaRPr lang="en-US" dirty="0"/>
          </a:p>
        </p:txBody>
      </p:sp>
    </p:spTree>
    <p:extLst>
      <p:ext uri="{BB962C8B-B14F-4D97-AF65-F5344CB8AC3E}">
        <p14:creationId xmlns:p14="http://schemas.microsoft.com/office/powerpoint/2010/main" val="37005485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88</a:t>
            </a:fld>
            <a:endParaRPr lang="en-US" dirty="0"/>
          </a:p>
        </p:txBody>
      </p:sp>
    </p:spTree>
    <p:extLst>
      <p:ext uri="{BB962C8B-B14F-4D97-AF65-F5344CB8AC3E}">
        <p14:creationId xmlns:p14="http://schemas.microsoft.com/office/powerpoint/2010/main" val="14569174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89</a:t>
            </a:fld>
            <a:endParaRPr lang="en-US" dirty="0"/>
          </a:p>
        </p:txBody>
      </p:sp>
    </p:spTree>
    <p:extLst>
      <p:ext uri="{BB962C8B-B14F-4D97-AF65-F5344CB8AC3E}">
        <p14:creationId xmlns:p14="http://schemas.microsoft.com/office/powerpoint/2010/main" val="268036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a:t>
            </a:fld>
            <a:endParaRPr lang="en-US" dirty="0"/>
          </a:p>
        </p:txBody>
      </p:sp>
    </p:spTree>
    <p:extLst>
      <p:ext uri="{BB962C8B-B14F-4D97-AF65-F5344CB8AC3E}">
        <p14:creationId xmlns:p14="http://schemas.microsoft.com/office/powerpoint/2010/main" val="9666212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90</a:t>
            </a:fld>
            <a:endParaRPr lang="en-US" dirty="0"/>
          </a:p>
        </p:txBody>
      </p:sp>
    </p:spTree>
    <p:extLst>
      <p:ext uri="{BB962C8B-B14F-4D97-AF65-F5344CB8AC3E}">
        <p14:creationId xmlns:p14="http://schemas.microsoft.com/office/powerpoint/2010/main" val="6996265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91</a:t>
            </a:fld>
            <a:endParaRPr lang="en-US" dirty="0"/>
          </a:p>
        </p:txBody>
      </p:sp>
    </p:spTree>
    <p:extLst>
      <p:ext uri="{BB962C8B-B14F-4D97-AF65-F5344CB8AC3E}">
        <p14:creationId xmlns:p14="http://schemas.microsoft.com/office/powerpoint/2010/main" val="21939576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92</a:t>
            </a:fld>
            <a:endParaRPr lang="en-US" dirty="0"/>
          </a:p>
        </p:txBody>
      </p:sp>
    </p:spTree>
    <p:extLst>
      <p:ext uri="{BB962C8B-B14F-4D97-AF65-F5344CB8AC3E}">
        <p14:creationId xmlns:p14="http://schemas.microsoft.com/office/powerpoint/2010/main" val="7786752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93</a:t>
            </a:fld>
            <a:endParaRPr lang="en-US" dirty="0"/>
          </a:p>
        </p:txBody>
      </p:sp>
    </p:spTree>
    <p:extLst>
      <p:ext uri="{BB962C8B-B14F-4D97-AF65-F5344CB8AC3E}">
        <p14:creationId xmlns:p14="http://schemas.microsoft.com/office/powerpoint/2010/main" val="24282016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94</a:t>
            </a:fld>
            <a:endParaRPr lang="en-US" dirty="0"/>
          </a:p>
        </p:txBody>
      </p:sp>
    </p:spTree>
    <p:extLst>
      <p:ext uri="{BB962C8B-B14F-4D97-AF65-F5344CB8AC3E}">
        <p14:creationId xmlns:p14="http://schemas.microsoft.com/office/powerpoint/2010/main" val="30219928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95</a:t>
            </a:fld>
            <a:endParaRPr lang="en-US" dirty="0"/>
          </a:p>
        </p:txBody>
      </p:sp>
    </p:spTree>
    <p:extLst>
      <p:ext uri="{BB962C8B-B14F-4D97-AF65-F5344CB8AC3E}">
        <p14:creationId xmlns:p14="http://schemas.microsoft.com/office/powerpoint/2010/main" val="34687582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96</a:t>
            </a:fld>
            <a:endParaRPr lang="en-US" dirty="0"/>
          </a:p>
        </p:txBody>
      </p:sp>
    </p:spTree>
    <p:extLst>
      <p:ext uri="{BB962C8B-B14F-4D97-AF65-F5344CB8AC3E}">
        <p14:creationId xmlns:p14="http://schemas.microsoft.com/office/powerpoint/2010/main" val="4051907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97</a:t>
            </a:fld>
            <a:endParaRPr lang="en-US" dirty="0"/>
          </a:p>
        </p:txBody>
      </p:sp>
    </p:spTree>
    <p:extLst>
      <p:ext uri="{BB962C8B-B14F-4D97-AF65-F5344CB8AC3E}">
        <p14:creationId xmlns:p14="http://schemas.microsoft.com/office/powerpoint/2010/main" val="29313423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98</a:t>
            </a:fld>
            <a:endParaRPr lang="en-US" dirty="0"/>
          </a:p>
        </p:txBody>
      </p:sp>
    </p:spTree>
    <p:extLst>
      <p:ext uri="{BB962C8B-B14F-4D97-AF65-F5344CB8AC3E}">
        <p14:creationId xmlns:p14="http://schemas.microsoft.com/office/powerpoint/2010/main" val="22010168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99</a:t>
            </a:fld>
            <a:endParaRPr lang="en-US" dirty="0"/>
          </a:p>
        </p:txBody>
      </p:sp>
    </p:spTree>
    <p:extLst>
      <p:ext uri="{BB962C8B-B14F-4D97-AF65-F5344CB8AC3E}">
        <p14:creationId xmlns:p14="http://schemas.microsoft.com/office/powerpoint/2010/main" val="1799364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Footer Placeholder 2">
            <a:extLst>
              <a:ext uri="{FF2B5EF4-FFF2-40B4-BE49-F238E27FC236}">
                <a16:creationId xmlns:a16="http://schemas.microsoft.com/office/drawing/2014/main" id="{96B602E4-6AB6-460B-B8F2-7560A0C71CEA}"/>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2021 Microsoft All rights reserved.</a:t>
            </a: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rmAutofit/>
          </a:bodyPr>
          <a:lstStyle>
            <a:lvl1pPr>
              <a:defRPr sz="6000">
                <a:solidFill>
                  <a:schemeClr val="accent1"/>
                </a:solidFill>
              </a:defRPr>
            </a:lvl1pPr>
          </a:lstStyle>
          <a:p>
            <a:r>
              <a:rPr lang="en-US" dirty="0"/>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dirty="0"/>
              <a:t>© 2021 Microsoft All rights reserved. </a:t>
            </a:r>
          </a:p>
        </p:txBody>
      </p:sp>
    </p:spTree>
    <p:extLst>
      <p:ext uri="{BB962C8B-B14F-4D97-AF65-F5344CB8AC3E}">
        <p14:creationId xmlns:p14="http://schemas.microsoft.com/office/powerpoint/2010/main" val="316526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2021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165044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2021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233586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4A7F-6E3D-4512-8C80-D1BB75A1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B3B300-977D-4CBE-ACA8-976351B829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D57A5-4142-4C94-BC07-6A72C5E248CC}"/>
              </a:ext>
            </a:extLst>
          </p:cNvPr>
          <p:cNvSpPr>
            <a:spLocks noGrp="1"/>
          </p:cNvSpPr>
          <p:nvPr>
            <p:ph type="dt" sz="half" idx="10"/>
          </p:nvPr>
        </p:nvSpPr>
        <p:spPr/>
        <p:txBody>
          <a:bodyPr/>
          <a:lstStyle/>
          <a:p>
            <a:fld id="{926EC1BD-4F0B-4D5A-8551-0DFF0F9B2C4B}" type="datetimeFigureOut">
              <a:rPr lang="en-US" smtClean="0"/>
              <a:t>7/21/2021</a:t>
            </a:fld>
            <a:endParaRPr lang="en-US" dirty="0"/>
          </a:p>
        </p:txBody>
      </p:sp>
      <p:sp>
        <p:nvSpPr>
          <p:cNvPr id="5" name="Footer Placeholder 4">
            <a:extLst>
              <a:ext uri="{FF2B5EF4-FFF2-40B4-BE49-F238E27FC236}">
                <a16:creationId xmlns:a16="http://schemas.microsoft.com/office/drawing/2014/main" id="{3C381AA8-6431-4AA6-A328-0BE16A43D8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79FCEC-8ECB-430F-9091-1A9919CE7789}"/>
              </a:ext>
            </a:extLst>
          </p:cNvPr>
          <p:cNvSpPr>
            <a:spLocks noGrp="1"/>
          </p:cNvSpPr>
          <p:nvPr>
            <p:ph type="sldNum" sz="quarter" idx="12"/>
          </p:nvPr>
        </p:nvSpPr>
        <p:spPr/>
        <p:txBody>
          <a:bodyPr/>
          <a:lstStyle/>
          <a:p>
            <a:fld id="{8EF08E3E-1A5C-4948-933C-80D7EF951324}" type="slidenum">
              <a:rPr lang="en-US" smtClean="0"/>
              <a:t>‹#›</a:t>
            </a:fld>
            <a:endParaRPr lang="en-US" dirty="0"/>
          </a:p>
        </p:txBody>
      </p:sp>
    </p:spTree>
    <p:extLst>
      <p:ext uri="{BB962C8B-B14F-4D97-AF65-F5344CB8AC3E}">
        <p14:creationId xmlns:p14="http://schemas.microsoft.com/office/powerpoint/2010/main" val="3282195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2021 Microsoft All rights reserved.</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6" r:id="rId1"/>
    <p:sldLayoutId id="2147483815" r:id="rId2"/>
    <p:sldLayoutId id="2147483816" r:id="rId3"/>
    <p:sldLayoutId id="2147483817" r:id="rId4"/>
    <p:sldLayoutId id="2147483818" r:id="rId5"/>
  </p:sldLayoutIdLst>
  <p:transition>
    <p:fade/>
  </p:transition>
  <p:hf hd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5.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1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1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9.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notesSlide" Target="../notesSlides/notesSlide151.xml"/><Relationship Id="rId1" Type="http://schemas.openxmlformats.org/officeDocument/2006/relationships/slideLayout" Target="../slideLayouts/slideLayout3.xml"/><Relationship Id="rId4" Type="http://schemas.openxmlformats.org/officeDocument/2006/relationships/image" Target="../media/image130.tmp"/></Relationships>
</file>

<file path=ppt/slides/_rels/slide152.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32.tmp"/><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hyperlink" Target="https://pbidax.wordpress.com/2016/05/22/simple-filter-in-dax-measures/" TargetMode="External"/><Relationship Id="rId2" Type="http://schemas.openxmlformats.org/officeDocument/2006/relationships/notesSlide" Target="../notesSlides/notesSlide193.xml"/><Relationship Id="rId1" Type="http://schemas.openxmlformats.org/officeDocument/2006/relationships/slideLayout" Target="../slideLayouts/slideLayout3.xml"/><Relationship Id="rId4" Type="http://schemas.openxmlformats.org/officeDocument/2006/relationships/hyperlink" Target="https://www.sqlbi.com/articles/filter-arguments-in-calculate/" TargetMode="Externa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www.daxpatterns.com/"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docs.microsoft.com/en-us/dax/dax-function-reference"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s://support.office.com/en-us/article/QuickStart-Learn-DAX-Basics-in-30-Minutes-51744643-c2a5-436a-bdf6-c895762bec1a" TargetMode="Externa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28.xm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2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9.xm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0.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2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31.xml"/><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2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2.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ka.ms/PBIModShapCheck2"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hyperlink" Target="https://msdn.microsoft.com/en-us/library/mt270235.aspx?f=255&amp;MSPPError=-2147217396"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emf"/><Relationship Id="rId3" Type="http://schemas.openxmlformats.org/officeDocument/2006/relationships/image" Target="../media/image11.png"/><Relationship Id="rId21" Type="http://schemas.openxmlformats.org/officeDocument/2006/relationships/image" Target="../media/image29.emf"/><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9.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emf"/><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emf"/></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748800" y="1634400"/>
            <a:ext cx="11088158" cy="2854800"/>
          </a:xfrm>
        </p:spPr>
        <p:txBody>
          <a:bodyPr>
            <a:normAutofit/>
          </a:bodyPr>
          <a:lstStyle/>
          <a:p>
            <a:r>
              <a:rPr lang="en-US" sz="8000" dirty="0"/>
              <a:t>Power BI Advanced</a:t>
            </a:r>
            <a:br>
              <a:rPr lang="en-US" sz="8000" dirty="0"/>
            </a:br>
            <a:r>
              <a:rPr lang="en-US" sz="8000" dirty="0"/>
              <a:t>Data Modeling &amp; Shaping</a:t>
            </a:r>
            <a:endParaRPr lang="en-US" sz="8000" dirty="0">
              <a:solidFill>
                <a:schemeClr val="bg1"/>
              </a:solidFill>
            </a:endParaRPr>
          </a:p>
        </p:txBody>
      </p:sp>
      <p:sp>
        <p:nvSpPr>
          <p:cNvPr id="8" name="Text Placeholder 7">
            <a:extLst>
              <a:ext uri="{FF2B5EF4-FFF2-40B4-BE49-F238E27FC236}">
                <a16:creationId xmlns:a16="http://schemas.microsoft.com/office/drawing/2014/main" id="{FB957FD9-7A71-4F56-8CD1-D607D816D36C}"/>
              </a:ext>
            </a:extLst>
          </p:cNvPr>
          <p:cNvSpPr>
            <a:spLocks noGrp="1"/>
          </p:cNvSpPr>
          <p:nvPr>
            <p:ph type="body" sz="quarter" idx="11"/>
          </p:nvPr>
        </p:nvSpPr>
        <p:spPr>
          <a:xfrm>
            <a:off x="748800" y="4489200"/>
            <a:ext cx="10800000" cy="1379037"/>
          </a:xfrm>
        </p:spPr>
        <p:txBody>
          <a:bodyPr/>
          <a:lstStyle/>
          <a:p>
            <a:r>
              <a:rPr lang="en-US" sz="2800" dirty="0"/>
              <a:t>Instructor Details</a:t>
            </a:r>
          </a:p>
        </p:txBody>
      </p:sp>
      <p:sp>
        <p:nvSpPr>
          <p:cNvPr id="4" name="Text Placeholder 7">
            <a:extLst>
              <a:ext uri="{FF2B5EF4-FFF2-40B4-BE49-F238E27FC236}">
                <a16:creationId xmlns:a16="http://schemas.microsoft.com/office/drawing/2014/main" id="{41702C0B-0343-40D1-B6B3-04EC8973DCEB}"/>
              </a:ext>
            </a:extLst>
          </p:cNvPr>
          <p:cNvSpPr txBox="1">
            <a:spLocks/>
          </p:cNvSpPr>
          <p:nvPr/>
        </p:nvSpPr>
        <p:spPr bwMode="auto">
          <a:xfrm>
            <a:off x="7586505" y="5958672"/>
            <a:ext cx="4250453" cy="73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lvl1pPr marL="0" indent="0" algn="l" defTabSz="913505" rtl="0" eaLnBrk="1" fontAlgn="base" hangingPunct="1">
              <a:lnSpc>
                <a:spcPct val="90000"/>
              </a:lnSpc>
              <a:spcBef>
                <a:spcPct val="20000"/>
              </a:spcBef>
              <a:spcAft>
                <a:spcPct val="0"/>
              </a:spcAft>
              <a:buSzPct val="90000"/>
              <a:buFontTx/>
              <a:buNone/>
              <a:defRPr sz="3921" kern="1200">
                <a:solidFill>
                  <a:schemeClr val="bg1"/>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bg1"/>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bg1"/>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bg1"/>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bg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July 2021 release</a:t>
            </a:r>
          </a:p>
        </p:txBody>
      </p:sp>
    </p:spTree>
    <p:extLst>
      <p:ext uri="{BB962C8B-B14F-4D97-AF65-F5344CB8AC3E}">
        <p14:creationId xmlns:p14="http://schemas.microsoft.com/office/powerpoint/2010/main" val="312118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t>Module 1</a:t>
            </a:r>
            <a:br>
              <a:rPr lang="en-US" sz="8000" dirty="0"/>
            </a:br>
            <a:r>
              <a:rPr lang="en-US" dirty="0"/>
              <a:t>Getting and Shaping the Data</a:t>
            </a:r>
            <a:endParaRPr lang="en-US" dirty="0">
              <a:solidFill>
                <a:schemeClr val="bg1"/>
              </a:solidFill>
            </a:endParaRPr>
          </a:p>
        </p:txBody>
      </p:sp>
    </p:spTree>
    <p:extLst>
      <p:ext uri="{BB962C8B-B14F-4D97-AF65-F5344CB8AC3E}">
        <p14:creationId xmlns:p14="http://schemas.microsoft.com/office/powerpoint/2010/main" val="80936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Quick Measures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D8001371-BE3E-4DD8-9205-2EB5E37C683D}"/>
              </a:ext>
            </a:extLst>
          </p:cNvPr>
          <p:cNvSpPr>
            <a:spLocks noGrp="1"/>
          </p:cNvSpPr>
          <p:nvPr>
            <p:ph type="title"/>
          </p:nvPr>
        </p:nvSpPr>
        <p:spPr>
          <a:xfrm>
            <a:off x="268080" y="1841839"/>
            <a:ext cx="11655840" cy="524527"/>
          </a:xfrm>
        </p:spPr>
        <p:txBody>
          <a:bodyPr vert="horz" wrap="square" lIns="146304" tIns="91440" rIns="146304" bIns="91440" rtlCol="0" anchor="t">
            <a:noAutofit/>
          </a:bodyPr>
          <a:lstStyle/>
          <a:p>
            <a:r>
              <a:rPr lang="en-US" sz="2800" b="1" dirty="0">
                <a:solidFill>
                  <a:srgbClr val="505050"/>
                </a:solidFill>
                <a:latin typeface="+mn-lt"/>
              </a:rPr>
              <a:t>Quick Measures are wizard-driven DAX </a:t>
            </a:r>
            <a:r>
              <a:rPr lang="en-US" sz="2800" b="1" dirty="0">
                <a:latin typeface="+mn-lt"/>
              </a:rPr>
              <a:t>calculations</a:t>
            </a:r>
          </a:p>
        </p:txBody>
      </p:sp>
      <p:sp>
        <p:nvSpPr>
          <p:cNvPr id="9" name="Rectangle 8">
            <a:extLst>
              <a:ext uri="{FF2B5EF4-FFF2-40B4-BE49-F238E27FC236}">
                <a16:creationId xmlns:a16="http://schemas.microsoft.com/office/drawing/2014/main" id="{962B9DA6-E5F3-4A2A-8DAC-62846F6C6165}"/>
              </a:ext>
            </a:extLst>
          </p:cNvPr>
          <p:cNvSpPr/>
          <p:nvPr/>
        </p:nvSpPr>
        <p:spPr>
          <a:xfrm>
            <a:off x="355622" y="2250231"/>
            <a:ext cx="11099599" cy="2215991"/>
          </a:xfrm>
          <a:prstGeom prst="rect">
            <a:avLst/>
          </a:prstGeom>
        </p:spPr>
        <p:txBody>
          <a:bodyPr wrap="square">
            <a:spAutoFit/>
          </a:bodyPr>
          <a:lstStyle/>
          <a:p>
            <a:pPr>
              <a:lnSpc>
                <a:spcPct val="90000"/>
              </a:lnSpc>
              <a:spcAft>
                <a:spcPts val="600"/>
              </a:spcAft>
            </a:pPr>
            <a:endParaRPr lang="en-US" sz="2400" b="1" dirty="0"/>
          </a:p>
          <a:p>
            <a:pPr marL="285750" indent="-285750">
              <a:lnSpc>
                <a:spcPct val="90000"/>
              </a:lnSpc>
              <a:buFont typeface="Arial" panose="020B0604020202020204" pitchFamily="34" charset="0"/>
              <a:buChar char="•"/>
            </a:pPr>
            <a:r>
              <a:rPr lang="en-US" sz="2400" dirty="0"/>
              <a:t>Right click a table and select </a:t>
            </a:r>
            <a:r>
              <a:rPr lang="en-US" sz="2400" b="1" dirty="0">
                <a:solidFill>
                  <a:srgbClr val="505050"/>
                </a:solidFill>
              </a:rPr>
              <a:t>Quick Measures</a:t>
            </a:r>
          </a:p>
          <a:p>
            <a:pPr marL="742950" lvl="1" indent="-285750">
              <a:lnSpc>
                <a:spcPct val="90000"/>
              </a:lnSpc>
              <a:spcBef>
                <a:spcPts val="1800"/>
              </a:spcBef>
              <a:spcAft>
                <a:spcPts val="600"/>
              </a:spcAft>
              <a:buFont typeface="Arial" panose="020B0604020202020204" pitchFamily="34" charset="0"/>
              <a:buChar char="•"/>
            </a:pPr>
            <a:r>
              <a:rPr lang="en-US" sz="2400" dirty="0"/>
              <a:t>Select calculation type and fill-in parameters</a:t>
            </a:r>
          </a:p>
          <a:p>
            <a:pPr marL="742950" lvl="1" indent="-285750">
              <a:lnSpc>
                <a:spcPct val="90000"/>
              </a:lnSpc>
              <a:spcAft>
                <a:spcPts val="600"/>
              </a:spcAft>
              <a:buFont typeface="Arial" panose="020B0604020202020204" pitchFamily="34" charset="0"/>
              <a:buChar char="•"/>
            </a:pPr>
            <a:r>
              <a:rPr lang="en-US" sz="2400" dirty="0"/>
              <a:t>DAX is generated automatically </a:t>
            </a:r>
          </a:p>
          <a:p>
            <a:pPr marL="742950" lvl="1" indent="-285750">
              <a:lnSpc>
                <a:spcPct val="90000"/>
              </a:lnSpc>
              <a:spcAft>
                <a:spcPts val="600"/>
              </a:spcAft>
              <a:buFont typeface="Arial" panose="020B0604020202020204" pitchFamily="34" charset="0"/>
              <a:buChar char="•"/>
            </a:pPr>
            <a:r>
              <a:rPr lang="en-US" sz="2400" dirty="0"/>
              <a:t>Great way to learn DAX</a:t>
            </a:r>
          </a:p>
        </p:txBody>
      </p:sp>
      <p:pic>
        <p:nvPicPr>
          <p:cNvPr id="10" name="Picture 9">
            <a:extLst>
              <a:ext uri="{FF2B5EF4-FFF2-40B4-BE49-F238E27FC236}">
                <a16:creationId xmlns:a16="http://schemas.microsoft.com/office/drawing/2014/main" id="{64055F83-9611-4B1F-A7DA-414E92D3598C}"/>
              </a:ext>
            </a:extLst>
          </p:cNvPr>
          <p:cNvPicPr>
            <a:picLocks noChangeAspect="1"/>
          </p:cNvPicPr>
          <p:nvPr/>
        </p:nvPicPr>
        <p:blipFill>
          <a:blip r:embed="rId3"/>
          <a:stretch>
            <a:fillRect/>
          </a:stretch>
        </p:blipFill>
        <p:spPr>
          <a:xfrm>
            <a:off x="9063071" y="1913537"/>
            <a:ext cx="2626499" cy="2830957"/>
          </a:xfrm>
          <a:prstGeom prst="rect">
            <a:avLst/>
          </a:prstGeom>
          <a:ln>
            <a:solidFill>
              <a:schemeClr val="tx1"/>
            </a:solidFill>
          </a:ln>
        </p:spPr>
      </p:pic>
      <p:pic>
        <p:nvPicPr>
          <p:cNvPr id="11" name="Picture 10">
            <a:extLst>
              <a:ext uri="{FF2B5EF4-FFF2-40B4-BE49-F238E27FC236}">
                <a16:creationId xmlns:a16="http://schemas.microsoft.com/office/drawing/2014/main" id="{A46143C7-74E8-40F9-A4F5-5E8DFCB1EB56}"/>
              </a:ext>
            </a:extLst>
          </p:cNvPr>
          <p:cNvPicPr>
            <a:picLocks noChangeAspect="1"/>
          </p:cNvPicPr>
          <p:nvPr/>
        </p:nvPicPr>
        <p:blipFill>
          <a:blip r:embed="rId4"/>
          <a:stretch>
            <a:fillRect/>
          </a:stretch>
        </p:blipFill>
        <p:spPr>
          <a:xfrm>
            <a:off x="1008926" y="4563014"/>
            <a:ext cx="5526813" cy="997499"/>
          </a:xfrm>
          <a:prstGeom prst="rect">
            <a:avLst/>
          </a:prstGeom>
          <a:ln>
            <a:solidFill>
              <a:schemeClr val="tx1">
                <a:lumMod val="65000"/>
                <a:lumOff val="35000"/>
              </a:schemeClr>
            </a:solidFill>
          </a:ln>
        </p:spPr>
      </p:pic>
      <p:pic>
        <p:nvPicPr>
          <p:cNvPr id="12" name="Picture 11">
            <a:extLst>
              <a:ext uri="{FF2B5EF4-FFF2-40B4-BE49-F238E27FC236}">
                <a16:creationId xmlns:a16="http://schemas.microsoft.com/office/drawing/2014/main" id="{364D17B1-30C0-4DD0-A2A4-34C9CEB1B817}"/>
              </a:ext>
            </a:extLst>
          </p:cNvPr>
          <p:cNvPicPr>
            <a:picLocks noChangeAspect="1"/>
          </p:cNvPicPr>
          <p:nvPr/>
        </p:nvPicPr>
        <p:blipFill>
          <a:blip r:embed="rId5"/>
          <a:stretch>
            <a:fillRect/>
          </a:stretch>
        </p:blipFill>
        <p:spPr>
          <a:xfrm>
            <a:off x="6686788" y="4281610"/>
            <a:ext cx="2225233" cy="1356478"/>
          </a:xfrm>
          <a:prstGeom prst="rect">
            <a:avLst/>
          </a:prstGeom>
          <a:ln>
            <a:solidFill>
              <a:schemeClr val="tx1">
                <a:lumMod val="65000"/>
                <a:lumOff val="35000"/>
              </a:schemeClr>
            </a:solidFill>
          </a:ln>
        </p:spPr>
      </p:pic>
      <p:sp>
        <p:nvSpPr>
          <p:cNvPr id="13" name="TextBox 12">
            <a:extLst>
              <a:ext uri="{FF2B5EF4-FFF2-40B4-BE49-F238E27FC236}">
                <a16:creationId xmlns:a16="http://schemas.microsoft.com/office/drawing/2014/main" id="{8359A936-88BA-41DC-A6A4-5859279DB9AC}"/>
              </a:ext>
            </a:extLst>
          </p:cNvPr>
          <p:cNvSpPr txBox="1"/>
          <p:nvPr/>
        </p:nvSpPr>
        <p:spPr>
          <a:xfrm>
            <a:off x="161544" y="5932161"/>
            <a:ext cx="12030456" cy="435951"/>
          </a:xfrm>
          <a:prstGeom prst="rect">
            <a:avLst/>
          </a:prstGeom>
          <a:noFill/>
        </p:spPr>
        <p:txBody>
          <a:bodyPr wrap="squar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See Quick Measure gallery: </a:t>
            </a:r>
            <a:r>
              <a:rPr lang="en-US" sz="1400" u="sng" dirty="0">
                <a:solidFill>
                  <a:srgbClr val="0070C0"/>
                </a:solidFill>
              </a:rPr>
              <a:t>https://community.powerbi.com/t5/Quick-Measures-Gallery/bd-p/QuickMeasuresGallery</a:t>
            </a:r>
          </a:p>
        </p:txBody>
      </p:sp>
      <p:sp>
        <p:nvSpPr>
          <p:cNvPr id="2" name="TextBox 1">
            <a:extLst>
              <a:ext uri="{FF2B5EF4-FFF2-40B4-BE49-F238E27FC236}">
                <a16:creationId xmlns:a16="http://schemas.microsoft.com/office/drawing/2014/main" id="{386E0298-1629-4C6B-ACCE-A5235418E24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317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Some t</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hings</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you need to know</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9BA64B88-D2F5-42D5-9870-9720973168D3}"/>
              </a:ext>
            </a:extLst>
          </p:cNvPr>
          <p:cNvSpPr/>
          <p:nvPr/>
        </p:nvSpPr>
        <p:spPr>
          <a:xfrm>
            <a:off x="271247" y="2178254"/>
            <a:ext cx="11037454" cy="2516523"/>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Calculated Columns vs Measures</a:t>
            </a:r>
          </a:p>
          <a:p>
            <a:pPr marL="342900" indent="-342900">
              <a:lnSpc>
                <a:spcPct val="120000"/>
              </a:lnSpc>
              <a:spcAft>
                <a:spcPts val="1800"/>
              </a:spcAft>
              <a:buFont typeface="Arial" panose="020B0604020202020204" pitchFamily="34" charset="0"/>
              <a:buChar char="•"/>
            </a:pPr>
            <a:r>
              <a:rPr lang="en-US" sz="2400" b="1" dirty="0">
                <a:solidFill>
                  <a:schemeClr val="tx1">
                    <a:lumMod val="50000"/>
                  </a:schemeClr>
                </a:solidFill>
              </a:rPr>
              <a:t>Evaluation contexts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latin typeface="Courier New" panose="02070309020205020404" pitchFamily="49" charset="0"/>
                <a:cs typeface="Courier New" panose="02070309020205020404" pitchFamily="49" charset="0"/>
              </a:rPr>
              <a:t>CALCULATE </a:t>
            </a:r>
            <a:r>
              <a:rPr lang="en-US" sz="2400" dirty="0">
                <a:solidFill>
                  <a:schemeClr val="tx1">
                    <a:lumMod val="50000"/>
                  </a:schemeClr>
                </a:solidFill>
              </a:rPr>
              <a:t>and iterators</a:t>
            </a:r>
            <a:endParaRPr lang="en-US" sz="2400" dirty="0">
              <a:solidFill>
                <a:schemeClr val="tx1">
                  <a:lumMod val="50000"/>
                </a:schemeClr>
              </a:solidFill>
              <a:latin typeface="Courier New" panose="02070309020205020404" pitchFamily="49" charset="0"/>
              <a:cs typeface="Courier New" panose="02070309020205020404" pitchFamily="49" charset="0"/>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 it gets easier from here…</a:t>
            </a:r>
          </a:p>
        </p:txBody>
      </p:sp>
      <p:sp>
        <p:nvSpPr>
          <p:cNvPr id="3" name="TextBox 2">
            <a:extLst>
              <a:ext uri="{FF2B5EF4-FFF2-40B4-BE49-F238E27FC236}">
                <a16:creationId xmlns:a16="http://schemas.microsoft.com/office/drawing/2014/main" id="{081D5513-D1FA-4A96-ACFF-E76F1537382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0093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Rectangle 7">
            <a:extLst>
              <a:ext uri="{FF2B5EF4-FFF2-40B4-BE49-F238E27FC236}">
                <a16:creationId xmlns:a16="http://schemas.microsoft.com/office/drawing/2014/main" id="{45215C16-F7AC-42A1-87FF-95598FC65ED0}"/>
              </a:ext>
            </a:extLst>
          </p:cNvPr>
          <p:cNvSpPr/>
          <p:nvPr/>
        </p:nvSpPr>
        <p:spPr bwMode="auto">
          <a:xfrm>
            <a:off x="2709893" y="5406292"/>
            <a:ext cx="8026424" cy="92692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Calculated Columns and Measures</a:t>
            </a:r>
          </a:p>
        </p:txBody>
      </p:sp>
      <p:sp>
        <p:nvSpPr>
          <p:cNvPr id="9" name="Rectangle 8">
            <a:extLst>
              <a:ext uri="{FF2B5EF4-FFF2-40B4-BE49-F238E27FC236}">
                <a16:creationId xmlns:a16="http://schemas.microsoft.com/office/drawing/2014/main" id="{892F5C43-1DAF-4627-B0B5-00B41ABF98C6}"/>
              </a:ext>
            </a:extLst>
          </p:cNvPr>
          <p:cNvSpPr/>
          <p:nvPr/>
        </p:nvSpPr>
        <p:spPr bwMode="auto">
          <a:xfrm>
            <a:off x="3734364" y="3891537"/>
            <a:ext cx="5741675" cy="92692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CALCULATE</a:t>
            </a:r>
          </a:p>
        </p:txBody>
      </p:sp>
      <p:sp>
        <p:nvSpPr>
          <p:cNvPr id="10" name="Rectangle 9">
            <a:extLst>
              <a:ext uri="{FF2B5EF4-FFF2-40B4-BE49-F238E27FC236}">
                <a16:creationId xmlns:a16="http://schemas.microsoft.com/office/drawing/2014/main" id="{514CA32D-1243-438C-BC46-A92F8EDF4D1F}"/>
              </a:ext>
            </a:extLst>
          </p:cNvPr>
          <p:cNvSpPr/>
          <p:nvPr/>
        </p:nvSpPr>
        <p:spPr bwMode="auto">
          <a:xfrm>
            <a:off x="4774584" y="2456495"/>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Evaluation</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Contexts</a:t>
            </a:r>
          </a:p>
        </p:txBody>
      </p:sp>
      <p:sp>
        <p:nvSpPr>
          <p:cNvPr id="11" name="Title 1">
            <a:extLst>
              <a:ext uri="{FF2B5EF4-FFF2-40B4-BE49-F238E27FC236}">
                <a16:creationId xmlns:a16="http://schemas.microsoft.com/office/drawing/2014/main" id="{F256FA63-4761-4822-BAC5-E40CC63CE847}"/>
              </a:ext>
            </a:extLst>
          </p:cNvPr>
          <p:cNvSpPr>
            <a:spLocks noGrp="1"/>
          </p:cNvSpPr>
          <p:nvPr>
            <p:ph type="title"/>
          </p:nvPr>
        </p:nvSpPr>
        <p:spPr>
          <a:xfrm>
            <a:off x="63195" y="1826123"/>
            <a:ext cx="11655840" cy="524527"/>
          </a:xfrm>
        </p:spPr>
        <p:txBody>
          <a:bodyPr vert="horz" wrap="square" lIns="146304" tIns="91440" rIns="146304" bIns="91440" rtlCol="0" anchor="t">
            <a:noAutofit/>
          </a:bodyPr>
          <a:lstStyle/>
          <a:p>
            <a:r>
              <a:rPr lang="en-US" sz="2800" b="1" dirty="0">
                <a:solidFill>
                  <a:srgbClr val="505050"/>
                </a:solidFill>
                <a:latin typeface="+mn-lt"/>
              </a:rPr>
              <a:t>PATH to DAX Expertise</a:t>
            </a:r>
          </a:p>
        </p:txBody>
      </p:sp>
      <p:sp>
        <p:nvSpPr>
          <p:cNvPr id="2" name="TextBox 1">
            <a:extLst>
              <a:ext uri="{FF2B5EF4-FFF2-40B4-BE49-F238E27FC236}">
                <a16:creationId xmlns:a16="http://schemas.microsoft.com/office/drawing/2014/main" id="{4D365805-CE28-4BF7-9930-26CF20FFE53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5235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Evaluation Context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7682369D-003A-4A32-B9EF-2638881C392C}"/>
              </a:ext>
            </a:extLst>
          </p:cNvPr>
          <p:cNvSpPr/>
          <p:nvPr/>
        </p:nvSpPr>
        <p:spPr>
          <a:xfrm>
            <a:off x="306914" y="1997912"/>
            <a:ext cx="9190914" cy="424732"/>
          </a:xfrm>
          <a:prstGeom prst="rect">
            <a:avLst/>
          </a:prstGeom>
        </p:spPr>
        <p:txBody>
          <a:bodyPr wrap="none">
            <a:spAutoFit/>
          </a:bodyPr>
          <a:lstStyle/>
          <a:p>
            <a:pPr>
              <a:lnSpc>
                <a:spcPct val="90000"/>
              </a:lnSpc>
              <a:spcAft>
                <a:spcPts val="600"/>
              </a:spcAft>
            </a:pPr>
            <a:r>
              <a:rPr lang="en-US" sz="2400" b="1" dirty="0">
                <a:solidFill>
                  <a:srgbClr val="505050"/>
                </a:solidFill>
              </a:rPr>
              <a:t>There are two contexts under which calculations are evaluated</a:t>
            </a:r>
          </a:p>
        </p:txBody>
      </p:sp>
      <p:sp>
        <p:nvSpPr>
          <p:cNvPr id="3" name="Rectangle 2">
            <a:extLst>
              <a:ext uri="{FF2B5EF4-FFF2-40B4-BE49-F238E27FC236}">
                <a16:creationId xmlns:a16="http://schemas.microsoft.com/office/drawing/2014/main" id="{19340A51-949B-4896-BB4F-F219EECB8754}"/>
              </a:ext>
            </a:extLst>
          </p:cNvPr>
          <p:cNvSpPr/>
          <p:nvPr/>
        </p:nvSpPr>
        <p:spPr bwMode="auto">
          <a:xfrm>
            <a:off x="2033314" y="2714599"/>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Row</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Context</a:t>
            </a:r>
          </a:p>
          <a:p>
            <a:pPr algn="ctr" defTabSz="932472" fontAlgn="base">
              <a:lnSpc>
                <a:spcPct val="90000"/>
              </a:lnSpc>
              <a:spcBef>
                <a:spcPct val="0"/>
              </a:spcBef>
              <a:spcAft>
                <a:spcPct val="0"/>
              </a:spcAft>
            </a:pPr>
            <a:endParaRPr lang="en-US" dirty="0"/>
          </a:p>
          <a:p>
            <a:pPr algn="ctr" defTabSz="932472" fontAlgn="base">
              <a:lnSpc>
                <a:spcPct val="90000"/>
              </a:lnSpc>
              <a:spcBef>
                <a:spcPct val="0"/>
              </a:spcBef>
              <a:spcAft>
                <a:spcPct val="0"/>
              </a:spcAft>
            </a:pPr>
            <a:r>
              <a:rPr lang="en-US" sz="2000" dirty="0">
                <a:solidFill>
                  <a:schemeClr val="tx1"/>
                </a:solidFill>
              </a:rPr>
              <a:t>When you add a column to a table, the row context lets a single row’s calculation look at other values </a:t>
            </a:r>
            <a:r>
              <a:rPr lang="en-US" sz="2000" i="1" dirty="0">
                <a:solidFill>
                  <a:schemeClr val="tx1"/>
                </a:solidFill>
              </a:rPr>
              <a:t>in the same row</a:t>
            </a:r>
            <a:r>
              <a:rPr lang="en-US" sz="2000" dirty="0">
                <a:solidFill>
                  <a:schemeClr val="tx1"/>
                </a:solidFill>
              </a:rPr>
              <a:t>.</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921F1200-E999-437E-9A44-669E423B7D34}"/>
              </a:ext>
            </a:extLst>
          </p:cNvPr>
          <p:cNvSpPr/>
          <p:nvPr/>
        </p:nvSpPr>
        <p:spPr bwMode="auto">
          <a:xfrm>
            <a:off x="7256118" y="2714599"/>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t>When you “ask for a table”, the filter context is the set of filters that gets applied before the table is handed over to you.</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2D72C831-F4F6-4926-96EB-B0F98E5E14F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3167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Row Context in Calculated Column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76846C38-FE6E-4305-B26D-79FCAD4760F7}"/>
              </a:ext>
            </a:extLst>
          </p:cNvPr>
          <p:cNvPicPr>
            <a:picLocks noChangeAspect="1"/>
          </p:cNvPicPr>
          <p:nvPr/>
        </p:nvPicPr>
        <p:blipFill>
          <a:blip r:embed="rId3"/>
          <a:stretch>
            <a:fillRect/>
          </a:stretch>
        </p:blipFill>
        <p:spPr>
          <a:xfrm>
            <a:off x="355041" y="3341271"/>
            <a:ext cx="3746971" cy="1457155"/>
          </a:xfrm>
          <a:prstGeom prst="rect">
            <a:avLst/>
          </a:prstGeom>
          <a:ln>
            <a:solidFill>
              <a:schemeClr val="tx1"/>
            </a:solidFill>
          </a:ln>
        </p:spPr>
      </p:pic>
      <p:sp>
        <p:nvSpPr>
          <p:cNvPr id="3" name="Rectangle 2">
            <a:extLst>
              <a:ext uri="{FF2B5EF4-FFF2-40B4-BE49-F238E27FC236}">
                <a16:creationId xmlns:a16="http://schemas.microsoft.com/office/drawing/2014/main" id="{EB8F8857-D61C-4EDF-B515-F7686A894343}"/>
              </a:ext>
            </a:extLst>
          </p:cNvPr>
          <p:cNvSpPr/>
          <p:nvPr/>
        </p:nvSpPr>
        <p:spPr bwMode="auto">
          <a:xfrm>
            <a:off x="316941" y="3501081"/>
            <a:ext cx="4572000" cy="27368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Curved Left Arrow 21">
            <a:extLst>
              <a:ext uri="{FF2B5EF4-FFF2-40B4-BE49-F238E27FC236}">
                <a16:creationId xmlns:a16="http://schemas.microsoft.com/office/drawing/2014/main" id="{84D09EF2-7CC6-4AF5-B324-F888C5648F24}"/>
              </a:ext>
            </a:extLst>
          </p:cNvPr>
          <p:cNvSpPr/>
          <p:nvPr/>
        </p:nvSpPr>
        <p:spPr bwMode="auto">
          <a:xfrm>
            <a:off x="4927041" y="3608808"/>
            <a:ext cx="297117" cy="351914"/>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419AAC4-C9DE-498F-ADB3-77B78E0CE8CB}"/>
              </a:ext>
            </a:extLst>
          </p:cNvPr>
          <p:cNvSpPr/>
          <p:nvPr/>
        </p:nvSpPr>
        <p:spPr bwMode="auto">
          <a:xfrm>
            <a:off x="316941" y="3736469"/>
            <a:ext cx="4572000" cy="24209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76B26FEC-97C5-42E3-81BA-1159A576E34F}"/>
              </a:ext>
            </a:extLst>
          </p:cNvPr>
          <p:cNvSpPr/>
          <p:nvPr/>
        </p:nvSpPr>
        <p:spPr>
          <a:xfrm>
            <a:off x="5713970" y="3341271"/>
            <a:ext cx="6046230" cy="1908215"/>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t>Formula is evaluated row by row</a:t>
            </a:r>
          </a:p>
          <a:p>
            <a:pPr marL="342900" lvl="0" indent="-342900">
              <a:lnSpc>
                <a:spcPct val="90000"/>
              </a:lnSpc>
              <a:spcAft>
                <a:spcPts val="600"/>
              </a:spcAft>
              <a:buFont typeface="Arial" panose="020B0604020202020204" pitchFamily="34" charset="0"/>
              <a:buChar char="•"/>
            </a:pPr>
            <a:endParaRPr lang="en-US" sz="2400" dirty="0"/>
          </a:p>
          <a:p>
            <a:pPr marL="342900" lvl="0" indent="-342900">
              <a:lnSpc>
                <a:spcPct val="90000"/>
              </a:lnSpc>
              <a:spcAft>
                <a:spcPts val="600"/>
              </a:spcAft>
              <a:buFont typeface="Arial" panose="020B0604020202020204" pitchFamily="34" charset="0"/>
              <a:buChar char="•"/>
            </a:pPr>
            <a:r>
              <a:rPr lang="en-US" sz="2400" dirty="0"/>
              <a:t>The context under which formula is evaluated for each row is called “Row Context”</a:t>
            </a:r>
            <a:endParaRPr lang="en-US" sz="2400" b="1" dirty="0"/>
          </a:p>
        </p:txBody>
      </p:sp>
      <p:sp>
        <p:nvSpPr>
          <p:cNvPr id="18" name="Rectangle 17">
            <a:extLst>
              <a:ext uri="{FF2B5EF4-FFF2-40B4-BE49-F238E27FC236}">
                <a16:creationId xmlns:a16="http://schemas.microsoft.com/office/drawing/2014/main" id="{7515A5A6-82D7-4A69-87F6-BF1204B29C7C}"/>
              </a:ext>
            </a:extLst>
          </p:cNvPr>
          <p:cNvSpPr/>
          <p:nvPr/>
        </p:nvSpPr>
        <p:spPr>
          <a:xfrm>
            <a:off x="165603" y="5878307"/>
            <a:ext cx="11860793" cy="369332"/>
          </a:xfrm>
          <a:prstGeom prst="rect">
            <a:avLst/>
          </a:prstGeom>
          <a:solidFill>
            <a:schemeClr val="bg1"/>
          </a:solidFill>
        </p:spPr>
        <p:txBody>
          <a:bodyPr wrap="square">
            <a:spAutoFit/>
          </a:bodyPr>
          <a:lstStyle/>
          <a:p>
            <a:pPr>
              <a:lnSpc>
                <a:spcPct val="90000"/>
              </a:lnSpc>
              <a:spcAft>
                <a:spcPts val="600"/>
              </a:spcAft>
            </a:pPr>
            <a:endParaRPr lang="en-US" sz="2000" dirty="0"/>
          </a:p>
        </p:txBody>
      </p:sp>
    </p:spTree>
    <p:extLst>
      <p:ext uri="{BB962C8B-B14F-4D97-AF65-F5344CB8AC3E}">
        <p14:creationId xmlns:p14="http://schemas.microsoft.com/office/powerpoint/2010/main" val="15458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Contexts in Measures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C72B8996-C09F-49A4-963C-0F3CCAF76B6F}"/>
              </a:ext>
            </a:extLst>
          </p:cNvPr>
          <p:cNvPicPr>
            <a:picLocks noChangeAspect="1"/>
          </p:cNvPicPr>
          <p:nvPr/>
        </p:nvPicPr>
        <p:blipFill>
          <a:blip r:embed="rId3"/>
          <a:stretch>
            <a:fillRect/>
          </a:stretch>
        </p:blipFill>
        <p:spPr>
          <a:xfrm>
            <a:off x="421146" y="3545204"/>
            <a:ext cx="8200034" cy="3091816"/>
          </a:xfrm>
          <a:prstGeom prst="rect">
            <a:avLst/>
          </a:prstGeom>
          <a:ln w="38100">
            <a:noFill/>
          </a:ln>
        </p:spPr>
      </p:pic>
      <p:sp>
        <p:nvSpPr>
          <p:cNvPr id="3" name="Rectangle 2">
            <a:extLst>
              <a:ext uri="{FF2B5EF4-FFF2-40B4-BE49-F238E27FC236}">
                <a16:creationId xmlns:a16="http://schemas.microsoft.com/office/drawing/2014/main" id="{DDA0119E-507A-408F-9341-1F3FA5BA5DB6}"/>
              </a:ext>
            </a:extLst>
          </p:cNvPr>
          <p:cNvSpPr/>
          <p:nvPr/>
        </p:nvSpPr>
        <p:spPr bwMode="auto">
          <a:xfrm>
            <a:off x="1960594" y="6351131"/>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1D9DEE5B-741B-4A53-B39F-AD8E971B9DA4}"/>
              </a:ext>
            </a:extLst>
          </p:cNvPr>
          <p:cNvSpPr/>
          <p:nvPr/>
        </p:nvSpPr>
        <p:spPr bwMode="auto">
          <a:xfrm>
            <a:off x="2706840" y="3837812"/>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0A3DEF2-D1AC-40F0-A8AA-39CA7BC3588A}"/>
              </a:ext>
            </a:extLst>
          </p:cNvPr>
          <p:cNvSpPr/>
          <p:nvPr/>
        </p:nvSpPr>
        <p:spPr bwMode="auto">
          <a:xfrm>
            <a:off x="2706840" y="6351131"/>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B341C3F-CEB1-40DB-9722-F1492FDE08AA}"/>
              </a:ext>
            </a:extLst>
          </p:cNvPr>
          <p:cNvSpPr/>
          <p:nvPr/>
        </p:nvSpPr>
        <p:spPr bwMode="auto">
          <a:xfrm>
            <a:off x="661207" y="5255478"/>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B0F069C-946B-46D5-AC1E-399F49F35B4F}"/>
              </a:ext>
            </a:extLst>
          </p:cNvPr>
          <p:cNvSpPr/>
          <p:nvPr/>
        </p:nvSpPr>
        <p:spPr>
          <a:xfrm>
            <a:off x="383022" y="2532816"/>
            <a:ext cx="8200034"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[Total Sales] = SUM(Sales[Sales Amount])</a:t>
            </a:r>
          </a:p>
        </p:txBody>
      </p:sp>
      <p:sp>
        <p:nvSpPr>
          <p:cNvPr id="18" name="Rectangle 17">
            <a:extLst>
              <a:ext uri="{FF2B5EF4-FFF2-40B4-BE49-F238E27FC236}">
                <a16:creationId xmlns:a16="http://schemas.microsoft.com/office/drawing/2014/main" id="{31725590-A013-4EDC-8DA2-4910C020C4B1}"/>
              </a:ext>
            </a:extLst>
          </p:cNvPr>
          <p:cNvSpPr/>
          <p:nvPr/>
        </p:nvSpPr>
        <p:spPr>
          <a:xfrm>
            <a:off x="355042" y="3031657"/>
            <a:ext cx="4379796" cy="369332"/>
          </a:xfrm>
          <a:prstGeom prst="rect">
            <a:avLst/>
          </a:prstGeom>
        </p:spPr>
        <p:txBody>
          <a:bodyPr wrap="square">
            <a:spAutoFit/>
          </a:bodyPr>
          <a:lstStyle/>
          <a:p>
            <a:r>
              <a:rPr lang="en-US" dirty="0"/>
              <a:t>Filter Context for current coordinate:</a:t>
            </a:r>
            <a:endParaRPr lang="en-US" b="1" dirty="0"/>
          </a:p>
        </p:txBody>
      </p:sp>
      <p:sp>
        <p:nvSpPr>
          <p:cNvPr id="20" name="Rectangle 19">
            <a:extLst>
              <a:ext uri="{FF2B5EF4-FFF2-40B4-BE49-F238E27FC236}">
                <a16:creationId xmlns:a16="http://schemas.microsoft.com/office/drawing/2014/main" id="{4775DFDA-D36E-440E-852E-B8EEB4599E34}"/>
              </a:ext>
            </a:extLst>
          </p:cNvPr>
          <p:cNvSpPr/>
          <p:nvPr/>
        </p:nvSpPr>
        <p:spPr>
          <a:xfrm>
            <a:off x="8704472" y="3638406"/>
            <a:ext cx="3361404" cy="2240613"/>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000" dirty="0"/>
              <a:t>Formula is evaluated for each “Coordinate” in each visual</a:t>
            </a:r>
          </a:p>
          <a:p>
            <a:pPr marL="342900" lvl="0" indent="-342900">
              <a:lnSpc>
                <a:spcPct val="90000"/>
              </a:lnSpc>
              <a:spcAft>
                <a:spcPts val="600"/>
              </a:spcAft>
              <a:buFont typeface="Arial" panose="020B0604020202020204" pitchFamily="34" charset="0"/>
              <a:buChar char="•"/>
            </a:pPr>
            <a:endParaRPr lang="en-US" sz="2000" dirty="0"/>
          </a:p>
          <a:p>
            <a:pPr marL="342900" lvl="0" indent="-342900">
              <a:lnSpc>
                <a:spcPct val="90000"/>
              </a:lnSpc>
              <a:spcAft>
                <a:spcPts val="600"/>
              </a:spcAft>
              <a:buFont typeface="Arial" panose="020B0604020202020204" pitchFamily="34" charset="0"/>
              <a:buChar char="•"/>
            </a:pPr>
            <a:r>
              <a:rPr lang="en-US" sz="2000" dirty="0"/>
              <a:t>The context for each coordinate is called “Filter Context</a:t>
            </a:r>
            <a:r>
              <a:rPr lang="en-US" sz="2400" dirty="0">
                <a:gradFill>
                  <a:gsLst>
                    <a:gs pos="2917">
                      <a:srgbClr val="505050"/>
                    </a:gs>
                    <a:gs pos="30000">
                      <a:srgbClr val="505050"/>
                    </a:gs>
                  </a:gsLst>
                  <a:lin ang="5400000" scaled="0"/>
                </a:gradFill>
              </a:rPr>
              <a:t>”</a:t>
            </a:r>
            <a:endParaRPr lang="en-US" sz="2400" b="1" dirty="0">
              <a:solidFill>
                <a:srgbClr val="00B0F0"/>
              </a:solidFill>
            </a:endParaRPr>
          </a:p>
        </p:txBody>
      </p:sp>
      <p:sp>
        <p:nvSpPr>
          <p:cNvPr id="22" name="Rectangle 21">
            <a:extLst>
              <a:ext uri="{FF2B5EF4-FFF2-40B4-BE49-F238E27FC236}">
                <a16:creationId xmlns:a16="http://schemas.microsoft.com/office/drawing/2014/main" id="{465F2D25-98BF-46B5-A801-AB1E9FA1D98A}"/>
              </a:ext>
            </a:extLst>
          </p:cNvPr>
          <p:cNvSpPr/>
          <p:nvPr/>
        </p:nvSpPr>
        <p:spPr>
          <a:xfrm>
            <a:off x="421146" y="1863292"/>
            <a:ext cx="6702288" cy="523220"/>
          </a:xfrm>
          <a:prstGeom prst="rect">
            <a:avLst/>
          </a:prstGeom>
        </p:spPr>
        <p:txBody>
          <a:bodyPr wrap="square">
            <a:spAutoFit/>
          </a:bodyPr>
          <a:lstStyle/>
          <a:p>
            <a:r>
              <a:rPr lang="en-US" sz="2800" b="1" spc="-100" dirty="0">
                <a:ln w="3175">
                  <a:noFill/>
                </a:ln>
                <a:solidFill>
                  <a:srgbClr val="505050"/>
                </a:solidFill>
                <a:cs typeface="Segoe UI" pitchFamily="34" charset="0"/>
              </a:rPr>
              <a:t>Filter Context in a Measure – Example 1</a:t>
            </a:r>
            <a:endParaRPr lang="en-US" dirty="0">
              <a:solidFill>
                <a:srgbClr val="505050"/>
              </a:solidFill>
            </a:endParaRPr>
          </a:p>
        </p:txBody>
      </p:sp>
      <p:sp>
        <p:nvSpPr>
          <p:cNvPr id="8" name="TextBox 7">
            <a:extLst>
              <a:ext uri="{FF2B5EF4-FFF2-40B4-BE49-F238E27FC236}">
                <a16:creationId xmlns:a16="http://schemas.microsoft.com/office/drawing/2014/main" id="{E903E521-02D8-45FC-8C98-A16DFF709161}"/>
              </a:ext>
            </a:extLst>
          </p:cNvPr>
          <p:cNvSpPr txBox="1"/>
          <p:nvPr/>
        </p:nvSpPr>
        <p:spPr>
          <a:xfrm>
            <a:off x="83820" y="6637018"/>
            <a:ext cx="2019300" cy="220981"/>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879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Contexts in Measures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10" name="Picture 9">
            <a:extLst>
              <a:ext uri="{FF2B5EF4-FFF2-40B4-BE49-F238E27FC236}">
                <a16:creationId xmlns:a16="http://schemas.microsoft.com/office/drawing/2014/main" id="{1E556329-36F2-4652-8101-B4CC56DEEF0B}"/>
              </a:ext>
            </a:extLst>
          </p:cNvPr>
          <p:cNvPicPr>
            <a:picLocks noChangeAspect="1"/>
          </p:cNvPicPr>
          <p:nvPr/>
        </p:nvPicPr>
        <p:blipFill>
          <a:blip r:embed="rId3"/>
          <a:stretch>
            <a:fillRect/>
          </a:stretch>
        </p:blipFill>
        <p:spPr>
          <a:xfrm>
            <a:off x="512247" y="3370675"/>
            <a:ext cx="3402781" cy="3201707"/>
          </a:xfrm>
          <a:prstGeom prst="rect">
            <a:avLst/>
          </a:prstGeom>
          <a:ln>
            <a:solidFill>
              <a:schemeClr val="tx1"/>
            </a:solidFill>
          </a:ln>
        </p:spPr>
      </p:pic>
      <p:sp>
        <p:nvSpPr>
          <p:cNvPr id="11" name="Title 1">
            <a:extLst>
              <a:ext uri="{FF2B5EF4-FFF2-40B4-BE49-F238E27FC236}">
                <a16:creationId xmlns:a16="http://schemas.microsoft.com/office/drawing/2014/main" id="{20A90383-1069-4CF2-9271-8C2D1E00E3B2}"/>
              </a:ext>
            </a:extLst>
          </p:cNvPr>
          <p:cNvSpPr>
            <a:spLocks noGrp="1"/>
          </p:cNvSpPr>
          <p:nvPr>
            <p:ph type="title"/>
          </p:nvPr>
        </p:nvSpPr>
        <p:spPr>
          <a:xfrm>
            <a:off x="344913" y="1805191"/>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in a Measure – Example 2</a:t>
            </a:r>
          </a:p>
        </p:txBody>
      </p:sp>
      <p:sp>
        <p:nvSpPr>
          <p:cNvPr id="12" name="Rectangle 11">
            <a:extLst>
              <a:ext uri="{FF2B5EF4-FFF2-40B4-BE49-F238E27FC236}">
                <a16:creationId xmlns:a16="http://schemas.microsoft.com/office/drawing/2014/main" id="{3AFE19EA-AB5B-4C46-939A-8D24488619A9}"/>
              </a:ext>
            </a:extLst>
          </p:cNvPr>
          <p:cNvSpPr/>
          <p:nvPr/>
        </p:nvSpPr>
        <p:spPr>
          <a:xfrm>
            <a:off x="529280" y="2436240"/>
            <a:ext cx="8200034"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[Total Sales] = SUM(Sales[Sales Amount])</a:t>
            </a:r>
          </a:p>
        </p:txBody>
      </p:sp>
      <p:sp>
        <p:nvSpPr>
          <p:cNvPr id="13" name="Rectangle 12">
            <a:extLst>
              <a:ext uri="{FF2B5EF4-FFF2-40B4-BE49-F238E27FC236}">
                <a16:creationId xmlns:a16="http://schemas.microsoft.com/office/drawing/2014/main" id="{3DE91A7C-9CBB-4EC5-8C30-E59E3EB21AFE}"/>
              </a:ext>
            </a:extLst>
          </p:cNvPr>
          <p:cNvSpPr/>
          <p:nvPr/>
        </p:nvSpPr>
        <p:spPr>
          <a:xfrm>
            <a:off x="512247" y="2926139"/>
            <a:ext cx="4646706" cy="369332"/>
          </a:xfrm>
          <a:prstGeom prst="rect">
            <a:avLst/>
          </a:prstGeom>
        </p:spPr>
        <p:txBody>
          <a:bodyPr wrap="square">
            <a:spAutoFit/>
          </a:bodyPr>
          <a:lstStyle/>
          <a:p>
            <a:r>
              <a:rPr lang="en-US" dirty="0"/>
              <a:t>Filter Context : Year = 2015, Quarter = </a:t>
            </a:r>
            <a:r>
              <a:rPr lang="en-US" b="1" dirty="0">
                <a:solidFill>
                  <a:srgbClr val="505050"/>
                </a:solidFill>
              </a:rPr>
              <a:t>Q1</a:t>
            </a:r>
          </a:p>
        </p:txBody>
      </p:sp>
      <p:sp>
        <p:nvSpPr>
          <p:cNvPr id="14" name="Rectangle 13">
            <a:extLst>
              <a:ext uri="{FF2B5EF4-FFF2-40B4-BE49-F238E27FC236}">
                <a16:creationId xmlns:a16="http://schemas.microsoft.com/office/drawing/2014/main" id="{4B222442-77DB-4778-B4AB-7019F8F7F2B1}"/>
              </a:ext>
            </a:extLst>
          </p:cNvPr>
          <p:cNvSpPr/>
          <p:nvPr/>
        </p:nvSpPr>
        <p:spPr bwMode="auto">
          <a:xfrm>
            <a:off x="967264" y="4654368"/>
            <a:ext cx="685715" cy="191801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946DBA2-F67E-45B4-9570-F0AA6CD146D8}"/>
              </a:ext>
            </a:extLst>
          </p:cNvPr>
          <p:cNvGrpSpPr/>
          <p:nvPr/>
        </p:nvGrpSpPr>
        <p:grpSpPr>
          <a:xfrm>
            <a:off x="3999917" y="3416038"/>
            <a:ext cx="1159036" cy="2126562"/>
            <a:chOff x="9720470" y="865116"/>
            <a:chExt cx="1159036" cy="2126562"/>
          </a:xfrm>
        </p:grpSpPr>
        <p:pic>
          <p:nvPicPr>
            <p:cNvPr id="16" name="Picture 15">
              <a:extLst>
                <a:ext uri="{FF2B5EF4-FFF2-40B4-BE49-F238E27FC236}">
                  <a16:creationId xmlns:a16="http://schemas.microsoft.com/office/drawing/2014/main" id="{22586931-A0A8-49BC-A711-DDF1E8BBF57A}"/>
                </a:ext>
              </a:extLst>
            </p:cNvPr>
            <p:cNvPicPr>
              <a:picLocks noChangeAspect="1"/>
            </p:cNvPicPr>
            <p:nvPr/>
          </p:nvPicPr>
          <p:blipFill rotWithShape="1">
            <a:blip r:embed="rId4"/>
            <a:srcRect l="74157" b="33553"/>
            <a:stretch/>
          </p:blipFill>
          <p:spPr>
            <a:xfrm>
              <a:off x="9720470" y="865116"/>
              <a:ext cx="1159036" cy="2126562"/>
            </a:xfrm>
            <a:prstGeom prst="rect">
              <a:avLst/>
            </a:prstGeom>
          </p:spPr>
        </p:pic>
        <p:sp>
          <p:nvSpPr>
            <p:cNvPr id="17" name="Rectangle 16">
              <a:extLst>
                <a:ext uri="{FF2B5EF4-FFF2-40B4-BE49-F238E27FC236}">
                  <a16:creationId xmlns:a16="http://schemas.microsoft.com/office/drawing/2014/main" id="{1DC21B5B-6F39-48EF-9C23-BDAEDF7E5C47}"/>
                </a:ext>
              </a:extLst>
            </p:cNvPr>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Rectangle 17">
            <a:extLst>
              <a:ext uri="{FF2B5EF4-FFF2-40B4-BE49-F238E27FC236}">
                <a16:creationId xmlns:a16="http://schemas.microsoft.com/office/drawing/2014/main" id="{4CE6BF1A-68F1-475F-A727-C0D4B030614F}"/>
              </a:ext>
            </a:extLst>
          </p:cNvPr>
          <p:cNvSpPr/>
          <p:nvPr/>
        </p:nvSpPr>
        <p:spPr>
          <a:xfrm>
            <a:off x="7354047" y="2926139"/>
            <a:ext cx="4646706" cy="369332"/>
          </a:xfrm>
          <a:prstGeom prst="rect">
            <a:avLst/>
          </a:prstGeom>
        </p:spPr>
        <p:txBody>
          <a:bodyPr wrap="square">
            <a:spAutoFit/>
          </a:bodyPr>
          <a:lstStyle/>
          <a:p>
            <a:r>
              <a:rPr lang="en-US" dirty="0"/>
              <a:t>Filter Context : Year = 2015, Quarter = </a:t>
            </a:r>
            <a:r>
              <a:rPr lang="en-US" b="1" dirty="0">
                <a:solidFill>
                  <a:srgbClr val="505050"/>
                </a:solidFill>
              </a:rPr>
              <a:t>Q2</a:t>
            </a:r>
          </a:p>
        </p:txBody>
      </p:sp>
      <p:pic>
        <p:nvPicPr>
          <p:cNvPr id="19" name="Picture 18">
            <a:extLst>
              <a:ext uri="{FF2B5EF4-FFF2-40B4-BE49-F238E27FC236}">
                <a16:creationId xmlns:a16="http://schemas.microsoft.com/office/drawing/2014/main" id="{9B6EC6D0-5B78-453F-A4E4-6ADF89790104}"/>
              </a:ext>
            </a:extLst>
          </p:cNvPr>
          <p:cNvPicPr>
            <a:picLocks noChangeAspect="1"/>
          </p:cNvPicPr>
          <p:nvPr/>
        </p:nvPicPr>
        <p:blipFill>
          <a:blip r:embed="rId3"/>
          <a:stretch>
            <a:fillRect/>
          </a:stretch>
        </p:blipFill>
        <p:spPr>
          <a:xfrm>
            <a:off x="7296757" y="3370675"/>
            <a:ext cx="3400832" cy="3199874"/>
          </a:xfrm>
          <a:prstGeom prst="rect">
            <a:avLst/>
          </a:prstGeom>
          <a:ln>
            <a:solidFill>
              <a:schemeClr val="tx1"/>
            </a:solidFill>
          </a:ln>
        </p:spPr>
      </p:pic>
      <p:grpSp>
        <p:nvGrpSpPr>
          <p:cNvPr id="20" name="Group 19">
            <a:extLst>
              <a:ext uri="{FF2B5EF4-FFF2-40B4-BE49-F238E27FC236}">
                <a16:creationId xmlns:a16="http://schemas.microsoft.com/office/drawing/2014/main" id="{1B514CB3-89FD-4DE7-9C53-A21438D8B9D2}"/>
              </a:ext>
            </a:extLst>
          </p:cNvPr>
          <p:cNvGrpSpPr/>
          <p:nvPr/>
        </p:nvGrpSpPr>
        <p:grpSpPr>
          <a:xfrm>
            <a:off x="10750000" y="3361942"/>
            <a:ext cx="1159036" cy="2126562"/>
            <a:chOff x="9720470" y="865116"/>
            <a:chExt cx="1159036" cy="2126562"/>
          </a:xfrm>
        </p:grpSpPr>
        <p:pic>
          <p:nvPicPr>
            <p:cNvPr id="21" name="Picture 20">
              <a:extLst>
                <a:ext uri="{FF2B5EF4-FFF2-40B4-BE49-F238E27FC236}">
                  <a16:creationId xmlns:a16="http://schemas.microsoft.com/office/drawing/2014/main" id="{6BC02E00-8053-45C2-BE68-3451B29EE816}"/>
                </a:ext>
              </a:extLst>
            </p:cNvPr>
            <p:cNvPicPr>
              <a:picLocks noChangeAspect="1"/>
            </p:cNvPicPr>
            <p:nvPr/>
          </p:nvPicPr>
          <p:blipFill rotWithShape="1">
            <a:blip r:embed="rId4"/>
            <a:srcRect l="74157" b="33553"/>
            <a:stretch/>
          </p:blipFill>
          <p:spPr>
            <a:xfrm>
              <a:off x="9720470" y="865116"/>
              <a:ext cx="1159036" cy="2126562"/>
            </a:xfrm>
            <a:prstGeom prst="rect">
              <a:avLst/>
            </a:prstGeom>
          </p:spPr>
        </p:pic>
        <p:sp>
          <p:nvSpPr>
            <p:cNvPr id="22" name="Rectangle 21">
              <a:extLst>
                <a:ext uri="{FF2B5EF4-FFF2-40B4-BE49-F238E27FC236}">
                  <a16:creationId xmlns:a16="http://schemas.microsoft.com/office/drawing/2014/main" id="{70B5D8FD-4AC8-4A91-BCAC-E14A873A2D20}"/>
                </a:ext>
              </a:extLst>
            </p:cNvPr>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Rectangle 22">
            <a:extLst>
              <a:ext uri="{FF2B5EF4-FFF2-40B4-BE49-F238E27FC236}">
                <a16:creationId xmlns:a16="http://schemas.microsoft.com/office/drawing/2014/main" id="{3792C2E0-BB62-4665-ABDE-C069D556B9F0}"/>
              </a:ext>
            </a:extLst>
          </p:cNvPr>
          <p:cNvSpPr/>
          <p:nvPr/>
        </p:nvSpPr>
        <p:spPr bwMode="auto">
          <a:xfrm>
            <a:off x="8425399" y="3820743"/>
            <a:ext cx="685715" cy="274980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EEFCE5A-4078-4E01-A5BA-EC531C176FD0}"/>
              </a:ext>
            </a:extLst>
          </p:cNvPr>
          <p:cNvSpPr txBox="1"/>
          <p:nvPr/>
        </p:nvSpPr>
        <p:spPr>
          <a:xfrm>
            <a:off x="83820" y="6647586"/>
            <a:ext cx="2019300" cy="210414"/>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2135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8" grpId="0"/>
      <p:bldP spid="2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Contexts in Measures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490CE774-0E95-433C-864E-74F7715C6D1A}"/>
              </a:ext>
            </a:extLst>
          </p:cNvPr>
          <p:cNvSpPr>
            <a:spLocks noGrp="1"/>
          </p:cNvSpPr>
          <p:nvPr>
            <p:ph type="title"/>
          </p:nvPr>
        </p:nvSpPr>
        <p:spPr>
          <a:xfrm>
            <a:off x="319319" y="1971332"/>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in a Measure</a:t>
            </a:r>
          </a:p>
        </p:txBody>
      </p:sp>
      <p:sp>
        <p:nvSpPr>
          <p:cNvPr id="9" name="Rectangle 8">
            <a:extLst>
              <a:ext uri="{FF2B5EF4-FFF2-40B4-BE49-F238E27FC236}">
                <a16:creationId xmlns:a16="http://schemas.microsoft.com/office/drawing/2014/main" id="{6B5752A8-9DE9-48F7-8D78-E373B79C6E42}"/>
              </a:ext>
            </a:extLst>
          </p:cNvPr>
          <p:cNvSpPr/>
          <p:nvPr/>
        </p:nvSpPr>
        <p:spPr>
          <a:xfrm>
            <a:off x="472965" y="2799049"/>
            <a:ext cx="8200034"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[Total Sales] = SUM(Sales[Sales Amount])</a:t>
            </a:r>
          </a:p>
        </p:txBody>
      </p:sp>
      <p:sp>
        <p:nvSpPr>
          <p:cNvPr id="10" name="TextBox 9">
            <a:extLst>
              <a:ext uri="{FF2B5EF4-FFF2-40B4-BE49-F238E27FC236}">
                <a16:creationId xmlns:a16="http://schemas.microsoft.com/office/drawing/2014/main" id="{E5A39B85-0825-4418-8B76-209B5DA49300}"/>
              </a:ext>
            </a:extLst>
          </p:cNvPr>
          <p:cNvSpPr txBox="1"/>
          <p:nvPr/>
        </p:nvSpPr>
        <p:spPr>
          <a:xfrm>
            <a:off x="319319" y="3942409"/>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rgbClr val="505050"/>
                </a:soli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a:t>
            </a:r>
            <a:r>
              <a:rPr lang="en-US" sz="2400" dirty="0"/>
              <a:t>column </a:t>
            </a:r>
            <a:r>
              <a:rPr lang="en-US" sz="2400" b="1" dirty="0">
                <a:solidFill>
                  <a:srgbClr val="505050"/>
                </a:solidFill>
              </a:rPr>
              <a:t>under a filter context</a:t>
            </a:r>
          </a:p>
        </p:txBody>
      </p:sp>
      <p:sp>
        <p:nvSpPr>
          <p:cNvPr id="2" name="TextBox 1">
            <a:extLst>
              <a:ext uri="{FF2B5EF4-FFF2-40B4-BE49-F238E27FC236}">
                <a16:creationId xmlns:a16="http://schemas.microsoft.com/office/drawing/2014/main" id="{DDF7C3D9-E1A5-4E40-BAAE-5751C6AD77C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0687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 and Multiple Tables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E689235D-87E0-405E-B0DC-EB8E9E8894D2}"/>
              </a:ext>
            </a:extLst>
          </p:cNvPr>
          <p:cNvSpPr/>
          <p:nvPr/>
        </p:nvSpPr>
        <p:spPr>
          <a:xfrm>
            <a:off x="472965" y="5205240"/>
            <a:ext cx="11544300" cy="1575816"/>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context automatically propagates through relationships, </a:t>
            </a:r>
            <a:r>
              <a:rPr lang="en-US" sz="2400" i="1" dirty="0">
                <a:gradFill>
                  <a:gsLst>
                    <a:gs pos="2917">
                      <a:schemeClr val="tx1"/>
                    </a:gs>
                    <a:gs pos="30000">
                      <a:schemeClr val="tx1"/>
                    </a:gs>
                  </a:gsLst>
                  <a:lin ang="5400000" scaled="0"/>
                </a:gradFill>
              </a:rPr>
              <a:t>in the direction of the relationship (or both when using a bi-directional relationship)</a:t>
            </a: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Filtering the DateDim Table to Year = 2015 returns only Sales for 2015 </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549E33BA-2082-4FDB-B126-5D01326735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0820" y="2077452"/>
            <a:ext cx="3329952" cy="2782616"/>
          </a:xfrm>
          <a:prstGeom prst="rect">
            <a:avLst/>
          </a:prstGeom>
          <a:ln>
            <a:solidFill>
              <a:schemeClr val="tx1"/>
            </a:solidFill>
          </a:ln>
        </p:spPr>
      </p:pic>
      <p:pic>
        <p:nvPicPr>
          <p:cNvPr id="4" name="Picture 3">
            <a:extLst>
              <a:ext uri="{FF2B5EF4-FFF2-40B4-BE49-F238E27FC236}">
                <a16:creationId xmlns:a16="http://schemas.microsoft.com/office/drawing/2014/main" id="{6F4A9E94-BCCA-4E66-81CA-D769F7D2B68D}"/>
              </a:ext>
            </a:extLst>
          </p:cNvPr>
          <p:cNvPicPr>
            <a:picLocks noChangeAspect="1"/>
          </p:cNvPicPr>
          <p:nvPr/>
        </p:nvPicPr>
        <p:blipFill>
          <a:blip r:embed="rId4"/>
          <a:stretch>
            <a:fillRect/>
          </a:stretch>
        </p:blipFill>
        <p:spPr>
          <a:xfrm>
            <a:off x="1437536" y="2271954"/>
            <a:ext cx="3124361" cy="2292468"/>
          </a:xfrm>
          <a:prstGeom prst="rect">
            <a:avLst/>
          </a:prstGeom>
          <a:ln>
            <a:solidFill>
              <a:schemeClr val="tx1"/>
            </a:solidFill>
          </a:ln>
        </p:spPr>
      </p:pic>
      <p:sp>
        <p:nvSpPr>
          <p:cNvPr id="9" name="TextBox 8">
            <a:extLst>
              <a:ext uri="{FF2B5EF4-FFF2-40B4-BE49-F238E27FC236}">
                <a16:creationId xmlns:a16="http://schemas.microsoft.com/office/drawing/2014/main" id="{F7E0FA4C-6866-45C1-A490-16BCAD441BC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9827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 and Multiple Tables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8" name="Picture 7">
            <a:extLst>
              <a:ext uri="{FF2B5EF4-FFF2-40B4-BE49-F238E27FC236}">
                <a16:creationId xmlns:a16="http://schemas.microsoft.com/office/drawing/2014/main" id="{A7C1F584-ADAD-4BD4-9081-B1D27E8321EC}"/>
              </a:ext>
            </a:extLst>
          </p:cNvPr>
          <p:cNvPicPr>
            <a:picLocks noChangeAspect="1"/>
          </p:cNvPicPr>
          <p:nvPr/>
        </p:nvPicPr>
        <p:blipFill>
          <a:blip r:embed="rId3"/>
          <a:stretch>
            <a:fillRect/>
          </a:stretch>
        </p:blipFill>
        <p:spPr>
          <a:xfrm>
            <a:off x="472965" y="2918883"/>
            <a:ext cx="5372376" cy="2349621"/>
          </a:xfrm>
          <a:prstGeom prst="rect">
            <a:avLst/>
          </a:prstGeom>
          <a:ln>
            <a:solidFill>
              <a:schemeClr val="tx1"/>
            </a:solidFill>
          </a:ln>
        </p:spPr>
      </p:pic>
      <p:sp>
        <p:nvSpPr>
          <p:cNvPr id="9" name="Title 1">
            <a:extLst>
              <a:ext uri="{FF2B5EF4-FFF2-40B4-BE49-F238E27FC236}">
                <a16:creationId xmlns:a16="http://schemas.microsoft.com/office/drawing/2014/main" id="{132936ED-C81C-425F-95CD-33B6AE2ED9C8}"/>
              </a:ext>
            </a:extLst>
          </p:cNvPr>
          <p:cNvSpPr>
            <a:spLocks noGrp="1"/>
          </p:cNvSpPr>
          <p:nvPr>
            <p:ph type="title"/>
          </p:nvPr>
        </p:nvSpPr>
        <p:spPr>
          <a:xfrm>
            <a:off x="217144" y="1859333"/>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and Multiple Tables </a:t>
            </a:r>
          </a:p>
        </p:txBody>
      </p:sp>
      <p:sp>
        <p:nvSpPr>
          <p:cNvPr id="10" name="Rectangle 9">
            <a:extLst>
              <a:ext uri="{FF2B5EF4-FFF2-40B4-BE49-F238E27FC236}">
                <a16:creationId xmlns:a16="http://schemas.microsoft.com/office/drawing/2014/main" id="{EE4EAA69-9223-4D22-886B-F2352D5B877F}"/>
              </a:ext>
            </a:extLst>
          </p:cNvPr>
          <p:cNvSpPr/>
          <p:nvPr/>
        </p:nvSpPr>
        <p:spPr>
          <a:xfrm>
            <a:off x="5949672" y="2947979"/>
            <a:ext cx="6096000" cy="3801041"/>
          </a:xfrm>
          <a:prstGeom prst="rect">
            <a:avLst/>
          </a:prstGeom>
        </p:spPr>
        <p:txBody>
          <a:bodyPr>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Filters (Filter context) automatically propagates based on direction of arrows in relationships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does not go from CustomerDim to DateDim</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5CF89507-9F48-4072-A1AB-B724EE12E81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355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1 Objectives</a:t>
            </a:r>
          </a:p>
        </p:txBody>
      </p:sp>
      <p:sp>
        <p:nvSpPr>
          <p:cNvPr id="6" name="Rectangle 5">
            <a:extLst>
              <a:ext uri="{FF2B5EF4-FFF2-40B4-BE49-F238E27FC236}">
                <a16:creationId xmlns:a16="http://schemas.microsoft.com/office/drawing/2014/main" id="{6F285224-3630-4382-825C-0D1DE47D90E3}"/>
              </a:ext>
            </a:extLst>
          </p:cNvPr>
          <p:cNvSpPr/>
          <p:nvPr/>
        </p:nvSpPr>
        <p:spPr>
          <a:xfrm>
            <a:off x="267275" y="2042719"/>
            <a:ext cx="11037454" cy="407695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what is meant by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consequences of Power BI’s data type handling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data connection options </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370311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 and Multiple Tables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8" name="Picture 7">
            <a:extLst>
              <a:ext uri="{FF2B5EF4-FFF2-40B4-BE49-F238E27FC236}">
                <a16:creationId xmlns:a16="http://schemas.microsoft.com/office/drawing/2014/main" id="{BA7D8BC0-F01B-4691-97FE-C197DAF226CF}"/>
              </a:ext>
            </a:extLst>
          </p:cNvPr>
          <p:cNvPicPr>
            <a:picLocks noChangeAspect="1"/>
          </p:cNvPicPr>
          <p:nvPr/>
        </p:nvPicPr>
        <p:blipFill>
          <a:blip r:embed="rId3"/>
          <a:stretch>
            <a:fillRect/>
          </a:stretch>
        </p:blipFill>
        <p:spPr>
          <a:xfrm>
            <a:off x="339605" y="2382131"/>
            <a:ext cx="7810303" cy="3415854"/>
          </a:xfrm>
          <a:prstGeom prst="rect">
            <a:avLst/>
          </a:prstGeom>
          <a:ln>
            <a:solidFill>
              <a:schemeClr val="tx1"/>
            </a:solidFill>
          </a:ln>
        </p:spPr>
      </p:pic>
      <p:sp>
        <p:nvSpPr>
          <p:cNvPr id="9" name="Title 1">
            <a:extLst>
              <a:ext uri="{FF2B5EF4-FFF2-40B4-BE49-F238E27FC236}">
                <a16:creationId xmlns:a16="http://schemas.microsoft.com/office/drawing/2014/main" id="{B4652629-0094-4455-8BDB-BFAF7E348FC0}"/>
              </a:ext>
            </a:extLst>
          </p:cNvPr>
          <p:cNvSpPr>
            <a:spLocks noGrp="1"/>
          </p:cNvSpPr>
          <p:nvPr>
            <p:ph type="title"/>
          </p:nvPr>
        </p:nvSpPr>
        <p:spPr>
          <a:xfrm>
            <a:off x="196555" y="1857604"/>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and Multiple Tables</a:t>
            </a:r>
          </a:p>
        </p:txBody>
      </p:sp>
      <p:pic>
        <p:nvPicPr>
          <p:cNvPr id="10" name="Picture 9">
            <a:extLst>
              <a:ext uri="{FF2B5EF4-FFF2-40B4-BE49-F238E27FC236}">
                <a16:creationId xmlns:a16="http://schemas.microsoft.com/office/drawing/2014/main" id="{C284F254-BA6E-4355-9F24-54520504B715}"/>
              </a:ext>
            </a:extLst>
          </p:cNvPr>
          <p:cNvPicPr>
            <a:picLocks noChangeAspect="1"/>
          </p:cNvPicPr>
          <p:nvPr/>
        </p:nvPicPr>
        <p:blipFill>
          <a:blip r:embed="rId4"/>
          <a:stretch>
            <a:fillRect/>
          </a:stretch>
        </p:blipFill>
        <p:spPr>
          <a:xfrm>
            <a:off x="8652928" y="2992205"/>
            <a:ext cx="3105150" cy="2667000"/>
          </a:xfrm>
          <a:prstGeom prst="rect">
            <a:avLst/>
          </a:prstGeom>
          <a:ln>
            <a:solidFill>
              <a:schemeClr val="tx1"/>
            </a:solidFill>
          </a:ln>
        </p:spPr>
      </p:pic>
      <p:sp>
        <p:nvSpPr>
          <p:cNvPr id="11" name="Rectangle 10">
            <a:extLst>
              <a:ext uri="{FF2B5EF4-FFF2-40B4-BE49-F238E27FC236}">
                <a16:creationId xmlns:a16="http://schemas.microsoft.com/office/drawing/2014/main" id="{B64BB7F6-8158-4DC6-8D62-BACD76F86FEF}"/>
              </a:ext>
            </a:extLst>
          </p:cNvPr>
          <p:cNvSpPr/>
          <p:nvPr/>
        </p:nvSpPr>
        <p:spPr>
          <a:xfrm>
            <a:off x="-153018" y="6016206"/>
            <a:ext cx="8805946" cy="341632"/>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a:t>
            </a:r>
            <a:r>
              <a:rPr lang="en-US" dirty="0" err="1">
                <a:gradFill>
                  <a:gsLst>
                    <a:gs pos="2917">
                      <a:schemeClr val="tx1"/>
                    </a:gs>
                    <a:gs pos="30000">
                      <a:schemeClr val="tx1"/>
                    </a:gs>
                  </a:gsLst>
                  <a:lin ang="5400000" scaled="0"/>
                </a:gradFill>
              </a:rPr>
              <a:t>CustomerDim</a:t>
            </a:r>
            <a:r>
              <a:rPr lang="en-US" dirty="0">
                <a:gradFill>
                  <a:gsLst>
                    <a:gs pos="2917">
                      <a:schemeClr val="tx1"/>
                    </a:gs>
                    <a:gs pos="30000">
                      <a:schemeClr val="tx1"/>
                    </a:gs>
                  </a:gsLst>
                  <a:lin ang="5400000" scaled="0"/>
                </a:gradFill>
              </a:rPr>
              <a:t> enabling the cross filtering</a:t>
            </a:r>
          </a:p>
        </p:txBody>
      </p:sp>
      <p:cxnSp>
        <p:nvCxnSpPr>
          <p:cNvPr id="12" name="Straight Arrow Connector 11">
            <a:extLst>
              <a:ext uri="{FF2B5EF4-FFF2-40B4-BE49-F238E27FC236}">
                <a16:creationId xmlns:a16="http://schemas.microsoft.com/office/drawing/2014/main" id="{B47D5EBD-C1B6-4949-9992-D90120C3988F}"/>
              </a:ext>
            </a:extLst>
          </p:cNvPr>
          <p:cNvCxnSpPr/>
          <p:nvPr/>
        </p:nvCxnSpPr>
        <p:spPr>
          <a:xfrm flipH="1">
            <a:off x="5802515" y="4701381"/>
            <a:ext cx="1014608" cy="0"/>
          </a:xfrm>
          <a:prstGeom prst="straightConnector1">
            <a:avLst/>
          </a:prstGeom>
          <a:ln w="381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BE5407-B3C5-4A18-B45D-B3A4406D1EC1}"/>
              </a:ext>
            </a:extLst>
          </p:cNvPr>
          <p:cNvCxnSpPr/>
          <p:nvPr/>
        </p:nvCxnSpPr>
        <p:spPr>
          <a:xfrm flipH="1">
            <a:off x="2467659" y="4162024"/>
            <a:ext cx="1014608" cy="0"/>
          </a:xfrm>
          <a:prstGeom prst="straightConnector1">
            <a:avLst/>
          </a:prstGeom>
          <a:ln w="381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073BAA5-C27D-41DA-8327-F18A399BAB84}"/>
              </a:ext>
            </a:extLst>
          </p:cNvPr>
          <p:cNvSpPr/>
          <p:nvPr/>
        </p:nvSpPr>
        <p:spPr bwMode="auto">
          <a:xfrm>
            <a:off x="10350710" y="2992205"/>
            <a:ext cx="1407368" cy="2667000"/>
          </a:xfrm>
          <a:prstGeom prst="rect">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DCEFF237-1AA5-4C95-BF5F-EC8CB545C752}"/>
              </a:ext>
            </a:extLst>
          </p:cNvPr>
          <p:cNvSpPr txBox="1"/>
          <p:nvPr/>
        </p:nvSpPr>
        <p:spPr>
          <a:xfrm>
            <a:off x="10008271" y="2291328"/>
            <a:ext cx="2112784"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70C0"/>
                </a:solidFill>
              </a:rPr>
              <a:t>Cross filtering works properly</a:t>
            </a:r>
          </a:p>
        </p:txBody>
      </p:sp>
      <p:sp>
        <p:nvSpPr>
          <p:cNvPr id="2" name="TextBox 1">
            <a:extLst>
              <a:ext uri="{FF2B5EF4-FFF2-40B4-BE49-F238E27FC236}">
                <a16:creationId xmlns:a16="http://schemas.microsoft.com/office/drawing/2014/main" id="{454CD309-6214-4EE0-A656-B392B6A5588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4880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46465"/>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 and Multiple Tables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8" name="Picture 7">
            <a:extLst>
              <a:ext uri="{FF2B5EF4-FFF2-40B4-BE49-F238E27FC236}">
                <a16:creationId xmlns:a16="http://schemas.microsoft.com/office/drawing/2014/main" id="{65211F42-604E-4E62-B7E1-55916551A78D}"/>
              </a:ext>
            </a:extLst>
          </p:cNvPr>
          <p:cNvPicPr>
            <a:picLocks noChangeAspect="1"/>
          </p:cNvPicPr>
          <p:nvPr/>
        </p:nvPicPr>
        <p:blipFill>
          <a:blip r:embed="rId3"/>
          <a:stretch>
            <a:fillRect/>
          </a:stretch>
        </p:blipFill>
        <p:spPr>
          <a:xfrm>
            <a:off x="472965" y="2553601"/>
            <a:ext cx="7810303" cy="3415854"/>
          </a:xfrm>
          <a:prstGeom prst="rect">
            <a:avLst/>
          </a:prstGeom>
          <a:ln>
            <a:solidFill>
              <a:schemeClr val="tx1"/>
            </a:solidFill>
          </a:ln>
        </p:spPr>
      </p:pic>
      <p:pic>
        <p:nvPicPr>
          <p:cNvPr id="9" name="Picture 8">
            <a:extLst>
              <a:ext uri="{FF2B5EF4-FFF2-40B4-BE49-F238E27FC236}">
                <a16:creationId xmlns:a16="http://schemas.microsoft.com/office/drawing/2014/main" id="{69B2BA07-DF7D-41D3-9885-218ABD890EF5}"/>
              </a:ext>
            </a:extLst>
          </p:cNvPr>
          <p:cNvPicPr>
            <a:picLocks noChangeAspect="1"/>
          </p:cNvPicPr>
          <p:nvPr/>
        </p:nvPicPr>
        <p:blipFill>
          <a:blip r:embed="rId4"/>
          <a:stretch>
            <a:fillRect/>
          </a:stretch>
        </p:blipFill>
        <p:spPr>
          <a:xfrm>
            <a:off x="8658253" y="2911735"/>
            <a:ext cx="3181350" cy="2676525"/>
          </a:xfrm>
          <a:prstGeom prst="rect">
            <a:avLst/>
          </a:prstGeom>
          <a:ln>
            <a:solidFill>
              <a:schemeClr val="tx1"/>
            </a:solidFill>
          </a:ln>
        </p:spPr>
      </p:pic>
      <p:sp>
        <p:nvSpPr>
          <p:cNvPr id="10" name="Title 1">
            <a:extLst>
              <a:ext uri="{FF2B5EF4-FFF2-40B4-BE49-F238E27FC236}">
                <a16:creationId xmlns:a16="http://schemas.microsoft.com/office/drawing/2014/main" id="{E07556C7-DC1C-4677-8CCC-7C2D5EBCF3C0}"/>
              </a:ext>
            </a:extLst>
          </p:cNvPr>
          <p:cNvSpPr>
            <a:spLocks noGrp="1"/>
          </p:cNvSpPr>
          <p:nvPr>
            <p:ph type="title"/>
          </p:nvPr>
        </p:nvSpPr>
        <p:spPr>
          <a:xfrm>
            <a:off x="281153" y="1786659"/>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and Multiple Tables – Wrong Arrow Direction </a:t>
            </a:r>
          </a:p>
        </p:txBody>
      </p:sp>
      <p:sp>
        <p:nvSpPr>
          <p:cNvPr id="11" name="Rectangle 10">
            <a:extLst>
              <a:ext uri="{FF2B5EF4-FFF2-40B4-BE49-F238E27FC236}">
                <a16:creationId xmlns:a16="http://schemas.microsoft.com/office/drawing/2014/main" id="{CF25783A-C338-463B-AA57-08DFB78DA1C8}"/>
              </a:ext>
            </a:extLst>
          </p:cNvPr>
          <p:cNvSpPr/>
          <p:nvPr/>
        </p:nvSpPr>
        <p:spPr>
          <a:xfrm>
            <a:off x="-167117" y="6001207"/>
            <a:ext cx="8663519" cy="590931"/>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a:t>
            </a:r>
            <a:r>
              <a:rPr lang="en-US" dirty="0" err="1">
                <a:gradFill>
                  <a:gsLst>
                    <a:gs pos="2917">
                      <a:schemeClr val="tx1"/>
                    </a:gs>
                    <a:gs pos="30000">
                      <a:schemeClr val="tx1"/>
                    </a:gs>
                  </a:gsLst>
                  <a:lin ang="5400000" scaled="0"/>
                </a:gradFill>
              </a:rPr>
              <a:t>CustomerDim</a:t>
            </a:r>
            <a:r>
              <a:rPr lang="en-US" dirty="0">
                <a:gradFill>
                  <a:gsLst>
                    <a:gs pos="2917">
                      <a:schemeClr val="tx1"/>
                    </a:gs>
                    <a:gs pos="30000">
                      <a:schemeClr val="tx1"/>
                    </a:gs>
                  </a:gsLst>
                  <a:lin ang="5400000" scaled="0"/>
                </a:gradFill>
              </a:rPr>
              <a:t> - the Count of Month in the table above is incorrect – same value repeated over and over again</a:t>
            </a:r>
          </a:p>
        </p:txBody>
      </p:sp>
      <p:cxnSp>
        <p:nvCxnSpPr>
          <p:cNvPr id="12" name="Straight Arrow Connector 11">
            <a:extLst>
              <a:ext uri="{FF2B5EF4-FFF2-40B4-BE49-F238E27FC236}">
                <a16:creationId xmlns:a16="http://schemas.microsoft.com/office/drawing/2014/main" id="{AF2F28FA-7734-4745-BA46-7DF4EE136B64}"/>
              </a:ext>
            </a:extLst>
          </p:cNvPr>
          <p:cNvCxnSpPr/>
          <p:nvPr/>
        </p:nvCxnSpPr>
        <p:spPr>
          <a:xfrm>
            <a:off x="2621154" y="4611341"/>
            <a:ext cx="1014608" cy="0"/>
          </a:xfrm>
          <a:prstGeom prst="straightConnector1">
            <a:avLst/>
          </a:prstGeom>
          <a:ln w="381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2BDCCF0-D922-4170-BC4A-E88BB53CAACF}"/>
              </a:ext>
            </a:extLst>
          </p:cNvPr>
          <p:cNvSpPr/>
          <p:nvPr/>
        </p:nvSpPr>
        <p:spPr bwMode="auto">
          <a:xfrm>
            <a:off x="6373245" y="4839696"/>
            <a:ext cx="300625" cy="372985"/>
          </a:xfrm>
          <a:prstGeom prst="ellipse">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6653692-F04D-404B-9621-6BBE7A394423}"/>
              </a:ext>
            </a:extLst>
          </p:cNvPr>
          <p:cNvSpPr/>
          <p:nvPr/>
        </p:nvSpPr>
        <p:spPr bwMode="auto">
          <a:xfrm>
            <a:off x="10688666" y="2921260"/>
            <a:ext cx="1150937" cy="2667000"/>
          </a:xfrm>
          <a:prstGeom prst="rect">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FBB2185F-9DA7-43E0-8745-8BE702142424}"/>
              </a:ext>
            </a:extLst>
          </p:cNvPr>
          <p:cNvSpPr txBox="1"/>
          <p:nvPr/>
        </p:nvSpPr>
        <p:spPr>
          <a:xfrm>
            <a:off x="10127312" y="2218757"/>
            <a:ext cx="2273643"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C000"/>
                </a:solidFill>
              </a:rPr>
              <a:t>Cross filtering does not work</a:t>
            </a:r>
          </a:p>
        </p:txBody>
      </p:sp>
      <p:sp>
        <p:nvSpPr>
          <p:cNvPr id="2" name="TextBox 1">
            <a:extLst>
              <a:ext uri="{FF2B5EF4-FFF2-40B4-BE49-F238E27FC236}">
                <a16:creationId xmlns:a16="http://schemas.microsoft.com/office/drawing/2014/main" id="{17510CD4-AE1A-4F6D-BE15-164D41AFBC06}"/>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5703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07886"/>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Detailed example of row and filter context</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39EEA026-9F31-487E-BBCF-560C24BA50C8}"/>
              </a:ext>
            </a:extLst>
          </p:cNvPr>
          <p:cNvSpPr txBox="1"/>
          <p:nvPr/>
        </p:nvSpPr>
        <p:spPr>
          <a:xfrm>
            <a:off x="96520" y="6229155"/>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3" name="Table 3">
            <a:extLst>
              <a:ext uri="{FF2B5EF4-FFF2-40B4-BE49-F238E27FC236}">
                <a16:creationId xmlns:a16="http://schemas.microsoft.com/office/drawing/2014/main" id="{274B75CE-F938-4264-9A6A-898DCAF42F5D}"/>
              </a:ext>
            </a:extLst>
          </p:cNvPr>
          <p:cNvGraphicFramePr>
            <a:graphicFrameLocks noGrp="1"/>
          </p:cNvGraphicFramePr>
          <p:nvPr>
            <p:extLst>
              <p:ext uri="{D42A27DB-BD31-4B8C-83A1-F6EECF244321}">
                <p14:modId xmlns:p14="http://schemas.microsoft.com/office/powerpoint/2010/main" val="3358715509"/>
              </p:ext>
            </p:extLst>
          </p:nvPr>
        </p:nvGraphicFramePr>
        <p:xfrm>
          <a:off x="90049" y="2176527"/>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sp>
        <p:nvSpPr>
          <p:cNvPr id="4" name="TextBox 3">
            <a:extLst>
              <a:ext uri="{FF2B5EF4-FFF2-40B4-BE49-F238E27FC236}">
                <a16:creationId xmlns:a16="http://schemas.microsoft.com/office/drawing/2014/main" id="{EE6F5047-2EC7-46F1-BE65-B8D332AED785}"/>
              </a:ext>
            </a:extLst>
          </p:cNvPr>
          <p:cNvSpPr txBox="1"/>
          <p:nvPr/>
        </p:nvSpPr>
        <p:spPr>
          <a:xfrm>
            <a:off x="0" y="16886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graphicFrame>
        <p:nvGraphicFramePr>
          <p:cNvPr id="13" name="Table 3">
            <a:extLst>
              <a:ext uri="{FF2B5EF4-FFF2-40B4-BE49-F238E27FC236}">
                <a16:creationId xmlns:a16="http://schemas.microsoft.com/office/drawing/2014/main" id="{358C11A4-629C-474C-9307-B6A2F5BB2DF7}"/>
              </a:ext>
            </a:extLst>
          </p:cNvPr>
          <p:cNvGraphicFramePr>
            <a:graphicFrameLocks noGrp="1"/>
          </p:cNvGraphicFramePr>
          <p:nvPr>
            <p:extLst>
              <p:ext uri="{D42A27DB-BD31-4B8C-83A1-F6EECF244321}">
                <p14:modId xmlns:p14="http://schemas.microsoft.com/office/powerpoint/2010/main" val="2439217403"/>
              </p:ext>
            </p:extLst>
          </p:nvPr>
        </p:nvGraphicFramePr>
        <p:xfrm>
          <a:off x="126894" y="4902917"/>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sp>
        <p:nvSpPr>
          <p:cNvPr id="14" name="TextBox 13">
            <a:extLst>
              <a:ext uri="{FF2B5EF4-FFF2-40B4-BE49-F238E27FC236}">
                <a16:creationId xmlns:a16="http://schemas.microsoft.com/office/drawing/2014/main" id="{823CF56F-7E39-472C-B792-8DA66F8567E0}"/>
              </a:ext>
            </a:extLst>
          </p:cNvPr>
          <p:cNvSpPr txBox="1"/>
          <p:nvPr/>
        </p:nvSpPr>
        <p:spPr>
          <a:xfrm>
            <a:off x="-104896" y="4401567"/>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cxnSp>
        <p:nvCxnSpPr>
          <p:cNvPr id="16" name="Straight Connector 15">
            <a:extLst>
              <a:ext uri="{FF2B5EF4-FFF2-40B4-BE49-F238E27FC236}">
                <a16:creationId xmlns:a16="http://schemas.microsoft.com/office/drawing/2014/main" id="{E89D152B-AF20-43FD-82EF-99636CC4C1D8}"/>
              </a:ext>
            </a:extLst>
          </p:cNvPr>
          <p:cNvCxnSpPr>
            <a:cxnSpLocks/>
          </p:cNvCxnSpPr>
          <p:nvPr/>
        </p:nvCxnSpPr>
        <p:spPr>
          <a:xfrm>
            <a:off x="1901760" y="4503670"/>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057F7D-D8ED-4534-AB1B-7C57728AB53C}"/>
              </a:ext>
            </a:extLst>
          </p:cNvPr>
          <p:cNvSpPr txBox="1"/>
          <p:nvPr/>
        </p:nvSpPr>
        <p:spPr>
          <a:xfrm>
            <a:off x="2551408" y="23917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USA Sales</a:t>
            </a:r>
          </a:p>
          <a:p>
            <a:pPr>
              <a:lnSpc>
                <a:spcPct val="90000"/>
              </a:lnSpc>
              <a:spcAft>
                <a:spcPts val="600"/>
              </a:spcAft>
            </a:pPr>
            <a:r>
              <a:rPr lang="en-US" sz="2400" dirty="0">
                <a:gradFill>
                  <a:gsLst>
                    <a:gs pos="2917">
                      <a:schemeClr val="tx1"/>
                    </a:gs>
                    <a:gs pos="30000">
                      <a:schemeClr val="tx1"/>
                    </a:gs>
                  </a:gsLst>
                  <a:lin ang="5400000" scaled="0"/>
                </a:gradFill>
              </a:rPr>
              <a:t>19.8</a:t>
            </a:r>
          </a:p>
        </p:txBody>
      </p:sp>
      <p:sp>
        <p:nvSpPr>
          <p:cNvPr id="22" name="Title 1">
            <a:extLst>
              <a:ext uri="{FF2B5EF4-FFF2-40B4-BE49-F238E27FC236}">
                <a16:creationId xmlns:a16="http://schemas.microsoft.com/office/drawing/2014/main" id="{E112E4D9-8C23-4AFE-B3C7-1BC712008AE2}"/>
              </a:ext>
            </a:extLst>
          </p:cNvPr>
          <p:cNvSpPr txBox="1">
            <a:spLocks/>
          </p:cNvSpPr>
          <p:nvPr/>
        </p:nvSpPr>
        <p:spPr>
          <a:xfrm>
            <a:off x="2571928" y="1870356"/>
            <a:ext cx="2457744" cy="524527"/>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dirty="0">
                <a:solidFill>
                  <a:schemeClr val="tx1"/>
                </a:solidFill>
                <a:latin typeface="+mn-lt"/>
              </a:rPr>
              <a:t>Our visual:</a:t>
            </a:r>
          </a:p>
        </p:txBody>
      </p:sp>
      <p:sp>
        <p:nvSpPr>
          <p:cNvPr id="23" name="TextBox 22">
            <a:extLst>
              <a:ext uri="{FF2B5EF4-FFF2-40B4-BE49-F238E27FC236}">
                <a16:creationId xmlns:a16="http://schemas.microsoft.com/office/drawing/2014/main" id="{746F95FF-3C16-4155-A897-101CF77B5BC8}"/>
              </a:ext>
            </a:extLst>
          </p:cNvPr>
          <p:cNvSpPr txBox="1"/>
          <p:nvPr/>
        </p:nvSpPr>
        <p:spPr>
          <a:xfrm>
            <a:off x="4420095" y="1835562"/>
            <a:ext cx="6528851" cy="1940568"/>
          </a:xfrm>
          <a:prstGeom prst="rect">
            <a:avLst/>
          </a:prstGeom>
          <a:noFill/>
        </p:spPr>
        <p:txBody>
          <a:bodyPr wrap="none" lIns="182880" tIns="146304" rIns="182880" bIns="146304" rtlCol="0">
            <a:noAutofit/>
          </a:bodyPr>
          <a:lstStyle/>
          <a:p>
            <a:pPr>
              <a:lnSpc>
                <a:spcPct val="90000"/>
              </a:lnSpc>
              <a:spcAft>
                <a:spcPts val="60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USA Sales := </a:t>
            </a:r>
          </a:p>
          <a:p>
            <a:pPr>
              <a:lnSpc>
                <a:spcPct val="90000"/>
              </a:lnSpc>
              <a:spcAft>
                <a:spcPts val="60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CALCULATE(</a:t>
            </a:r>
          </a:p>
          <a:p>
            <a:pPr>
              <a:lnSpc>
                <a:spcPct val="90000"/>
              </a:lnSpc>
              <a:spcAft>
                <a:spcPts val="60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SUMX(</a:t>
            </a:r>
          </a:p>
          <a:p>
            <a:pPr>
              <a:lnSpc>
                <a:spcPct val="90000"/>
              </a:lnSpc>
              <a:spcAft>
                <a:spcPts val="60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Sales,</a:t>
            </a:r>
          </a:p>
          <a:p>
            <a:pPr>
              <a:lnSpc>
                <a:spcPct val="90000"/>
              </a:lnSpc>
              <a:spcAft>
                <a:spcPts val="60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Sales[Amount] * 0.90</a:t>
            </a:r>
          </a:p>
          <a:p>
            <a:pPr>
              <a:lnSpc>
                <a:spcPct val="90000"/>
              </a:lnSpc>
              <a:spcAft>
                <a:spcPts val="60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Customer[Country] = “USA”</a:t>
            </a:r>
          </a:p>
          <a:p>
            <a:pPr>
              <a:lnSpc>
                <a:spcPct val="90000"/>
              </a:lnSpc>
              <a:spcAft>
                <a:spcPts val="600"/>
              </a:spcAft>
            </a:pPr>
            <a:r>
              <a:rPr lang="en-US"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a:lnSpc>
                <a:spcPct val="90000"/>
              </a:lnSpc>
              <a:spcAft>
                <a:spcPts val="600"/>
              </a:spcAft>
            </a:pPr>
            <a:r>
              <a:rPr lang="en-US"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p:txBody>
      </p:sp>
      <p:sp>
        <p:nvSpPr>
          <p:cNvPr id="24" name="TextBox 23">
            <a:extLst>
              <a:ext uri="{FF2B5EF4-FFF2-40B4-BE49-F238E27FC236}">
                <a16:creationId xmlns:a16="http://schemas.microsoft.com/office/drawing/2014/main" id="{3F9A9641-C41E-4D13-BABC-E3C276C99E7D}"/>
              </a:ext>
            </a:extLst>
          </p:cNvPr>
          <p:cNvSpPr txBox="1"/>
          <p:nvPr/>
        </p:nvSpPr>
        <p:spPr>
          <a:xfrm>
            <a:off x="3303552" y="4279475"/>
            <a:ext cx="9089863" cy="1854199"/>
          </a:xfrm>
          <a:prstGeom prst="rect">
            <a:avLst/>
          </a:prstGeom>
          <a:noFill/>
        </p:spPr>
        <p:txBody>
          <a:bodyPr wrap="none" lIns="182880" tIns="146304" rIns="182880" bIns="146304" rtlCol="0">
            <a:noAutofit/>
          </a:bodyPr>
          <a:lstStyle/>
          <a:p>
            <a:pPr>
              <a:lnSpc>
                <a:spcPct val="90000"/>
              </a:lnSpc>
              <a:spcAft>
                <a:spcPts val="600"/>
              </a:spcAft>
            </a:pPr>
            <a:r>
              <a:rPr lang="en-US" sz="1600" dirty="0">
                <a:gradFill>
                  <a:gsLst>
                    <a:gs pos="2917">
                      <a:schemeClr val="tx1"/>
                    </a:gs>
                    <a:gs pos="30000">
                      <a:schemeClr val="tx1"/>
                    </a:gs>
                  </a:gsLst>
                  <a:lin ang="5400000" scaled="0"/>
                </a:gradFill>
              </a:rPr>
              <a:t>Steps:</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USA to the filter context</a:t>
            </a:r>
          </a:p>
          <a:p>
            <a:pPr marL="457200" indent="-457200">
              <a:lnSpc>
                <a:spcPct val="90000"/>
              </a:lnSpc>
              <a:spcAft>
                <a:spcPts val="600"/>
              </a:spcAft>
              <a:buAutoNum type="arabicPeriod"/>
            </a:pPr>
            <a:r>
              <a:rPr lang="en-US" sz="1600" dirty="0">
                <a:gradFill>
                  <a:gsLst>
                    <a:gs pos="2917">
                      <a:schemeClr val="tx1"/>
                    </a:gs>
                    <a:gs pos="30000">
                      <a:schemeClr val="tx1"/>
                    </a:gs>
                  </a:gsLst>
                  <a:lin ang="5400000" scaled="0"/>
                </a:gradFill>
              </a:rPr>
              <a:t>Go get a view of the Sales table in the current filter context (which now includes USA)</a:t>
            </a:r>
          </a:p>
          <a:p>
            <a:pPr lvl="1">
              <a:lnSpc>
                <a:spcPct val="90000"/>
              </a:lnSpc>
              <a:spcAft>
                <a:spcPts val="600"/>
              </a:spcAft>
            </a:pPr>
            <a:r>
              <a:rPr lang="en-US" sz="1600" dirty="0">
                <a:gradFill>
                  <a:gsLst>
                    <a:gs pos="2917">
                      <a:schemeClr val="tx1"/>
                    </a:gs>
                    <a:gs pos="30000">
                      <a:schemeClr val="tx1"/>
                    </a:gs>
                  </a:gsLst>
                  <a:lin ang="5400000" scaled="0"/>
                </a:gradFill>
              </a:rPr>
              <a:t>	Expansion happens here</a:t>
            </a:r>
          </a:p>
          <a:p>
            <a:pPr marL="457200" indent="-457200">
              <a:lnSpc>
                <a:spcPct val="90000"/>
              </a:lnSpc>
              <a:spcAft>
                <a:spcPts val="600"/>
              </a:spcAft>
              <a:buAutoNum type="arabicPeriod"/>
            </a:pPr>
            <a:r>
              <a:rPr lang="en-US" sz="1600" dirty="0">
                <a:gradFill>
                  <a:gsLst>
                    <a:gs pos="2917">
                      <a:schemeClr val="tx1"/>
                    </a:gs>
                    <a:gs pos="30000">
                      <a:schemeClr val="tx1"/>
                    </a:gs>
                  </a:gsLst>
                  <a:lin ang="5400000" scaled="0"/>
                </a:gradFill>
              </a:rPr>
              <a:t>Send this new view into the SUMX function to be evaluated</a:t>
            </a:r>
          </a:p>
          <a:p>
            <a:pPr marL="457200" indent="-457200">
              <a:lnSpc>
                <a:spcPct val="90000"/>
              </a:lnSpc>
              <a:spcAft>
                <a:spcPts val="600"/>
              </a:spcAft>
              <a:buAutoNum type="arabicPeriod"/>
            </a:pPr>
            <a:r>
              <a:rPr lang="en-US" sz="1600" dirty="0">
                <a:gradFill>
                  <a:gsLst>
                    <a:gs pos="2917">
                      <a:schemeClr val="tx1"/>
                    </a:gs>
                    <a:gs pos="30000">
                      <a:schemeClr val="tx1"/>
                    </a:gs>
                  </a:gsLst>
                  <a:lin ang="5400000" scaled="0"/>
                </a:gradFill>
              </a:rPr>
              <a:t>Add a column “X” to this new view using the formula from argument 2 of SUM(X)</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	(for each row, get the amount and multiply it by 0.90)</a:t>
            </a:r>
          </a:p>
          <a:p>
            <a:pPr marL="342900" indent="-3429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Sum up column “X” and return</a:t>
            </a:r>
          </a:p>
        </p:txBody>
      </p:sp>
    </p:spTree>
    <p:extLst>
      <p:ext uri="{BB962C8B-B14F-4D97-AF65-F5344CB8AC3E}">
        <p14:creationId xmlns:p14="http://schemas.microsoft.com/office/powerpoint/2010/main" val="411564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323439"/>
          </a:xfrm>
          <a:prstGeom prst="rect">
            <a:avLst/>
          </a:prstGeom>
          <a:noFill/>
        </p:spPr>
        <p:txBody>
          <a:bodyPr wrap="square">
            <a:spAutoFit/>
          </a:bodyPr>
          <a:lstStyle/>
          <a:p>
            <a:pPr lvl="0" defTabSz="914225">
              <a:defRPr/>
            </a:pPr>
            <a:r>
              <a:rPr lang="en-US" sz="4000" kern="0" dirty="0">
                <a:solidFill>
                  <a:schemeClr val="bg1"/>
                </a:solidFill>
                <a:latin typeface="Segoe UI" panose="020B0502040204020203" pitchFamily="34" charset="0"/>
                <a:cs typeface="Segoe UI" panose="020B0502040204020203" pitchFamily="34" charset="0"/>
              </a:rPr>
              <a:t>Step 1: Add USA to the filter context</a:t>
            </a:r>
          </a:p>
          <a:p>
            <a:pPr lvl="0" defTabSz="914225">
              <a:defRPr/>
            </a:pPr>
            <a:endParaRPr lang="en-US" sz="4000" kern="0" dirty="0">
              <a:solidFill>
                <a:schemeClr val="bg1"/>
              </a:solidFill>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0" name="TextBox 19">
            <a:extLst>
              <a:ext uri="{FF2B5EF4-FFF2-40B4-BE49-F238E27FC236}">
                <a16:creationId xmlns:a16="http://schemas.microsoft.com/office/drawing/2014/main" id="{8E5BEC65-79E4-4F1F-B493-DC454B8FA924}"/>
              </a:ext>
            </a:extLst>
          </p:cNvPr>
          <p:cNvSpPr txBox="1"/>
          <p:nvPr/>
        </p:nvSpPr>
        <p:spPr>
          <a:xfrm>
            <a:off x="8719820" y="6109058"/>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21" name="Table 3">
            <a:extLst>
              <a:ext uri="{FF2B5EF4-FFF2-40B4-BE49-F238E27FC236}">
                <a16:creationId xmlns:a16="http://schemas.microsoft.com/office/drawing/2014/main" id="{1376DB12-6628-4230-968C-B72896FFA987}"/>
              </a:ext>
            </a:extLst>
          </p:cNvPr>
          <p:cNvGraphicFramePr>
            <a:graphicFrameLocks noGrp="1"/>
          </p:cNvGraphicFramePr>
          <p:nvPr>
            <p:extLst>
              <p:ext uri="{D42A27DB-BD31-4B8C-83A1-F6EECF244321}">
                <p14:modId xmlns:p14="http://schemas.microsoft.com/office/powerpoint/2010/main" val="91297765"/>
              </p:ext>
            </p:extLst>
          </p:nvPr>
        </p:nvGraphicFramePr>
        <p:xfrm>
          <a:off x="9259959" y="2093631"/>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graphicFrame>
        <p:nvGraphicFramePr>
          <p:cNvPr id="25" name="Table 3">
            <a:extLst>
              <a:ext uri="{FF2B5EF4-FFF2-40B4-BE49-F238E27FC236}">
                <a16:creationId xmlns:a16="http://schemas.microsoft.com/office/drawing/2014/main" id="{5E69C37D-EBCB-467C-8B7E-8384A77514E9}"/>
              </a:ext>
            </a:extLst>
          </p:cNvPr>
          <p:cNvGraphicFramePr>
            <a:graphicFrameLocks noGrp="1"/>
          </p:cNvGraphicFramePr>
          <p:nvPr>
            <p:extLst>
              <p:ext uri="{D42A27DB-BD31-4B8C-83A1-F6EECF244321}">
                <p14:modId xmlns:p14="http://schemas.microsoft.com/office/powerpoint/2010/main" val="1457206089"/>
              </p:ext>
            </p:extLst>
          </p:nvPr>
        </p:nvGraphicFramePr>
        <p:xfrm>
          <a:off x="8750194" y="4782820"/>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cxnSp>
        <p:nvCxnSpPr>
          <p:cNvPr id="28" name="Straight Connector 27">
            <a:extLst>
              <a:ext uri="{FF2B5EF4-FFF2-40B4-BE49-F238E27FC236}">
                <a16:creationId xmlns:a16="http://schemas.microsoft.com/office/drawing/2014/main" id="{3CF8A8DB-1332-433D-AB2E-4CACC38528E8}"/>
              </a:ext>
            </a:extLst>
          </p:cNvPr>
          <p:cNvCxnSpPr>
            <a:cxnSpLocks/>
          </p:cNvCxnSpPr>
          <p:nvPr/>
        </p:nvCxnSpPr>
        <p:spPr>
          <a:xfrm>
            <a:off x="10525060" y="4383573"/>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E72FBB-9F77-463C-BDAF-BF9A4DEA1D7E}"/>
              </a:ext>
            </a:extLst>
          </p:cNvPr>
          <p:cNvSpPr txBox="1"/>
          <p:nvPr/>
        </p:nvSpPr>
        <p:spPr>
          <a:xfrm>
            <a:off x="10459921" y="42368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t>
            </a:r>
          </a:p>
        </p:txBody>
      </p:sp>
      <p:sp>
        <p:nvSpPr>
          <p:cNvPr id="8" name="Rectangle 7">
            <a:extLst>
              <a:ext uri="{FF2B5EF4-FFF2-40B4-BE49-F238E27FC236}">
                <a16:creationId xmlns:a16="http://schemas.microsoft.com/office/drawing/2014/main" id="{ECE1E6D0-B7E6-4055-B3B9-6C3AECBCB80E}"/>
              </a:ext>
            </a:extLst>
          </p:cNvPr>
          <p:cNvSpPr/>
          <p:nvPr/>
        </p:nvSpPr>
        <p:spPr bwMode="auto">
          <a:xfrm>
            <a:off x="122110" y="1848221"/>
            <a:ext cx="4033828" cy="914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Filter context:</a:t>
            </a:r>
          </a:p>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Customer[Country] = “USA”</a:t>
            </a:r>
          </a:p>
        </p:txBody>
      </p:sp>
      <p:sp>
        <p:nvSpPr>
          <p:cNvPr id="31" name="TextBox 30">
            <a:extLst>
              <a:ext uri="{FF2B5EF4-FFF2-40B4-BE49-F238E27FC236}">
                <a16:creationId xmlns:a16="http://schemas.microsoft.com/office/drawing/2014/main" id="{69673C94-6E9F-4EAC-B0AF-29734B6417F1}"/>
              </a:ext>
            </a:extLst>
          </p:cNvPr>
          <p:cNvSpPr txBox="1"/>
          <p:nvPr/>
        </p:nvSpPr>
        <p:spPr>
          <a:xfrm>
            <a:off x="9338593" y="1645553"/>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sp>
        <p:nvSpPr>
          <p:cNvPr id="32" name="TextBox 31">
            <a:extLst>
              <a:ext uri="{FF2B5EF4-FFF2-40B4-BE49-F238E27FC236}">
                <a16:creationId xmlns:a16="http://schemas.microsoft.com/office/drawing/2014/main" id="{9EA8ADC7-8B1E-46D2-AA90-5174922A2929}"/>
              </a:ext>
            </a:extLst>
          </p:cNvPr>
          <p:cNvSpPr txBox="1"/>
          <p:nvPr/>
        </p:nvSpPr>
        <p:spPr>
          <a:xfrm>
            <a:off x="8626509" y="434110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spTree>
    <p:extLst>
      <p:ext uri="{BB962C8B-B14F-4D97-AF65-F5344CB8AC3E}">
        <p14:creationId xmlns:p14="http://schemas.microsoft.com/office/powerpoint/2010/main" val="43674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36679" y="275267"/>
            <a:ext cx="10263352" cy="1877437"/>
          </a:xfrm>
          <a:prstGeom prst="rect">
            <a:avLst/>
          </a:prstGeom>
          <a:noFill/>
        </p:spPr>
        <p:txBody>
          <a:bodyPr wrap="square">
            <a:spAutoFit/>
          </a:bodyPr>
          <a:lstStyle/>
          <a:p>
            <a:pPr lvl="0" defTabSz="914225">
              <a:defRPr/>
            </a:pPr>
            <a:r>
              <a:rPr lang="en-US" sz="4000" kern="0" dirty="0">
                <a:solidFill>
                  <a:schemeClr val="bg1"/>
                </a:solidFill>
                <a:latin typeface="Segoe UI" panose="020B0502040204020203" pitchFamily="34" charset="0"/>
                <a:cs typeface="Segoe UI" panose="020B0502040204020203" pitchFamily="34" charset="0"/>
              </a:rPr>
              <a:t>Step 2: </a:t>
            </a:r>
            <a:r>
              <a:rPr lang="en-US" sz="3600" kern="0" dirty="0">
                <a:solidFill>
                  <a:schemeClr val="bg1"/>
                </a:solidFill>
                <a:latin typeface="Segoe UI" panose="020B0502040204020203" pitchFamily="34" charset="0"/>
                <a:cs typeface="Segoe UI" panose="020B0502040204020203" pitchFamily="34" charset="0"/>
              </a:rPr>
              <a:t>Get a view of the Sales table in the current filter context (1/2)</a:t>
            </a:r>
          </a:p>
          <a:p>
            <a:pPr lvl="0" defTabSz="914225">
              <a:defRPr/>
            </a:pPr>
            <a:endParaRPr lang="en-US" sz="4000" kern="0" dirty="0">
              <a:solidFill>
                <a:schemeClr val="bg1"/>
              </a:solidFill>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0" name="TextBox 19">
            <a:extLst>
              <a:ext uri="{FF2B5EF4-FFF2-40B4-BE49-F238E27FC236}">
                <a16:creationId xmlns:a16="http://schemas.microsoft.com/office/drawing/2014/main" id="{8E5BEC65-79E4-4F1F-B493-DC454B8FA924}"/>
              </a:ext>
            </a:extLst>
          </p:cNvPr>
          <p:cNvSpPr txBox="1"/>
          <p:nvPr/>
        </p:nvSpPr>
        <p:spPr>
          <a:xfrm>
            <a:off x="8719820" y="6109058"/>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21" name="Table 3">
            <a:extLst>
              <a:ext uri="{FF2B5EF4-FFF2-40B4-BE49-F238E27FC236}">
                <a16:creationId xmlns:a16="http://schemas.microsoft.com/office/drawing/2014/main" id="{1376DB12-6628-4230-968C-B72896FFA987}"/>
              </a:ext>
            </a:extLst>
          </p:cNvPr>
          <p:cNvGraphicFramePr>
            <a:graphicFrameLocks noGrp="1"/>
          </p:cNvGraphicFramePr>
          <p:nvPr>
            <p:extLst>
              <p:ext uri="{D42A27DB-BD31-4B8C-83A1-F6EECF244321}">
                <p14:modId xmlns:p14="http://schemas.microsoft.com/office/powerpoint/2010/main" val="3326158177"/>
              </p:ext>
            </p:extLst>
          </p:nvPr>
        </p:nvGraphicFramePr>
        <p:xfrm>
          <a:off x="9259959" y="2119263"/>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graphicFrame>
        <p:nvGraphicFramePr>
          <p:cNvPr id="25" name="Table 3">
            <a:extLst>
              <a:ext uri="{FF2B5EF4-FFF2-40B4-BE49-F238E27FC236}">
                <a16:creationId xmlns:a16="http://schemas.microsoft.com/office/drawing/2014/main" id="{5E69C37D-EBCB-467C-8B7E-8384A77514E9}"/>
              </a:ext>
            </a:extLst>
          </p:cNvPr>
          <p:cNvGraphicFramePr>
            <a:graphicFrameLocks noGrp="1"/>
          </p:cNvGraphicFramePr>
          <p:nvPr>
            <p:extLst>
              <p:ext uri="{D42A27DB-BD31-4B8C-83A1-F6EECF244321}">
                <p14:modId xmlns:p14="http://schemas.microsoft.com/office/powerpoint/2010/main" val="700192626"/>
              </p:ext>
            </p:extLst>
          </p:nvPr>
        </p:nvGraphicFramePr>
        <p:xfrm>
          <a:off x="8750194" y="4782820"/>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cxnSp>
        <p:nvCxnSpPr>
          <p:cNvPr id="28" name="Straight Connector 27">
            <a:extLst>
              <a:ext uri="{FF2B5EF4-FFF2-40B4-BE49-F238E27FC236}">
                <a16:creationId xmlns:a16="http://schemas.microsoft.com/office/drawing/2014/main" id="{3CF8A8DB-1332-433D-AB2E-4CACC38528E8}"/>
              </a:ext>
            </a:extLst>
          </p:cNvPr>
          <p:cNvCxnSpPr>
            <a:cxnSpLocks/>
          </p:cNvCxnSpPr>
          <p:nvPr/>
        </p:nvCxnSpPr>
        <p:spPr>
          <a:xfrm>
            <a:off x="10525060" y="4383573"/>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E72FBB-9F77-463C-BDAF-BF9A4DEA1D7E}"/>
              </a:ext>
            </a:extLst>
          </p:cNvPr>
          <p:cNvSpPr txBox="1"/>
          <p:nvPr/>
        </p:nvSpPr>
        <p:spPr>
          <a:xfrm>
            <a:off x="10459921" y="42368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t>
            </a:r>
          </a:p>
        </p:txBody>
      </p:sp>
      <p:sp>
        <p:nvSpPr>
          <p:cNvPr id="30" name="TextBox 29">
            <a:extLst>
              <a:ext uri="{FF2B5EF4-FFF2-40B4-BE49-F238E27FC236}">
                <a16:creationId xmlns:a16="http://schemas.microsoft.com/office/drawing/2014/main" id="{E287219A-29DF-472A-9EF5-568FD0F2CAAD}"/>
              </a:ext>
            </a:extLst>
          </p:cNvPr>
          <p:cNvSpPr txBox="1"/>
          <p:nvPr/>
        </p:nvSpPr>
        <p:spPr>
          <a:xfrm>
            <a:off x="10417155" y="4401957"/>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1</a:t>
            </a:r>
          </a:p>
        </p:txBody>
      </p:sp>
      <p:sp>
        <p:nvSpPr>
          <p:cNvPr id="31" name="TextBox 30">
            <a:extLst>
              <a:ext uri="{FF2B5EF4-FFF2-40B4-BE49-F238E27FC236}">
                <a16:creationId xmlns:a16="http://schemas.microsoft.com/office/drawing/2014/main" id="{69673C94-6E9F-4EAC-B0AF-29734B6417F1}"/>
              </a:ext>
            </a:extLst>
          </p:cNvPr>
          <p:cNvSpPr txBox="1"/>
          <p:nvPr/>
        </p:nvSpPr>
        <p:spPr>
          <a:xfrm>
            <a:off x="9338593" y="1671185"/>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sp>
        <p:nvSpPr>
          <p:cNvPr id="32" name="TextBox 31">
            <a:extLst>
              <a:ext uri="{FF2B5EF4-FFF2-40B4-BE49-F238E27FC236}">
                <a16:creationId xmlns:a16="http://schemas.microsoft.com/office/drawing/2014/main" id="{9EA8ADC7-8B1E-46D2-AA90-5174922A2929}"/>
              </a:ext>
            </a:extLst>
          </p:cNvPr>
          <p:cNvSpPr txBox="1"/>
          <p:nvPr/>
        </p:nvSpPr>
        <p:spPr>
          <a:xfrm>
            <a:off x="8626509" y="434110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sp>
        <p:nvSpPr>
          <p:cNvPr id="2" name="TextBox 1">
            <a:extLst>
              <a:ext uri="{FF2B5EF4-FFF2-40B4-BE49-F238E27FC236}">
                <a16:creationId xmlns:a16="http://schemas.microsoft.com/office/drawing/2014/main" id="{AE1DEF03-3A6A-42D8-A9F3-885564FCF092}"/>
              </a:ext>
            </a:extLst>
          </p:cNvPr>
          <p:cNvSpPr txBox="1"/>
          <p:nvPr/>
        </p:nvSpPr>
        <p:spPr>
          <a:xfrm>
            <a:off x="-20521" y="2762621"/>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Expanded table</a:t>
            </a:r>
          </a:p>
        </p:txBody>
      </p:sp>
      <p:graphicFrame>
        <p:nvGraphicFramePr>
          <p:cNvPr id="16" name="Table 3">
            <a:extLst>
              <a:ext uri="{FF2B5EF4-FFF2-40B4-BE49-F238E27FC236}">
                <a16:creationId xmlns:a16="http://schemas.microsoft.com/office/drawing/2014/main" id="{6415E62E-A1E5-4821-907F-4671AD7DF6D6}"/>
              </a:ext>
            </a:extLst>
          </p:cNvPr>
          <p:cNvGraphicFramePr>
            <a:graphicFrameLocks noGrp="1"/>
          </p:cNvGraphicFramePr>
          <p:nvPr>
            <p:extLst>
              <p:ext uri="{D42A27DB-BD31-4B8C-83A1-F6EECF244321}">
                <p14:modId xmlns:p14="http://schemas.microsoft.com/office/powerpoint/2010/main" val="2097637648"/>
              </p:ext>
            </p:extLst>
          </p:nvPr>
        </p:nvGraphicFramePr>
        <p:xfrm>
          <a:off x="201629" y="3310669"/>
          <a:ext cx="7040995" cy="2225040"/>
        </p:xfrm>
        <a:graphic>
          <a:graphicData uri="http://schemas.openxmlformats.org/drawingml/2006/table">
            <a:tbl>
              <a:tblPr firstRow="1" bandRow="1">
                <a:tableStyleId>{073A0DAA-6AF3-43AB-8588-CEC1D06C72B9}</a:tableStyleId>
              </a:tblPr>
              <a:tblGrid>
                <a:gridCol w="1465474">
                  <a:extLst>
                    <a:ext uri="{9D8B030D-6E8A-4147-A177-3AD203B41FA5}">
                      <a16:colId xmlns:a16="http://schemas.microsoft.com/office/drawing/2014/main" val="3972513786"/>
                    </a:ext>
                  </a:extLst>
                </a:gridCol>
                <a:gridCol w="1858507">
                  <a:extLst>
                    <a:ext uri="{9D8B030D-6E8A-4147-A177-3AD203B41FA5}">
                      <a16:colId xmlns:a16="http://schemas.microsoft.com/office/drawing/2014/main" val="2151700792"/>
                    </a:ext>
                  </a:extLst>
                </a:gridCol>
                <a:gridCol w="1858507">
                  <a:extLst>
                    <a:ext uri="{9D8B030D-6E8A-4147-A177-3AD203B41FA5}">
                      <a16:colId xmlns:a16="http://schemas.microsoft.com/office/drawing/2014/main" val="283123436"/>
                    </a:ext>
                  </a:extLst>
                </a:gridCol>
                <a:gridCol w="1858507">
                  <a:extLst>
                    <a:ext uri="{9D8B030D-6E8A-4147-A177-3AD203B41FA5}">
                      <a16:colId xmlns:a16="http://schemas.microsoft.com/office/drawing/2014/main" val="3860478788"/>
                    </a:ext>
                  </a:extLst>
                </a:gridCol>
              </a:tblGrid>
              <a:tr h="370840">
                <a:tc>
                  <a:txBody>
                    <a:bodyPr/>
                    <a:lstStyle/>
                    <a:p>
                      <a:r>
                        <a:rPr lang="en-US" sz="1400" dirty="0"/>
                        <a:t>Sales[Name]</a:t>
                      </a:r>
                    </a:p>
                  </a:txBody>
                  <a:tcPr/>
                </a:tc>
                <a:tc>
                  <a:txBody>
                    <a:bodyPr/>
                    <a:lstStyle/>
                    <a:p>
                      <a:r>
                        <a:rPr lang="en-US" sz="1400" dirty="0"/>
                        <a:t>Sales[Amount]</a:t>
                      </a:r>
                    </a:p>
                  </a:txBody>
                  <a:tcPr/>
                </a:tc>
                <a:tc>
                  <a:txBody>
                    <a:bodyPr/>
                    <a:lstStyle/>
                    <a:p>
                      <a:r>
                        <a:rPr lang="en-US" sz="1400" dirty="0"/>
                        <a:t>Customer[name]</a:t>
                      </a:r>
                    </a:p>
                  </a:txBody>
                  <a:tcPr/>
                </a:tc>
                <a:tc>
                  <a:txBody>
                    <a:bodyPr/>
                    <a:lstStyle/>
                    <a:p>
                      <a:r>
                        <a:rPr lang="en-US" sz="1400" dirty="0"/>
                        <a:t>Customer[Country]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sp>
        <p:nvSpPr>
          <p:cNvPr id="17" name="Rectangle 16">
            <a:extLst>
              <a:ext uri="{FF2B5EF4-FFF2-40B4-BE49-F238E27FC236}">
                <a16:creationId xmlns:a16="http://schemas.microsoft.com/office/drawing/2014/main" id="{A1CAFC99-0C0B-4311-9E66-3F8985D34A93}"/>
              </a:ext>
            </a:extLst>
          </p:cNvPr>
          <p:cNvSpPr/>
          <p:nvPr/>
        </p:nvSpPr>
        <p:spPr bwMode="auto">
          <a:xfrm>
            <a:off x="122110" y="1848221"/>
            <a:ext cx="4033828" cy="914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Filter context:</a:t>
            </a:r>
          </a:p>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Customer[Country] = “USA”</a:t>
            </a:r>
          </a:p>
        </p:txBody>
      </p:sp>
    </p:spTree>
    <p:extLst>
      <p:ext uri="{BB962C8B-B14F-4D97-AF65-F5344CB8AC3E}">
        <p14:creationId xmlns:p14="http://schemas.microsoft.com/office/powerpoint/2010/main" val="252352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36679" y="275267"/>
            <a:ext cx="10263352" cy="1877437"/>
          </a:xfrm>
          <a:prstGeom prst="rect">
            <a:avLst/>
          </a:prstGeom>
          <a:noFill/>
        </p:spPr>
        <p:txBody>
          <a:bodyPr wrap="square">
            <a:spAutoFit/>
          </a:bodyPr>
          <a:lstStyle/>
          <a:p>
            <a:pPr lvl="0" defTabSz="914225">
              <a:defRPr/>
            </a:pPr>
            <a:r>
              <a:rPr lang="en-US" sz="4000" kern="0" dirty="0">
                <a:solidFill>
                  <a:schemeClr val="bg1"/>
                </a:solidFill>
                <a:latin typeface="Segoe UI" panose="020B0502040204020203" pitchFamily="34" charset="0"/>
                <a:cs typeface="Segoe UI" panose="020B0502040204020203" pitchFamily="34" charset="0"/>
              </a:rPr>
              <a:t>Step 2: </a:t>
            </a:r>
            <a:r>
              <a:rPr lang="en-US" sz="3600" kern="0" dirty="0">
                <a:solidFill>
                  <a:schemeClr val="bg1"/>
                </a:solidFill>
                <a:latin typeface="Segoe UI" panose="020B0502040204020203" pitchFamily="34" charset="0"/>
                <a:cs typeface="Segoe UI" panose="020B0502040204020203" pitchFamily="34" charset="0"/>
              </a:rPr>
              <a:t>Get a view of the Sales table in the current filter context (2/2)</a:t>
            </a:r>
          </a:p>
          <a:p>
            <a:pPr lvl="0" defTabSz="914225">
              <a:defRPr/>
            </a:pPr>
            <a:endParaRPr lang="en-US" sz="4000" kern="0" dirty="0">
              <a:solidFill>
                <a:schemeClr val="bg1"/>
              </a:solidFill>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0" name="TextBox 19">
            <a:extLst>
              <a:ext uri="{FF2B5EF4-FFF2-40B4-BE49-F238E27FC236}">
                <a16:creationId xmlns:a16="http://schemas.microsoft.com/office/drawing/2014/main" id="{8E5BEC65-79E4-4F1F-B493-DC454B8FA924}"/>
              </a:ext>
            </a:extLst>
          </p:cNvPr>
          <p:cNvSpPr txBox="1"/>
          <p:nvPr/>
        </p:nvSpPr>
        <p:spPr>
          <a:xfrm>
            <a:off x="8719820" y="6109058"/>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21" name="Table 3">
            <a:extLst>
              <a:ext uri="{FF2B5EF4-FFF2-40B4-BE49-F238E27FC236}">
                <a16:creationId xmlns:a16="http://schemas.microsoft.com/office/drawing/2014/main" id="{1376DB12-6628-4230-968C-B72896FFA987}"/>
              </a:ext>
            </a:extLst>
          </p:cNvPr>
          <p:cNvGraphicFramePr>
            <a:graphicFrameLocks noGrp="1"/>
          </p:cNvGraphicFramePr>
          <p:nvPr>
            <p:extLst>
              <p:ext uri="{D42A27DB-BD31-4B8C-83A1-F6EECF244321}">
                <p14:modId xmlns:p14="http://schemas.microsoft.com/office/powerpoint/2010/main" val="796104814"/>
              </p:ext>
            </p:extLst>
          </p:nvPr>
        </p:nvGraphicFramePr>
        <p:xfrm>
          <a:off x="9259959" y="2119263"/>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graphicFrame>
        <p:nvGraphicFramePr>
          <p:cNvPr id="25" name="Table 3">
            <a:extLst>
              <a:ext uri="{FF2B5EF4-FFF2-40B4-BE49-F238E27FC236}">
                <a16:creationId xmlns:a16="http://schemas.microsoft.com/office/drawing/2014/main" id="{5E69C37D-EBCB-467C-8B7E-8384A77514E9}"/>
              </a:ext>
            </a:extLst>
          </p:cNvPr>
          <p:cNvGraphicFramePr>
            <a:graphicFrameLocks noGrp="1"/>
          </p:cNvGraphicFramePr>
          <p:nvPr>
            <p:extLst>
              <p:ext uri="{D42A27DB-BD31-4B8C-83A1-F6EECF244321}">
                <p14:modId xmlns:p14="http://schemas.microsoft.com/office/powerpoint/2010/main" val="42157478"/>
              </p:ext>
            </p:extLst>
          </p:nvPr>
        </p:nvGraphicFramePr>
        <p:xfrm>
          <a:off x="8750194" y="4782820"/>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cxnSp>
        <p:nvCxnSpPr>
          <p:cNvPr id="28" name="Straight Connector 27">
            <a:extLst>
              <a:ext uri="{FF2B5EF4-FFF2-40B4-BE49-F238E27FC236}">
                <a16:creationId xmlns:a16="http://schemas.microsoft.com/office/drawing/2014/main" id="{3CF8A8DB-1332-433D-AB2E-4CACC38528E8}"/>
              </a:ext>
            </a:extLst>
          </p:cNvPr>
          <p:cNvCxnSpPr>
            <a:cxnSpLocks/>
          </p:cNvCxnSpPr>
          <p:nvPr/>
        </p:nvCxnSpPr>
        <p:spPr>
          <a:xfrm>
            <a:off x="10525060" y="4383573"/>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E72FBB-9F77-463C-BDAF-BF9A4DEA1D7E}"/>
              </a:ext>
            </a:extLst>
          </p:cNvPr>
          <p:cNvSpPr txBox="1"/>
          <p:nvPr/>
        </p:nvSpPr>
        <p:spPr>
          <a:xfrm>
            <a:off x="10459921" y="42368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t>
            </a:r>
          </a:p>
        </p:txBody>
      </p:sp>
      <p:sp>
        <p:nvSpPr>
          <p:cNvPr id="30" name="TextBox 29">
            <a:extLst>
              <a:ext uri="{FF2B5EF4-FFF2-40B4-BE49-F238E27FC236}">
                <a16:creationId xmlns:a16="http://schemas.microsoft.com/office/drawing/2014/main" id="{E287219A-29DF-472A-9EF5-568FD0F2CAAD}"/>
              </a:ext>
            </a:extLst>
          </p:cNvPr>
          <p:cNvSpPr txBox="1"/>
          <p:nvPr/>
        </p:nvSpPr>
        <p:spPr>
          <a:xfrm>
            <a:off x="10417155" y="4401957"/>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1</a:t>
            </a:r>
          </a:p>
        </p:txBody>
      </p:sp>
      <p:sp>
        <p:nvSpPr>
          <p:cNvPr id="31" name="TextBox 30">
            <a:extLst>
              <a:ext uri="{FF2B5EF4-FFF2-40B4-BE49-F238E27FC236}">
                <a16:creationId xmlns:a16="http://schemas.microsoft.com/office/drawing/2014/main" id="{69673C94-6E9F-4EAC-B0AF-29734B6417F1}"/>
              </a:ext>
            </a:extLst>
          </p:cNvPr>
          <p:cNvSpPr txBox="1"/>
          <p:nvPr/>
        </p:nvSpPr>
        <p:spPr>
          <a:xfrm>
            <a:off x="9338593" y="1671185"/>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sp>
        <p:nvSpPr>
          <p:cNvPr id="32" name="TextBox 31">
            <a:extLst>
              <a:ext uri="{FF2B5EF4-FFF2-40B4-BE49-F238E27FC236}">
                <a16:creationId xmlns:a16="http://schemas.microsoft.com/office/drawing/2014/main" id="{9EA8ADC7-8B1E-46D2-AA90-5174922A2929}"/>
              </a:ext>
            </a:extLst>
          </p:cNvPr>
          <p:cNvSpPr txBox="1"/>
          <p:nvPr/>
        </p:nvSpPr>
        <p:spPr>
          <a:xfrm>
            <a:off x="8626509" y="434110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sp>
        <p:nvSpPr>
          <p:cNvPr id="2" name="TextBox 1">
            <a:extLst>
              <a:ext uri="{FF2B5EF4-FFF2-40B4-BE49-F238E27FC236}">
                <a16:creationId xmlns:a16="http://schemas.microsoft.com/office/drawing/2014/main" id="{AE1DEF03-3A6A-42D8-A9F3-885564FCF092}"/>
              </a:ext>
            </a:extLst>
          </p:cNvPr>
          <p:cNvSpPr txBox="1"/>
          <p:nvPr/>
        </p:nvSpPr>
        <p:spPr>
          <a:xfrm>
            <a:off x="-20521" y="2762621"/>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Expanded table (after application of filter context)</a:t>
            </a:r>
          </a:p>
        </p:txBody>
      </p:sp>
      <p:graphicFrame>
        <p:nvGraphicFramePr>
          <p:cNvPr id="16" name="Table 3">
            <a:extLst>
              <a:ext uri="{FF2B5EF4-FFF2-40B4-BE49-F238E27FC236}">
                <a16:creationId xmlns:a16="http://schemas.microsoft.com/office/drawing/2014/main" id="{6415E62E-A1E5-4821-907F-4671AD7DF6D6}"/>
              </a:ext>
            </a:extLst>
          </p:cNvPr>
          <p:cNvGraphicFramePr>
            <a:graphicFrameLocks noGrp="1"/>
          </p:cNvGraphicFramePr>
          <p:nvPr>
            <p:extLst>
              <p:ext uri="{D42A27DB-BD31-4B8C-83A1-F6EECF244321}">
                <p14:modId xmlns:p14="http://schemas.microsoft.com/office/powerpoint/2010/main" val="1447637328"/>
              </p:ext>
            </p:extLst>
          </p:nvPr>
        </p:nvGraphicFramePr>
        <p:xfrm>
          <a:off x="201629" y="3310669"/>
          <a:ext cx="7040995" cy="1483360"/>
        </p:xfrm>
        <a:graphic>
          <a:graphicData uri="http://schemas.openxmlformats.org/drawingml/2006/table">
            <a:tbl>
              <a:tblPr firstRow="1" bandRow="1">
                <a:tableStyleId>{073A0DAA-6AF3-43AB-8588-CEC1D06C72B9}</a:tableStyleId>
              </a:tblPr>
              <a:tblGrid>
                <a:gridCol w="1465474">
                  <a:extLst>
                    <a:ext uri="{9D8B030D-6E8A-4147-A177-3AD203B41FA5}">
                      <a16:colId xmlns:a16="http://schemas.microsoft.com/office/drawing/2014/main" val="3972513786"/>
                    </a:ext>
                  </a:extLst>
                </a:gridCol>
                <a:gridCol w="1858507">
                  <a:extLst>
                    <a:ext uri="{9D8B030D-6E8A-4147-A177-3AD203B41FA5}">
                      <a16:colId xmlns:a16="http://schemas.microsoft.com/office/drawing/2014/main" val="2151700792"/>
                    </a:ext>
                  </a:extLst>
                </a:gridCol>
                <a:gridCol w="1858507">
                  <a:extLst>
                    <a:ext uri="{9D8B030D-6E8A-4147-A177-3AD203B41FA5}">
                      <a16:colId xmlns:a16="http://schemas.microsoft.com/office/drawing/2014/main" val="283123436"/>
                    </a:ext>
                  </a:extLst>
                </a:gridCol>
                <a:gridCol w="1858507">
                  <a:extLst>
                    <a:ext uri="{9D8B030D-6E8A-4147-A177-3AD203B41FA5}">
                      <a16:colId xmlns:a16="http://schemas.microsoft.com/office/drawing/2014/main" val="3860478788"/>
                    </a:ext>
                  </a:extLst>
                </a:gridCol>
              </a:tblGrid>
              <a:tr h="370840">
                <a:tc>
                  <a:txBody>
                    <a:bodyPr/>
                    <a:lstStyle/>
                    <a:p>
                      <a:r>
                        <a:rPr lang="en-US" sz="1400" dirty="0"/>
                        <a:t>Sales[Name]</a:t>
                      </a:r>
                    </a:p>
                  </a:txBody>
                  <a:tcPr/>
                </a:tc>
                <a:tc>
                  <a:txBody>
                    <a:bodyPr/>
                    <a:lstStyle/>
                    <a:p>
                      <a:r>
                        <a:rPr lang="en-US" sz="1400" dirty="0"/>
                        <a:t>Sales[Amount]</a:t>
                      </a:r>
                    </a:p>
                  </a:txBody>
                  <a:tcPr/>
                </a:tc>
                <a:tc>
                  <a:txBody>
                    <a:bodyPr/>
                    <a:lstStyle/>
                    <a:p>
                      <a:r>
                        <a:rPr lang="en-US" sz="1400" dirty="0"/>
                        <a:t>Customer[name]</a:t>
                      </a:r>
                    </a:p>
                  </a:txBody>
                  <a:tcPr/>
                </a:tc>
                <a:tc>
                  <a:txBody>
                    <a:bodyPr/>
                    <a:lstStyle/>
                    <a:p>
                      <a:r>
                        <a:rPr lang="en-US" sz="1400" dirty="0"/>
                        <a:t>Customer[Country]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1458653406"/>
                  </a:ext>
                </a:extLst>
              </a:tr>
              <a:tr h="370840">
                <a:tc>
                  <a:txBody>
                    <a:bodyPr/>
                    <a:lstStyle/>
                    <a:p>
                      <a:r>
                        <a:rPr lang="en-US" sz="1400" dirty="0"/>
                        <a:t>AL</a:t>
                      </a:r>
                    </a:p>
                  </a:txBody>
                  <a:tcPr/>
                </a:tc>
                <a:tc>
                  <a:txBody>
                    <a:bodyPr/>
                    <a:lstStyle/>
                    <a:p>
                      <a:r>
                        <a:rPr lang="en-US" sz="1400" dirty="0"/>
                        <a:t>8</a:t>
                      </a:r>
                    </a:p>
                  </a:txBody>
                  <a:tcPr/>
                </a:tc>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bl>
          </a:graphicData>
        </a:graphic>
      </p:graphicFrame>
      <p:sp>
        <p:nvSpPr>
          <p:cNvPr id="17" name="Rectangle 16">
            <a:extLst>
              <a:ext uri="{FF2B5EF4-FFF2-40B4-BE49-F238E27FC236}">
                <a16:creationId xmlns:a16="http://schemas.microsoft.com/office/drawing/2014/main" id="{A1CAFC99-0C0B-4311-9E66-3F8985D34A93}"/>
              </a:ext>
            </a:extLst>
          </p:cNvPr>
          <p:cNvSpPr/>
          <p:nvPr/>
        </p:nvSpPr>
        <p:spPr bwMode="auto">
          <a:xfrm>
            <a:off x="122110" y="1848221"/>
            <a:ext cx="4033828" cy="914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Filter context:</a:t>
            </a:r>
          </a:p>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Customer[Country] = “USA”</a:t>
            </a:r>
          </a:p>
        </p:txBody>
      </p:sp>
      <p:sp>
        <p:nvSpPr>
          <p:cNvPr id="18" name="TextBox 17">
            <a:extLst>
              <a:ext uri="{FF2B5EF4-FFF2-40B4-BE49-F238E27FC236}">
                <a16:creationId xmlns:a16="http://schemas.microsoft.com/office/drawing/2014/main" id="{11CDACBB-B20B-4593-9FDB-591C5F12255A}"/>
              </a:ext>
            </a:extLst>
          </p:cNvPr>
          <p:cNvSpPr txBox="1"/>
          <p:nvPr/>
        </p:nvSpPr>
        <p:spPr>
          <a:xfrm>
            <a:off x="201629" y="5342077"/>
            <a:ext cx="6273800" cy="590931"/>
          </a:xfrm>
          <a:prstGeom prst="rect">
            <a:avLst/>
          </a:prstGeom>
          <a:noFill/>
        </p:spPr>
        <p:txBody>
          <a:bodyPr wrap="square">
            <a:spAutoFit/>
          </a:bodyPr>
          <a:lstStyle/>
          <a:p>
            <a:pPr>
              <a:lnSpc>
                <a:spcPct val="90000"/>
              </a:lnSpc>
              <a:spcAft>
                <a:spcPts val="600"/>
              </a:spcAft>
            </a:pPr>
            <a:r>
              <a:rPr lang="en-US" sz="1800" dirty="0">
                <a:gradFill>
                  <a:gsLst>
                    <a:gs pos="2917">
                      <a:schemeClr val="tx1"/>
                    </a:gs>
                    <a:gs pos="30000">
                      <a:schemeClr val="tx1"/>
                    </a:gs>
                  </a:gsLst>
                  <a:lin ang="5400000" scaled="0"/>
                </a:gradFill>
              </a:rPr>
              <a:t>Step 3: Send this </a:t>
            </a:r>
            <a:r>
              <a:rPr lang="en-US" dirty="0">
                <a:gradFill>
                  <a:gsLst>
                    <a:gs pos="2917">
                      <a:schemeClr val="tx1"/>
                    </a:gs>
                    <a:gs pos="30000">
                      <a:schemeClr val="tx1"/>
                    </a:gs>
                  </a:gsLst>
                  <a:lin ang="5400000" scaled="0"/>
                </a:gradFill>
              </a:rPr>
              <a:t>expanded table </a:t>
            </a:r>
            <a:r>
              <a:rPr lang="en-US" sz="1800" dirty="0">
                <a:gradFill>
                  <a:gsLst>
                    <a:gs pos="2917">
                      <a:schemeClr val="tx1"/>
                    </a:gs>
                    <a:gs pos="30000">
                      <a:schemeClr val="tx1"/>
                    </a:gs>
                  </a:gsLst>
                  <a:lin ang="5400000" scaled="0"/>
                </a:gradFill>
              </a:rPr>
              <a:t>into the SUMX function to be evaluated</a:t>
            </a:r>
          </a:p>
        </p:txBody>
      </p:sp>
    </p:spTree>
    <p:extLst>
      <p:ext uri="{BB962C8B-B14F-4D97-AF65-F5344CB8AC3E}">
        <p14:creationId xmlns:p14="http://schemas.microsoft.com/office/powerpoint/2010/main" val="144925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323439"/>
          </a:xfrm>
          <a:prstGeom prst="rect">
            <a:avLst/>
          </a:prstGeom>
          <a:noFill/>
        </p:spPr>
        <p:txBody>
          <a:bodyPr wrap="square">
            <a:spAutoFit/>
          </a:bodyPr>
          <a:lstStyle/>
          <a:p>
            <a:pPr lvl="0" defTabSz="914225">
              <a:defRPr/>
            </a:pPr>
            <a:r>
              <a:rPr lang="en-US" sz="4000" kern="0" dirty="0">
                <a:solidFill>
                  <a:schemeClr val="bg1"/>
                </a:solidFill>
                <a:latin typeface="Segoe UI" panose="020B0502040204020203" pitchFamily="34" charset="0"/>
                <a:cs typeface="Segoe UI" panose="020B0502040204020203" pitchFamily="34" charset="0"/>
              </a:rPr>
              <a:t>Step 4: </a:t>
            </a:r>
            <a:r>
              <a:rPr lang="en-US" sz="3600" kern="0" dirty="0">
                <a:solidFill>
                  <a:schemeClr val="bg1"/>
                </a:solidFill>
                <a:latin typeface="Segoe UI" panose="020B0502040204020203" pitchFamily="34" charset="0"/>
                <a:cs typeface="Segoe UI" panose="020B0502040204020203" pitchFamily="34" charset="0"/>
              </a:rPr>
              <a:t>Add column X</a:t>
            </a:r>
          </a:p>
          <a:p>
            <a:pPr lvl="0" defTabSz="914225">
              <a:defRPr/>
            </a:pPr>
            <a:endParaRPr lang="en-US" sz="4000" kern="0" dirty="0">
              <a:solidFill>
                <a:schemeClr val="bg1"/>
              </a:solidFill>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0" name="TextBox 19">
            <a:extLst>
              <a:ext uri="{FF2B5EF4-FFF2-40B4-BE49-F238E27FC236}">
                <a16:creationId xmlns:a16="http://schemas.microsoft.com/office/drawing/2014/main" id="{8E5BEC65-79E4-4F1F-B493-DC454B8FA924}"/>
              </a:ext>
            </a:extLst>
          </p:cNvPr>
          <p:cNvSpPr txBox="1"/>
          <p:nvPr/>
        </p:nvSpPr>
        <p:spPr>
          <a:xfrm>
            <a:off x="8719820" y="6109058"/>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21" name="Table 3">
            <a:extLst>
              <a:ext uri="{FF2B5EF4-FFF2-40B4-BE49-F238E27FC236}">
                <a16:creationId xmlns:a16="http://schemas.microsoft.com/office/drawing/2014/main" id="{1376DB12-6628-4230-968C-B72896FFA987}"/>
              </a:ext>
            </a:extLst>
          </p:cNvPr>
          <p:cNvGraphicFramePr>
            <a:graphicFrameLocks noGrp="1"/>
          </p:cNvGraphicFramePr>
          <p:nvPr>
            <p:extLst>
              <p:ext uri="{D42A27DB-BD31-4B8C-83A1-F6EECF244321}">
                <p14:modId xmlns:p14="http://schemas.microsoft.com/office/powerpoint/2010/main" val="1263395132"/>
              </p:ext>
            </p:extLst>
          </p:nvPr>
        </p:nvGraphicFramePr>
        <p:xfrm>
          <a:off x="9259959" y="2119263"/>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graphicFrame>
        <p:nvGraphicFramePr>
          <p:cNvPr id="25" name="Table 3">
            <a:extLst>
              <a:ext uri="{FF2B5EF4-FFF2-40B4-BE49-F238E27FC236}">
                <a16:creationId xmlns:a16="http://schemas.microsoft.com/office/drawing/2014/main" id="{5E69C37D-EBCB-467C-8B7E-8384A77514E9}"/>
              </a:ext>
            </a:extLst>
          </p:cNvPr>
          <p:cNvGraphicFramePr>
            <a:graphicFrameLocks noGrp="1"/>
          </p:cNvGraphicFramePr>
          <p:nvPr>
            <p:extLst>
              <p:ext uri="{D42A27DB-BD31-4B8C-83A1-F6EECF244321}">
                <p14:modId xmlns:p14="http://schemas.microsoft.com/office/powerpoint/2010/main" val="2944096520"/>
              </p:ext>
            </p:extLst>
          </p:nvPr>
        </p:nvGraphicFramePr>
        <p:xfrm>
          <a:off x="8750194" y="4782820"/>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cxnSp>
        <p:nvCxnSpPr>
          <p:cNvPr id="28" name="Straight Connector 27">
            <a:extLst>
              <a:ext uri="{FF2B5EF4-FFF2-40B4-BE49-F238E27FC236}">
                <a16:creationId xmlns:a16="http://schemas.microsoft.com/office/drawing/2014/main" id="{3CF8A8DB-1332-433D-AB2E-4CACC38528E8}"/>
              </a:ext>
            </a:extLst>
          </p:cNvPr>
          <p:cNvCxnSpPr>
            <a:cxnSpLocks/>
          </p:cNvCxnSpPr>
          <p:nvPr/>
        </p:nvCxnSpPr>
        <p:spPr>
          <a:xfrm>
            <a:off x="10525060" y="4383573"/>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E72FBB-9F77-463C-BDAF-BF9A4DEA1D7E}"/>
              </a:ext>
            </a:extLst>
          </p:cNvPr>
          <p:cNvSpPr txBox="1"/>
          <p:nvPr/>
        </p:nvSpPr>
        <p:spPr>
          <a:xfrm>
            <a:off x="10459921" y="42368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t>
            </a:r>
          </a:p>
        </p:txBody>
      </p:sp>
      <p:sp>
        <p:nvSpPr>
          <p:cNvPr id="30" name="TextBox 29">
            <a:extLst>
              <a:ext uri="{FF2B5EF4-FFF2-40B4-BE49-F238E27FC236}">
                <a16:creationId xmlns:a16="http://schemas.microsoft.com/office/drawing/2014/main" id="{E287219A-29DF-472A-9EF5-568FD0F2CAAD}"/>
              </a:ext>
            </a:extLst>
          </p:cNvPr>
          <p:cNvSpPr txBox="1"/>
          <p:nvPr/>
        </p:nvSpPr>
        <p:spPr>
          <a:xfrm>
            <a:off x="10417155" y="4401957"/>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1</a:t>
            </a:r>
          </a:p>
        </p:txBody>
      </p:sp>
      <p:sp>
        <p:nvSpPr>
          <p:cNvPr id="31" name="TextBox 30">
            <a:extLst>
              <a:ext uri="{FF2B5EF4-FFF2-40B4-BE49-F238E27FC236}">
                <a16:creationId xmlns:a16="http://schemas.microsoft.com/office/drawing/2014/main" id="{69673C94-6E9F-4EAC-B0AF-29734B6417F1}"/>
              </a:ext>
            </a:extLst>
          </p:cNvPr>
          <p:cNvSpPr txBox="1"/>
          <p:nvPr/>
        </p:nvSpPr>
        <p:spPr>
          <a:xfrm>
            <a:off x="9338593" y="1671185"/>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sp>
        <p:nvSpPr>
          <p:cNvPr id="32" name="TextBox 31">
            <a:extLst>
              <a:ext uri="{FF2B5EF4-FFF2-40B4-BE49-F238E27FC236}">
                <a16:creationId xmlns:a16="http://schemas.microsoft.com/office/drawing/2014/main" id="{9EA8ADC7-8B1E-46D2-AA90-5174922A2929}"/>
              </a:ext>
            </a:extLst>
          </p:cNvPr>
          <p:cNvSpPr txBox="1"/>
          <p:nvPr/>
        </p:nvSpPr>
        <p:spPr>
          <a:xfrm>
            <a:off x="8626509" y="434110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sp>
        <p:nvSpPr>
          <p:cNvPr id="2" name="TextBox 1">
            <a:extLst>
              <a:ext uri="{FF2B5EF4-FFF2-40B4-BE49-F238E27FC236}">
                <a16:creationId xmlns:a16="http://schemas.microsoft.com/office/drawing/2014/main" id="{AE1DEF03-3A6A-42D8-A9F3-885564FCF092}"/>
              </a:ext>
            </a:extLst>
          </p:cNvPr>
          <p:cNvSpPr txBox="1"/>
          <p:nvPr/>
        </p:nvSpPr>
        <p:spPr>
          <a:xfrm>
            <a:off x="-20521" y="2762621"/>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Expanded table (after application of filter context)</a:t>
            </a:r>
          </a:p>
        </p:txBody>
      </p:sp>
      <p:graphicFrame>
        <p:nvGraphicFramePr>
          <p:cNvPr id="16" name="Table 3">
            <a:extLst>
              <a:ext uri="{FF2B5EF4-FFF2-40B4-BE49-F238E27FC236}">
                <a16:creationId xmlns:a16="http://schemas.microsoft.com/office/drawing/2014/main" id="{6415E62E-A1E5-4821-907F-4671AD7DF6D6}"/>
              </a:ext>
            </a:extLst>
          </p:cNvPr>
          <p:cNvGraphicFramePr>
            <a:graphicFrameLocks noGrp="1"/>
          </p:cNvGraphicFramePr>
          <p:nvPr>
            <p:extLst>
              <p:ext uri="{D42A27DB-BD31-4B8C-83A1-F6EECF244321}">
                <p14:modId xmlns:p14="http://schemas.microsoft.com/office/powerpoint/2010/main" val="3393821381"/>
              </p:ext>
            </p:extLst>
          </p:nvPr>
        </p:nvGraphicFramePr>
        <p:xfrm>
          <a:off x="201629" y="3310669"/>
          <a:ext cx="8341391" cy="1483360"/>
        </p:xfrm>
        <a:graphic>
          <a:graphicData uri="http://schemas.openxmlformats.org/drawingml/2006/table">
            <a:tbl>
              <a:tblPr firstRow="1" bandRow="1">
                <a:tableStyleId>{073A0DAA-6AF3-43AB-8588-CEC1D06C72B9}</a:tableStyleId>
              </a:tblPr>
              <a:tblGrid>
                <a:gridCol w="1615781">
                  <a:extLst>
                    <a:ext uri="{9D8B030D-6E8A-4147-A177-3AD203B41FA5}">
                      <a16:colId xmlns:a16="http://schemas.microsoft.com/office/drawing/2014/main" val="3972513786"/>
                    </a:ext>
                  </a:extLst>
                </a:gridCol>
                <a:gridCol w="1450322">
                  <a:extLst>
                    <a:ext uri="{9D8B030D-6E8A-4147-A177-3AD203B41FA5}">
                      <a16:colId xmlns:a16="http://schemas.microsoft.com/office/drawing/2014/main" val="2151700792"/>
                    </a:ext>
                  </a:extLst>
                </a:gridCol>
                <a:gridCol w="1714322">
                  <a:extLst>
                    <a:ext uri="{9D8B030D-6E8A-4147-A177-3AD203B41FA5}">
                      <a16:colId xmlns:a16="http://schemas.microsoft.com/office/drawing/2014/main" val="283123436"/>
                    </a:ext>
                  </a:extLst>
                </a:gridCol>
                <a:gridCol w="1846644">
                  <a:extLst>
                    <a:ext uri="{9D8B030D-6E8A-4147-A177-3AD203B41FA5}">
                      <a16:colId xmlns:a16="http://schemas.microsoft.com/office/drawing/2014/main" val="3860478788"/>
                    </a:ext>
                  </a:extLst>
                </a:gridCol>
                <a:gridCol w="1714322">
                  <a:extLst>
                    <a:ext uri="{9D8B030D-6E8A-4147-A177-3AD203B41FA5}">
                      <a16:colId xmlns:a16="http://schemas.microsoft.com/office/drawing/2014/main" val="3781281371"/>
                    </a:ext>
                  </a:extLst>
                </a:gridCol>
              </a:tblGrid>
              <a:tr h="370840">
                <a:tc>
                  <a:txBody>
                    <a:bodyPr/>
                    <a:lstStyle/>
                    <a:p>
                      <a:r>
                        <a:rPr lang="en-US" sz="1400" dirty="0"/>
                        <a:t>Sales[Name]</a:t>
                      </a:r>
                    </a:p>
                  </a:txBody>
                  <a:tcPr/>
                </a:tc>
                <a:tc>
                  <a:txBody>
                    <a:bodyPr/>
                    <a:lstStyle/>
                    <a:p>
                      <a:r>
                        <a:rPr lang="en-US" sz="1400" dirty="0"/>
                        <a:t>Sales[Amount]</a:t>
                      </a:r>
                    </a:p>
                  </a:txBody>
                  <a:tcPr/>
                </a:tc>
                <a:tc>
                  <a:txBody>
                    <a:bodyPr/>
                    <a:lstStyle/>
                    <a:p>
                      <a:r>
                        <a:rPr lang="en-US" sz="1400" dirty="0"/>
                        <a:t>Customer[name]</a:t>
                      </a:r>
                    </a:p>
                  </a:txBody>
                  <a:tcPr/>
                </a:tc>
                <a:tc>
                  <a:txBody>
                    <a:bodyPr/>
                    <a:lstStyle/>
                    <a:p>
                      <a:r>
                        <a:rPr lang="en-US" sz="1400" dirty="0"/>
                        <a:t>Customer[Country]</a:t>
                      </a:r>
                    </a:p>
                  </a:txBody>
                  <a:tcPr/>
                </a:tc>
                <a:tc>
                  <a:txBody>
                    <a:bodyPr/>
                    <a:lstStyle/>
                    <a:p>
                      <a:r>
                        <a:rPr lang="en-US" sz="1400" dirty="0"/>
                        <a:t>“X”</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tc>
                  <a:txBody>
                    <a:bodyPr/>
                    <a:lstStyle/>
                    <a:p>
                      <a:r>
                        <a:rPr lang="en-US" sz="1400" dirty="0"/>
                        <a:t>YA</a:t>
                      </a:r>
                    </a:p>
                  </a:txBody>
                  <a:tcPr/>
                </a:tc>
                <a:tc>
                  <a:txBody>
                    <a:bodyPr/>
                    <a:lstStyle/>
                    <a:p>
                      <a:r>
                        <a:rPr lang="en-US" sz="1400" dirty="0"/>
                        <a:t>USA</a:t>
                      </a:r>
                    </a:p>
                  </a:txBody>
                  <a:tcPr/>
                </a:tc>
                <a:tc>
                  <a:txBody>
                    <a:bodyPr/>
                    <a:lstStyle/>
                    <a:p>
                      <a:endParaRPr lang="en-US" sz="1400" dirty="0"/>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tc>
                  <a:txBody>
                    <a:bodyPr/>
                    <a:lstStyle/>
                    <a:p>
                      <a:r>
                        <a:rPr lang="en-US" sz="1400" dirty="0"/>
                        <a:t>AL</a:t>
                      </a:r>
                    </a:p>
                  </a:txBody>
                  <a:tcPr/>
                </a:tc>
                <a:tc>
                  <a:txBody>
                    <a:bodyPr/>
                    <a:lstStyle/>
                    <a:p>
                      <a:r>
                        <a:rPr lang="en-US" sz="1400" dirty="0"/>
                        <a:t>USA</a:t>
                      </a:r>
                    </a:p>
                  </a:txBody>
                  <a:tcPr/>
                </a:tc>
                <a:tc>
                  <a:txBody>
                    <a:bodyPr/>
                    <a:lstStyle/>
                    <a:p>
                      <a:endParaRPr lang="en-US" sz="1400" dirty="0"/>
                    </a:p>
                  </a:txBody>
                  <a:tcPr/>
                </a:tc>
                <a:extLst>
                  <a:ext uri="{0D108BD9-81ED-4DB2-BD59-A6C34878D82A}">
                    <a16:rowId xmlns:a16="http://schemas.microsoft.com/office/drawing/2014/main" val="1458653406"/>
                  </a:ext>
                </a:extLst>
              </a:tr>
              <a:tr h="370840">
                <a:tc>
                  <a:txBody>
                    <a:bodyPr/>
                    <a:lstStyle/>
                    <a:p>
                      <a:r>
                        <a:rPr lang="en-US" sz="1400" dirty="0"/>
                        <a:t>AL</a:t>
                      </a:r>
                    </a:p>
                  </a:txBody>
                  <a:tcPr/>
                </a:tc>
                <a:tc>
                  <a:txBody>
                    <a:bodyPr/>
                    <a:lstStyle/>
                    <a:p>
                      <a:r>
                        <a:rPr lang="en-US" sz="1400" dirty="0"/>
                        <a:t>8</a:t>
                      </a:r>
                    </a:p>
                  </a:txBody>
                  <a:tcPr/>
                </a:tc>
                <a:tc>
                  <a:txBody>
                    <a:bodyPr/>
                    <a:lstStyle/>
                    <a:p>
                      <a:r>
                        <a:rPr lang="en-US" sz="1400" dirty="0"/>
                        <a:t>AL</a:t>
                      </a:r>
                    </a:p>
                  </a:txBody>
                  <a:tcPr/>
                </a:tc>
                <a:tc>
                  <a:txBody>
                    <a:bodyPr/>
                    <a:lstStyle/>
                    <a:p>
                      <a:r>
                        <a:rPr lang="en-US" sz="1400" dirty="0"/>
                        <a:t>USA</a:t>
                      </a:r>
                    </a:p>
                  </a:txBody>
                  <a:tcPr/>
                </a:tc>
                <a:tc>
                  <a:txBody>
                    <a:bodyPr/>
                    <a:lstStyle/>
                    <a:p>
                      <a:endParaRPr lang="en-US" sz="1400" dirty="0"/>
                    </a:p>
                  </a:txBody>
                  <a:tcPr/>
                </a:tc>
                <a:extLst>
                  <a:ext uri="{0D108BD9-81ED-4DB2-BD59-A6C34878D82A}">
                    <a16:rowId xmlns:a16="http://schemas.microsoft.com/office/drawing/2014/main" val="2554895064"/>
                  </a:ext>
                </a:extLst>
              </a:tr>
            </a:tbl>
          </a:graphicData>
        </a:graphic>
      </p:graphicFrame>
      <p:sp>
        <p:nvSpPr>
          <p:cNvPr id="17" name="Rectangle 16">
            <a:extLst>
              <a:ext uri="{FF2B5EF4-FFF2-40B4-BE49-F238E27FC236}">
                <a16:creationId xmlns:a16="http://schemas.microsoft.com/office/drawing/2014/main" id="{A1CAFC99-0C0B-4311-9E66-3F8985D34A93}"/>
              </a:ext>
            </a:extLst>
          </p:cNvPr>
          <p:cNvSpPr/>
          <p:nvPr/>
        </p:nvSpPr>
        <p:spPr bwMode="auto">
          <a:xfrm>
            <a:off x="122110" y="1848221"/>
            <a:ext cx="4033828" cy="914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Filter context:</a:t>
            </a:r>
          </a:p>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Customer[Country] = “USA”</a:t>
            </a:r>
          </a:p>
        </p:txBody>
      </p:sp>
      <p:sp>
        <p:nvSpPr>
          <p:cNvPr id="3" name="Rectangle 2">
            <a:extLst>
              <a:ext uri="{FF2B5EF4-FFF2-40B4-BE49-F238E27FC236}">
                <a16:creationId xmlns:a16="http://schemas.microsoft.com/office/drawing/2014/main" id="{6BF0A7A5-820D-4A79-9958-846D3A1855B3}"/>
              </a:ext>
            </a:extLst>
          </p:cNvPr>
          <p:cNvSpPr/>
          <p:nvPr/>
        </p:nvSpPr>
        <p:spPr bwMode="auto">
          <a:xfrm>
            <a:off x="201628" y="3666787"/>
            <a:ext cx="8341391" cy="419273"/>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9" name="Rectangle 18">
            <a:extLst>
              <a:ext uri="{FF2B5EF4-FFF2-40B4-BE49-F238E27FC236}">
                <a16:creationId xmlns:a16="http://schemas.microsoft.com/office/drawing/2014/main" id="{78E8047E-AAA9-475B-850E-FA39FC13F6DD}"/>
              </a:ext>
            </a:extLst>
          </p:cNvPr>
          <p:cNvSpPr/>
          <p:nvPr/>
        </p:nvSpPr>
        <p:spPr bwMode="auto">
          <a:xfrm>
            <a:off x="201627" y="4015432"/>
            <a:ext cx="8341391" cy="419273"/>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 name="TextBox 3">
            <a:extLst>
              <a:ext uri="{FF2B5EF4-FFF2-40B4-BE49-F238E27FC236}">
                <a16:creationId xmlns:a16="http://schemas.microsoft.com/office/drawing/2014/main" id="{46804870-F724-4C32-92D3-4C6E7146D135}"/>
              </a:ext>
            </a:extLst>
          </p:cNvPr>
          <p:cNvSpPr txBox="1"/>
          <p:nvPr/>
        </p:nvSpPr>
        <p:spPr>
          <a:xfrm>
            <a:off x="6723022" y="3628860"/>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5.4</a:t>
            </a:r>
          </a:p>
        </p:txBody>
      </p:sp>
      <p:sp>
        <p:nvSpPr>
          <p:cNvPr id="22" name="TextBox 21">
            <a:extLst>
              <a:ext uri="{FF2B5EF4-FFF2-40B4-BE49-F238E27FC236}">
                <a16:creationId xmlns:a16="http://schemas.microsoft.com/office/drawing/2014/main" id="{51576582-17B0-4D19-BD11-ADFD9BD93A76}"/>
              </a:ext>
            </a:extLst>
          </p:cNvPr>
          <p:cNvSpPr txBox="1"/>
          <p:nvPr/>
        </p:nvSpPr>
        <p:spPr>
          <a:xfrm>
            <a:off x="6718620" y="4005014"/>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7.2</a:t>
            </a:r>
          </a:p>
        </p:txBody>
      </p:sp>
      <p:sp>
        <p:nvSpPr>
          <p:cNvPr id="23" name="Rectangle 22">
            <a:extLst>
              <a:ext uri="{FF2B5EF4-FFF2-40B4-BE49-F238E27FC236}">
                <a16:creationId xmlns:a16="http://schemas.microsoft.com/office/drawing/2014/main" id="{B08E0EB4-651C-4F2B-88FB-9A273FB51D79}"/>
              </a:ext>
            </a:extLst>
          </p:cNvPr>
          <p:cNvSpPr/>
          <p:nvPr/>
        </p:nvSpPr>
        <p:spPr bwMode="auto">
          <a:xfrm>
            <a:off x="201625" y="4391689"/>
            <a:ext cx="8341391" cy="419273"/>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4" name="TextBox 23">
            <a:extLst>
              <a:ext uri="{FF2B5EF4-FFF2-40B4-BE49-F238E27FC236}">
                <a16:creationId xmlns:a16="http://schemas.microsoft.com/office/drawing/2014/main" id="{DDB734CA-4447-4396-8FD1-96D538BC38B3}"/>
              </a:ext>
            </a:extLst>
          </p:cNvPr>
          <p:cNvSpPr txBox="1"/>
          <p:nvPr/>
        </p:nvSpPr>
        <p:spPr>
          <a:xfrm>
            <a:off x="6726876" y="4353762"/>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7.2</a:t>
            </a:r>
          </a:p>
        </p:txBody>
      </p:sp>
      <p:sp>
        <p:nvSpPr>
          <p:cNvPr id="27" name="Rectangle 26">
            <a:extLst>
              <a:ext uri="{FF2B5EF4-FFF2-40B4-BE49-F238E27FC236}">
                <a16:creationId xmlns:a16="http://schemas.microsoft.com/office/drawing/2014/main" id="{75856F59-CCDD-461E-B5F7-929E7C2B1146}"/>
              </a:ext>
            </a:extLst>
          </p:cNvPr>
          <p:cNvSpPr/>
          <p:nvPr/>
        </p:nvSpPr>
        <p:spPr bwMode="auto">
          <a:xfrm>
            <a:off x="686574" y="5202816"/>
            <a:ext cx="1964518" cy="456924"/>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 name="TextBox 8">
            <a:extLst>
              <a:ext uri="{FF2B5EF4-FFF2-40B4-BE49-F238E27FC236}">
                <a16:creationId xmlns:a16="http://schemas.microsoft.com/office/drawing/2014/main" id="{1FFD6FDC-76EF-4FB9-A4D6-0C459DF1D1F4}"/>
              </a:ext>
            </a:extLst>
          </p:cNvPr>
          <p:cNvSpPr txBox="1"/>
          <p:nvPr/>
        </p:nvSpPr>
        <p:spPr>
          <a:xfrm>
            <a:off x="643808" y="5149373"/>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Row context</a:t>
            </a:r>
          </a:p>
        </p:txBody>
      </p:sp>
    </p:spTree>
    <p:extLst>
      <p:ext uri="{BB962C8B-B14F-4D97-AF65-F5344CB8AC3E}">
        <p14:creationId xmlns:p14="http://schemas.microsoft.com/office/powerpoint/2010/main" val="19138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9" grpId="0" animBg="1"/>
      <p:bldP spid="19" grpId="1" animBg="1"/>
      <p:bldP spid="4" grpId="0"/>
      <p:bldP spid="22" grpId="0"/>
      <p:bldP spid="23" grpId="0" animBg="1"/>
      <p:bldP spid="2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323439"/>
          </a:xfrm>
          <a:prstGeom prst="rect">
            <a:avLst/>
          </a:prstGeom>
          <a:noFill/>
        </p:spPr>
        <p:txBody>
          <a:bodyPr wrap="square">
            <a:spAutoFit/>
          </a:bodyPr>
          <a:lstStyle/>
          <a:p>
            <a:pPr lvl="0" defTabSz="914225">
              <a:defRPr/>
            </a:pPr>
            <a:r>
              <a:rPr lang="en-US" sz="4000" kern="0" dirty="0">
                <a:solidFill>
                  <a:schemeClr val="bg1"/>
                </a:solidFill>
                <a:latin typeface="Segoe UI" panose="020B0502040204020203" pitchFamily="34" charset="0"/>
                <a:cs typeface="Segoe UI" panose="020B0502040204020203" pitchFamily="34" charset="0"/>
              </a:rPr>
              <a:t>Step 5: </a:t>
            </a:r>
            <a:r>
              <a:rPr lang="en-US" sz="3600" kern="0" dirty="0">
                <a:solidFill>
                  <a:schemeClr val="bg1"/>
                </a:solidFill>
                <a:latin typeface="Segoe UI" panose="020B0502040204020203" pitchFamily="34" charset="0"/>
                <a:cs typeface="Segoe UI" panose="020B0502040204020203" pitchFamily="34" charset="0"/>
              </a:rPr>
              <a:t>Sum up column “X” and return</a:t>
            </a:r>
          </a:p>
          <a:p>
            <a:pPr lvl="0" defTabSz="914225">
              <a:defRPr/>
            </a:pPr>
            <a:endParaRPr lang="en-US" sz="4000" kern="0" dirty="0">
              <a:solidFill>
                <a:schemeClr val="bg1"/>
              </a:solidFill>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0" name="TextBox 19">
            <a:extLst>
              <a:ext uri="{FF2B5EF4-FFF2-40B4-BE49-F238E27FC236}">
                <a16:creationId xmlns:a16="http://schemas.microsoft.com/office/drawing/2014/main" id="{8E5BEC65-79E4-4F1F-B493-DC454B8FA924}"/>
              </a:ext>
            </a:extLst>
          </p:cNvPr>
          <p:cNvSpPr txBox="1"/>
          <p:nvPr/>
        </p:nvSpPr>
        <p:spPr>
          <a:xfrm>
            <a:off x="8719820" y="6109058"/>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21" name="Table 3">
            <a:extLst>
              <a:ext uri="{FF2B5EF4-FFF2-40B4-BE49-F238E27FC236}">
                <a16:creationId xmlns:a16="http://schemas.microsoft.com/office/drawing/2014/main" id="{1376DB12-6628-4230-968C-B72896FFA987}"/>
              </a:ext>
            </a:extLst>
          </p:cNvPr>
          <p:cNvGraphicFramePr>
            <a:graphicFrameLocks noGrp="1"/>
          </p:cNvGraphicFramePr>
          <p:nvPr>
            <p:extLst>
              <p:ext uri="{D42A27DB-BD31-4B8C-83A1-F6EECF244321}">
                <p14:modId xmlns:p14="http://schemas.microsoft.com/office/powerpoint/2010/main" val="1641835395"/>
              </p:ext>
            </p:extLst>
          </p:nvPr>
        </p:nvGraphicFramePr>
        <p:xfrm>
          <a:off x="9242369" y="2118188"/>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graphicFrame>
        <p:nvGraphicFramePr>
          <p:cNvPr id="25" name="Table 3">
            <a:extLst>
              <a:ext uri="{FF2B5EF4-FFF2-40B4-BE49-F238E27FC236}">
                <a16:creationId xmlns:a16="http://schemas.microsoft.com/office/drawing/2014/main" id="{5E69C37D-EBCB-467C-8B7E-8384A77514E9}"/>
              </a:ext>
            </a:extLst>
          </p:cNvPr>
          <p:cNvGraphicFramePr>
            <a:graphicFrameLocks noGrp="1"/>
          </p:cNvGraphicFramePr>
          <p:nvPr>
            <p:extLst>
              <p:ext uri="{D42A27DB-BD31-4B8C-83A1-F6EECF244321}">
                <p14:modId xmlns:p14="http://schemas.microsoft.com/office/powerpoint/2010/main" val="2465626112"/>
              </p:ext>
            </p:extLst>
          </p:nvPr>
        </p:nvGraphicFramePr>
        <p:xfrm>
          <a:off x="8750194" y="4782820"/>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cxnSp>
        <p:nvCxnSpPr>
          <p:cNvPr id="28" name="Straight Connector 27">
            <a:extLst>
              <a:ext uri="{FF2B5EF4-FFF2-40B4-BE49-F238E27FC236}">
                <a16:creationId xmlns:a16="http://schemas.microsoft.com/office/drawing/2014/main" id="{3CF8A8DB-1332-433D-AB2E-4CACC38528E8}"/>
              </a:ext>
            </a:extLst>
          </p:cNvPr>
          <p:cNvCxnSpPr>
            <a:cxnSpLocks/>
          </p:cNvCxnSpPr>
          <p:nvPr/>
        </p:nvCxnSpPr>
        <p:spPr>
          <a:xfrm>
            <a:off x="10525060" y="4383573"/>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E72FBB-9F77-463C-BDAF-BF9A4DEA1D7E}"/>
              </a:ext>
            </a:extLst>
          </p:cNvPr>
          <p:cNvSpPr txBox="1"/>
          <p:nvPr/>
        </p:nvSpPr>
        <p:spPr>
          <a:xfrm>
            <a:off x="10459921" y="42368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t>
            </a:r>
          </a:p>
        </p:txBody>
      </p:sp>
      <p:sp>
        <p:nvSpPr>
          <p:cNvPr id="30" name="TextBox 29">
            <a:extLst>
              <a:ext uri="{FF2B5EF4-FFF2-40B4-BE49-F238E27FC236}">
                <a16:creationId xmlns:a16="http://schemas.microsoft.com/office/drawing/2014/main" id="{E287219A-29DF-472A-9EF5-568FD0F2CAAD}"/>
              </a:ext>
            </a:extLst>
          </p:cNvPr>
          <p:cNvSpPr txBox="1"/>
          <p:nvPr/>
        </p:nvSpPr>
        <p:spPr>
          <a:xfrm>
            <a:off x="10417155" y="4401957"/>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1</a:t>
            </a:r>
          </a:p>
        </p:txBody>
      </p:sp>
      <p:sp>
        <p:nvSpPr>
          <p:cNvPr id="31" name="TextBox 30">
            <a:extLst>
              <a:ext uri="{FF2B5EF4-FFF2-40B4-BE49-F238E27FC236}">
                <a16:creationId xmlns:a16="http://schemas.microsoft.com/office/drawing/2014/main" id="{69673C94-6E9F-4EAC-B0AF-29734B6417F1}"/>
              </a:ext>
            </a:extLst>
          </p:cNvPr>
          <p:cNvSpPr txBox="1"/>
          <p:nvPr/>
        </p:nvSpPr>
        <p:spPr>
          <a:xfrm>
            <a:off x="9338593" y="1671185"/>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sp>
        <p:nvSpPr>
          <p:cNvPr id="32" name="TextBox 31">
            <a:extLst>
              <a:ext uri="{FF2B5EF4-FFF2-40B4-BE49-F238E27FC236}">
                <a16:creationId xmlns:a16="http://schemas.microsoft.com/office/drawing/2014/main" id="{9EA8ADC7-8B1E-46D2-AA90-5174922A2929}"/>
              </a:ext>
            </a:extLst>
          </p:cNvPr>
          <p:cNvSpPr txBox="1"/>
          <p:nvPr/>
        </p:nvSpPr>
        <p:spPr>
          <a:xfrm>
            <a:off x="8626509" y="434110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sp>
        <p:nvSpPr>
          <p:cNvPr id="2" name="TextBox 1">
            <a:extLst>
              <a:ext uri="{FF2B5EF4-FFF2-40B4-BE49-F238E27FC236}">
                <a16:creationId xmlns:a16="http://schemas.microsoft.com/office/drawing/2014/main" id="{AE1DEF03-3A6A-42D8-A9F3-885564FCF092}"/>
              </a:ext>
            </a:extLst>
          </p:cNvPr>
          <p:cNvSpPr txBox="1"/>
          <p:nvPr/>
        </p:nvSpPr>
        <p:spPr>
          <a:xfrm>
            <a:off x="-20521" y="2762621"/>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Expanded table (after application of filter context)</a:t>
            </a:r>
          </a:p>
        </p:txBody>
      </p:sp>
      <p:graphicFrame>
        <p:nvGraphicFramePr>
          <p:cNvPr id="16" name="Table 3">
            <a:extLst>
              <a:ext uri="{FF2B5EF4-FFF2-40B4-BE49-F238E27FC236}">
                <a16:creationId xmlns:a16="http://schemas.microsoft.com/office/drawing/2014/main" id="{6415E62E-A1E5-4821-907F-4671AD7DF6D6}"/>
              </a:ext>
            </a:extLst>
          </p:cNvPr>
          <p:cNvGraphicFramePr>
            <a:graphicFrameLocks noGrp="1"/>
          </p:cNvGraphicFramePr>
          <p:nvPr>
            <p:extLst>
              <p:ext uri="{D42A27DB-BD31-4B8C-83A1-F6EECF244321}">
                <p14:modId xmlns:p14="http://schemas.microsoft.com/office/powerpoint/2010/main" val="3083403501"/>
              </p:ext>
            </p:extLst>
          </p:nvPr>
        </p:nvGraphicFramePr>
        <p:xfrm>
          <a:off x="201629" y="3310669"/>
          <a:ext cx="8341391" cy="1483360"/>
        </p:xfrm>
        <a:graphic>
          <a:graphicData uri="http://schemas.openxmlformats.org/drawingml/2006/table">
            <a:tbl>
              <a:tblPr firstRow="1" bandRow="1">
                <a:tableStyleId>{073A0DAA-6AF3-43AB-8588-CEC1D06C72B9}</a:tableStyleId>
              </a:tblPr>
              <a:tblGrid>
                <a:gridCol w="1615781">
                  <a:extLst>
                    <a:ext uri="{9D8B030D-6E8A-4147-A177-3AD203B41FA5}">
                      <a16:colId xmlns:a16="http://schemas.microsoft.com/office/drawing/2014/main" val="3972513786"/>
                    </a:ext>
                  </a:extLst>
                </a:gridCol>
                <a:gridCol w="1450322">
                  <a:extLst>
                    <a:ext uri="{9D8B030D-6E8A-4147-A177-3AD203B41FA5}">
                      <a16:colId xmlns:a16="http://schemas.microsoft.com/office/drawing/2014/main" val="2151700792"/>
                    </a:ext>
                  </a:extLst>
                </a:gridCol>
                <a:gridCol w="1714322">
                  <a:extLst>
                    <a:ext uri="{9D8B030D-6E8A-4147-A177-3AD203B41FA5}">
                      <a16:colId xmlns:a16="http://schemas.microsoft.com/office/drawing/2014/main" val="283123436"/>
                    </a:ext>
                  </a:extLst>
                </a:gridCol>
                <a:gridCol w="1846644">
                  <a:extLst>
                    <a:ext uri="{9D8B030D-6E8A-4147-A177-3AD203B41FA5}">
                      <a16:colId xmlns:a16="http://schemas.microsoft.com/office/drawing/2014/main" val="3860478788"/>
                    </a:ext>
                  </a:extLst>
                </a:gridCol>
                <a:gridCol w="1714322">
                  <a:extLst>
                    <a:ext uri="{9D8B030D-6E8A-4147-A177-3AD203B41FA5}">
                      <a16:colId xmlns:a16="http://schemas.microsoft.com/office/drawing/2014/main" val="3781281371"/>
                    </a:ext>
                  </a:extLst>
                </a:gridCol>
              </a:tblGrid>
              <a:tr h="370840">
                <a:tc>
                  <a:txBody>
                    <a:bodyPr/>
                    <a:lstStyle/>
                    <a:p>
                      <a:r>
                        <a:rPr lang="en-US" sz="1400" dirty="0"/>
                        <a:t>Sales[Name]</a:t>
                      </a:r>
                    </a:p>
                  </a:txBody>
                  <a:tcPr/>
                </a:tc>
                <a:tc>
                  <a:txBody>
                    <a:bodyPr/>
                    <a:lstStyle/>
                    <a:p>
                      <a:r>
                        <a:rPr lang="en-US" sz="1400" dirty="0"/>
                        <a:t>Sales[Amount]</a:t>
                      </a:r>
                    </a:p>
                  </a:txBody>
                  <a:tcPr/>
                </a:tc>
                <a:tc>
                  <a:txBody>
                    <a:bodyPr/>
                    <a:lstStyle/>
                    <a:p>
                      <a:r>
                        <a:rPr lang="en-US" sz="1400" dirty="0"/>
                        <a:t>Customer[name]</a:t>
                      </a:r>
                    </a:p>
                  </a:txBody>
                  <a:tcPr/>
                </a:tc>
                <a:tc>
                  <a:txBody>
                    <a:bodyPr/>
                    <a:lstStyle/>
                    <a:p>
                      <a:r>
                        <a:rPr lang="en-US" sz="1400" dirty="0"/>
                        <a:t>Customer[Country]</a:t>
                      </a:r>
                    </a:p>
                  </a:txBody>
                  <a:tcPr/>
                </a:tc>
                <a:tc>
                  <a:txBody>
                    <a:bodyPr/>
                    <a:lstStyle/>
                    <a:p>
                      <a:r>
                        <a:rPr lang="en-US" sz="1400" dirty="0"/>
                        <a:t>“X”</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tc>
                  <a:txBody>
                    <a:bodyPr/>
                    <a:lstStyle/>
                    <a:p>
                      <a:r>
                        <a:rPr lang="en-US" sz="1400" dirty="0"/>
                        <a:t>YA</a:t>
                      </a:r>
                    </a:p>
                  </a:txBody>
                  <a:tcPr/>
                </a:tc>
                <a:tc>
                  <a:txBody>
                    <a:bodyPr/>
                    <a:lstStyle/>
                    <a:p>
                      <a:r>
                        <a:rPr lang="en-US" sz="1400" dirty="0"/>
                        <a:t>USA</a:t>
                      </a:r>
                    </a:p>
                  </a:txBody>
                  <a:tcPr/>
                </a:tc>
                <a:tc>
                  <a:txBody>
                    <a:bodyPr/>
                    <a:lstStyle/>
                    <a:p>
                      <a:endParaRPr lang="en-US" sz="1400" dirty="0"/>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tc>
                  <a:txBody>
                    <a:bodyPr/>
                    <a:lstStyle/>
                    <a:p>
                      <a:r>
                        <a:rPr lang="en-US" sz="1400" dirty="0"/>
                        <a:t>AL</a:t>
                      </a:r>
                    </a:p>
                  </a:txBody>
                  <a:tcPr/>
                </a:tc>
                <a:tc>
                  <a:txBody>
                    <a:bodyPr/>
                    <a:lstStyle/>
                    <a:p>
                      <a:r>
                        <a:rPr lang="en-US" sz="1400" dirty="0"/>
                        <a:t>USA</a:t>
                      </a:r>
                    </a:p>
                  </a:txBody>
                  <a:tcPr/>
                </a:tc>
                <a:tc>
                  <a:txBody>
                    <a:bodyPr/>
                    <a:lstStyle/>
                    <a:p>
                      <a:endParaRPr lang="en-US" sz="1400" dirty="0"/>
                    </a:p>
                  </a:txBody>
                  <a:tcPr/>
                </a:tc>
                <a:extLst>
                  <a:ext uri="{0D108BD9-81ED-4DB2-BD59-A6C34878D82A}">
                    <a16:rowId xmlns:a16="http://schemas.microsoft.com/office/drawing/2014/main" val="1458653406"/>
                  </a:ext>
                </a:extLst>
              </a:tr>
              <a:tr h="370840">
                <a:tc>
                  <a:txBody>
                    <a:bodyPr/>
                    <a:lstStyle/>
                    <a:p>
                      <a:r>
                        <a:rPr lang="en-US" sz="1400" dirty="0"/>
                        <a:t>AL</a:t>
                      </a:r>
                    </a:p>
                  </a:txBody>
                  <a:tcPr/>
                </a:tc>
                <a:tc>
                  <a:txBody>
                    <a:bodyPr/>
                    <a:lstStyle/>
                    <a:p>
                      <a:r>
                        <a:rPr lang="en-US" sz="1400" dirty="0"/>
                        <a:t>8</a:t>
                      </a:r>
                    </a:p>
                  </a:txBody>
                  <a:tcPr/>
                </a:tc>
                <a:tc>
                  <a:txBody>
                    <a:bodyPr/>
                    <a:lstStyle/>
                    <a:p>
                      <a:r>
                        <a:rPr lang="en-US" sz="1400" dirty="0"/>
                        <a:t>AL</a:t>
                      </a:r>
                    </a:p>
                  </a:txBody>
                  <a:tcPr/>
                </a:tc>
                <a:tc>
                  <a:txBody>
                    <a:bodyPr/>
                    <a:lstStyle/>
                    <a:p>
                      <a:r>
                        <a:rPr lang="en-US" sz="1400" dirty="0"/>
                        <a:t>USA</a:t>
                      </a:r>
                    </a:p>
                  </a:txBody>
                  <a:tcPr/>
                </a:tc>
                <a:tc>
                  <a:txBody>
                    <a:bodyPr/>
                    <a:lstStyle/>
                    <a:p>
                      <a:endParaRPr lang="en-US" sz="1400" dirty="0"/>
                    </a:p>
                  </a:txBody>
                  <a:tcPr/>
                </a:tc>
                <a:extLst>
                  <a:ext uri="{0D108BD9-81ED-4DB2-BD59-A6C34878D82A}">
                    <a16:rowId xmlns:a16="http://schemas.microsoft.com/office/drawing/2014/main" val="2554895064"/>
                  </a:ext>
                </a:extLst>
              </a:tr>
            </a:tbl>
          </a:graphicData>
        </a:graphic>
      </p:graphicFrame>
      <p:sp>
        <p:nvSpPr>
          <p:cNvPr id="17" name="Rectangle 16">
            <a:extLst>
              <a:ext uri="{FF2B5EF4-FFF2-40B4-BE49-F238E27FC236}">
                <a16:creationId xmlns:a16="http://schemas.microsoft.com/office/drawing/2014/main" id="{A1CAFC99-0C0B-4311-9E66-3F8985D34A93}"/>
              </a:ext>
            </a:extLst>
          </p:cNvPr>
          <p:cNvSpPr/>
          <p:nvPr/>
        </p:nvSpPr>
        <p:spPr bwMode="auto">
          <a:xfrm>
            <a:off x="122110" y="1848221"/>
            <a:ext cx="4033828" cy="914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Filter context:</a:t>
            </a:r>
          </a:p>
          <a:p>
            <a:pPr algn="ctr" defTabSz="932472" fontAlgn="base">
              <a:lnSpc>
                <a:spcPct val="90000"/>
              </a:lnSpc>
              <a:spcBef>
                <a:spcPct val="0"/>
              </a:spcBef>
              <a:spcAft>
                <a:spcPct val="0"/>
              </a:spcAft>
            </a:pPr>
            <a:r>
              <a:rPr lang="en-US" sz="2000" b="1" dirty="0">
                <a:solidFill>
                  <a:schemeClr val="bg1"/>
                </a:solidFill>
                <a:latin typeface="+mj-lt"/>
                <a:ea typeface="Segoe UI" pitchFamily="34" charset="0"/>
                <a:cs typeface="Segoe UI" pitchFamily="34" charset="0"/>
              </a:rPr>
              <a:t>Customer[Country] = “USA”</a:t>
            </a:r>
          </a:p>
        </p:txBody>
      </p:sp>
      <p:sp>
        <p:nvSpPr>
          <p:cNvPr id="3" name="Rectangle 2">
            <a:extLst>
              <a:ext uri="{FF2B5EF4-FFF2-40B4-BE49-F238E27FC236}">
                <a16:creationId xmlns:a16="http://schemas.microsoft.com/office/drawing/2014/main" id="{6BF0A7A5-820D-4A79-9958-846D3A1855B3}"/>
              </a:ext>
            </a:extLst>
          </p:cNvPr>
          <p:cNvSpPr/>
          <p:nvPr/>
        </p:nvSpPr>
        <p:spPr bwMode="auto">
          <a:xfrm>
            <a:off x="201628" y="3666787"/>
            <a:ext cx="8341391" cy="419273"/>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9" name="Rectangle 18">
            <a:extLst>
              <a:ext uri="{FF2B5EF4-FFF2-40B4-BE49-F238E27FC236}">
                <a16:creationId xmlns:a16="http://schemas.microsoft.com/office/drawing/2014/main" id="{78E8047E-AAA9-475B-850E-FA39FC13F6DD}"/>
              </a:ext>
            </a:extLst>
          </p:cNvPr>
          <p:cNvSpPr/>
          <p:nvPr/>
        </p:nvSpPr>
        <p:spPr bwMode="auto">
          <a:xfrm>
            <a:off x="201627" y="4015432"/>
            <a:ext cx="8341391" cy="419273"/>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 name="TextBox 3">
            <a:extLst>
              <a:ext uri="{FF2B5EF4-FFF2-40B4-BE49-F238E27FC236}">
                <a16:creationId xmlns:a16="http://schemas.microsoft.com/office/drawing/2014/main" id="{46804870-F724-4C32-92D3-4C6E7146D135}"/>
              </a:ext>
            </a:extLst>
          </p:cNvPr>
          <p:cNvSpPr txBox="1"/>
          <p:nvPr/>
        </p:nvSpPr>
        <p:spPr>
          <a:xfrm>
            <a:off x="6723022" y="3628860"/>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5.4</a:t>
            </a:r>
          </a:p>
        </p:txBody>
      </p:sp>
      <p:sp>
        <p:nvSpPr>
          <p:cNvPr id="22" name="TextBox 21">
            <a:extLst>
              <a:ext uri="{FF2B5EF4-FFF2-40B4-BE49-F238E27FC236}">
                <a16:creationId xmlns:a16="http://schemas.microsoft.com/office/drawing/2014/main" id="{51576582-17B0-4D19-BD11-ADFD9BD93A76}"/>
              </a:ext>
            </a:extLst>
          </p:cNvPr>
          <p:cNvSpPr txBox="1"/>
          <p:nvPr/>
        </p:nvSpPr>
        <p:spPr>
          <a:xfrm>
            <a:off x="6718620" y="4005014"/>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7.2</a:t>
            </a:r>
          </a:p>
        </p:txBody>
      </p:sp>
      <p:sp>
        <p:nvSpPr>
          <p:cNvPr id="23" name="Rectangle 22">
            <a:extLst>
              <a:ext uri="{FF2B5EF4-FFF2-40B4-BE49-F238E27FC236}">
                <a16:creationId xmlns:a16="http://schemas.microsoft.com/office/drawing/2014/main" id="{B08E0EB4-651C-4F2B-88FB-9A273FB51D79}"/>
              </a:ext>
            </a:extLst>
          </p:cNvPr>
          <p:cNvSpPr/>
          <p:nvPr/>
        </p:nvSpPr>
        <p:spPr bwMode="auto">
          <a:xfrm>
            <a:off x="201625" y="4391689"/>
            <a:ext cx="8341391" cy="419273"/>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4" name="TextBox 23">
            <a:extLst>
              <a:ext uri="{FF2B5EF4-FFF2-40B4-BE49-F238E27FC236}">
                <a16:creationId xmlns:a16="http://schemas.microsoft.com/office/drawing/2014/main" id="{DDB734CA-4447-4396-8FD1-96D538BC38B3}"/>
              </a:ext>
            </a:extLst>
          </p:cNvPr>
          <p:cNvSpPr txBox="1"/>
          <p:nvPr/>
        </p:nvSpPr>
        <p:spPr>
          <a:xfrm>
            <a:off x="6726876" y="4353762"/>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7.2</a:t>
            </a:r>
          </a:p>
        </p:txBody>
      </p:sp>
      <p:sp>
        <p:nvSpPr>
          <p:cNvPr id="8" name="TextBox 7">
            <a:extLst>
              <a:ext uri="{FF2B5EF4-FFF2-40B4-BE49-F238E27FC236}">
                <a16:creationId xmlns:a16="http://schemas.microsoft.com/office/drawing/2014/main" id="{C04CD173-790C-4242-8F4E-618E9ACFC25A}"/>
              </a:ext>
            </a:extLst>
          </p:cNvPr>
          <p:cNvSpPr txBox="1"/>
          <p:nvPr/>
        </p:nvSpPr>
        <p:spPr>
          <a:xfrm>
            <a:off x="122110" y="509965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1600" dirty="0">
                <a:gradFill>
                  <a:gsLst>
                    <a:gs pos="2917">
                      <a:schemeClr val="tx1"/>
                    </a:gs>
                    <a:gs pos="30000">
                      <a:schemeClr val="tx1"/>
                    </a:gs>
                  </a:gsLst>
                  <a:lin ang="5400000" scaled="0"/>
                </a:gradFill>
              </a:rPr>
              <a:t>5.4+7.2+7.2=19.8</a:t>
            </a:r>
          </a:p>
        </p:txBody>
      </p:sp>
      <p:sp>
        <p:nvSpPr>
          <p:cNvPr id="26" name="TextBox 25">
            <a:extLst>
              <a:ext uri="{FF2B5EF4-FFF2-40B4-BE49-F238E27FC236}">
                <a16:creationId xmlns:a16="http://schemas.microsoft.com/office/drawing/2014/main" id="{9C912089-0A7D-42C4-928D-117D7B7A8EB5}"/>
              </a:ext>
            </a:extLst>
          </p:cNvPr>
          <p:cNvSpPr txBox="1"/>
          <p:nvPr/>
        </p:nvSpPr>
        <p:spPr>
          <a:xfrm>
            <a:off x="5477484" y="5730562"/>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USA Sales</a:t>
            </a:r>
          </a:p>
          <a:p>
            <a:pPr>
              <a:lnSpc>
                <a:spcPct val="90000"/>
              </a:lnSpc>
              <a:spcAft>
                <a:spcPts val="600"/>
              </a:spcAft>
            </a:pPr>
            <a:r>
              <a:rPr lang="en-US" sz="2400" dirty="0">
                <a:gradFill>
                  <a:gsLst>
                    <a:gs pos="2917">
                      <a:schemeClr val="tx1"/>
                    </a:gs>
                    <a:gs pos="30000">
                      <a:schemeClr val="tx1"/>
                    </a:gs>
                  </a:gsLst>
                  <a:lin ang="5400000" scaled="0"/>
                </a:gradFill>
              </a:rPr>
              <a:t>19.8</a:t>
            </a:r>
          </a:p>
        </p:txBody>
      </p:sp>
      <p:sp>
        <p:nvSpPr>
          <p:cNvPr id="27" name="Title 1">
            <a:extLst>
              <a:ext uri="{FF2B5EF4-FFF2-40B4-BE49-F238E27FC236}">
                <a16:creationId xmlns:a16="http://schemas.microsoft.com/office/drawing/2014/main" id="{E10ACE61-F518-4C35-8DBF-B3910BD9CF8F}"/>
              </a:ext>
            </a:extLst>
          </p:cNvPr>
          <p:cNvSpPr txBox="1">
            <a:spLocks/>
          </p:cNvSpPr>
          <p:nvPr/>
        </p:nvSpPr>
        <p:spPr>
          <a:xfrm>
            <a:off x="5498004" y="5209162"/>
            <a:ext cx="2457744" cy="524527"/>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dirty="0">
                <a:solidFill>
                  <a:schemeClr val="tx1"/>
                </a:solidFill>
                <a:latin typeface="+mn-lt"/>
              </a:rPr>
              <a:t>Our visual:</a:t>
            </a:r>
          </a:p>
        </p:txBody>
      </p:sp>
    </p:spTree>
    <p:extLst>
      <p:ext uri="{BB962C8B-B14F-4D97-AF65-F5344CB8AC3E}">
        <p14:creationId xmlns:p14="http://schemas.microsoft.com/office/powerpoint/2010/main" val="373249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2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Evaluation context: summary</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11" name="Rectangle 10">
            <a:extLst>
              <a:ext uri="{FF2B5EF4-FFF2-40B4-BE49-F238E27FC236}">
                <a16:creationId xmlns:a16="http://schemas.microsoft.com/office/drawing/2014/main" id="{F604B908-FD67-4CB7-AF44-7D1A4D24A2EB}"/>
              </a:ext>
            </a:extLst>
          </p:cNvPr>
          <p:cNvSpPr/>
          <p:nvPr/>
        </p:nvSpPr>
        <p:spPr>
          <a:xfrm>
            <a:off x="1459865" y="5410145"/>
            <a:ext cx="4636135" cy="923073"/>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Does not propagate automatically</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you want to propagate this, use </a:t>
            </a:r>
            <a:r>
              <a:rPr lang="en-US"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RELATED</a:t>
            </a:r>
            <a:r>
              <a:rPr lang="en-US" dirty="0">
                <a:gradFill>
                  <a:gsLst>
                    <a:gs pos="2917">
                      <a:schemeClr val="tx1"/>
                    </a:gs>
                    <a:gs pos="30000">
                      <a:schemeClr val="tx1"/>
                    </a:gs>
                  </a:gsLst>
                  <a:lin ang="5400000" scaled="0"/>
                </a:gradFill>
              </a:rPr>
              <a:t> or </a:t>
            </a:r>
            <a:r>
              <a:rPr lang="en-US"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RELATEDTABLE</a:t>
            </a:r>
          </a:p>
        </p:txBody>
      </p:sp>
      <p:sp>
        <p:nvSpPr>
          <p:cNvPr id="12" name="Rectangle 11">
            <a:extLst>
              <a:ext uri="{FF2B5EF4-FFF2-40B4-BE49-F238E27FC236}">
                <a16:creationId xmlns:a16="http://schemas.microsoft.com/office/drawing/2014/main" id="{06C1234B-D5CB-4CE6-941A-22A81EB87432}"/>
              </a:ext>
            </a:extLst>
          </p:cNvPr>
          <p:cNvSpPr/>
          <p:nvPr/>
        </p:nvSpPr>
        <p:spPr>
          <a:xfrm>
            <a:off x="6706833" y="5304796"/>
            <a:ext cx="4146054" cy="1000274"/>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Propagates automatically if allowed by direction of relationship</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39EEA026-9F31-487E-BBCF-560C24BA50C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5" name="Rectangle 14">
            <a:extLst>
              <a:ext uri="{FF2B5EF4-FFF2-40B4-BE49-F238E27FC236}">
                <a16:creationId xmlns:a16="http://schemas.microsoft.com/office/drawing/2014/main" id="{FC48C3A6-29DD-47B9-A899-2D59838E0304}"/>
              </a:ext>
            </a:extLst>
          </p:cNvPr>
          <p:cNvSpPr/>
          <p:nvPr/>
        </p:nvSpPr>
        <p:spPr bwMode="auto">
          <a:xfrm>
            <a:off x="6794382" y="2397897"/>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t>When you “ask for a table”, the filter context is the set of filters that gets applied before the table is handed over to you.</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6267A41-00FE-45D4-82B9-D1D0AB165E4F}"/>
              </a:ext>
            </a:extLst>
          </p:cNvPr>
          <p:cNvSpPr/>
          <p:nvPr/>
        </p:nvSpPr>
        <p:spPr bwMode="auto">
          <a:xfrm>
            <a:off x="1484029" y="2397897"/>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Row</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Context</a:t>
            </a:r>
          </a:p>
          <a:p>
            <a:pPr algn="ctr" defTabSz="932472" fontAlgn="base">
              <a:lnSpc>
                <a:spcPct val="90000"/>
              </a:lnSpc>
              <a:spcBef>
                <a:spcPct val="0"/>
              </a:spcBef>
              <a:spcAft>
                <a:spcPct val="0"/>
              </a:spcAft>
            </a:pPr>
            <a:endParaRPr lang="en-US" dirty="0"/>
          </a:p>
          <a:p>
            <a:pPr algn="ctr" defTabSz="932472" fontAlgn="base">
              <a:lnSpc>
                <a:spcPct val="90000"/>
              </a:lnSpc>
              <a:spcBef>
                <a:spcPct val="0"/>
              </a:spcBef>
              <a:spcAft>
                <a:spcPct val="0"/>
              </a:spcAft>
            </a:pPr>
            <a:r>
              <a:rPr lang="en-US" sz="2000" dirty="0">
                <a:solidFill>
                  <a:schemeClr val="tx1"/>
                </a:solidFill>
              </a:rPr>
              <a:t>When you add a column to a table, the row context lets a single row’s calculation look at other values </a:t>
            </a:r>
            <a:r>
              <a:rPr lang="en-US" sz="2000" i="1" dirty="0">
                <a:solidFill>
                  <a:schemeClr val="tx1"/>
                </a:solidFill>
              </a:rPr>
              <a:t>in the same row</a:t>
            </a:r>
            <a:r>
              <a:rPr lang="en-US" sz="2000" dirty="0">
                <a:solidFill>
                  <a:schemeClr val="tx1"/>
                </a:solidFill>
              </a:rPr>
              <a:t>.</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1203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Function Types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53E4783-32BE-49E0-8ACF-65AABA19400A}"/>
              </a:ext>
            </a:extLst>
          </p:cNvPr>
          <p:cNvSpPr/>
          <p:nvPr/>
        </p:nvSpPr>
        <p:spPr bwMode="auto">
          <a:xfrm>
            <a:off x="1420751" y="2127222"/>
            <a:ext cx="3377455" cy="92692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Scalar Functions</a:t>
            </a:r>
          </a:p>
        </p:txBody>
      </p:sp>
      <p:sp>
        <p:nvSpPr>
          <p:cNvPr id="3" name="Rectangle 2">
            <a:extLst>
              <a:ext uri="{FF2B5EF4-FFF2-40B4-BE49-F238E27FC236}">
                <a16:creationId xmlns:a16="http://schemas.microsoft.com/office/drawing/2014/main" id="{92F1621A-32CB-498D-A3B0-E4104EE6CA9F}"/>
              </a:ext>
            </a:extLst>
          </p:cNvPr>
          <p:cNvSpPr/>
          <p:nvPr/>
        </p:nvSpPr>
        <p:spPr bwMode="auto">
          <a:xfrm>
            <a:off x="7181754" y="2127222"/>
            <a:ext cx="3377455" cy="92692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Table Functions</a:t>
            </a:r>
          </a:p>
        </p:txBody>
      </p:sp>
      <p:sp>
        <p:nvSpPr>
          <p:cNvPr id="4" name="Rectangle 3">
            <a:extLst>
              <a:ext uri="{FF2B5EF4-FFF2-40B4-BE49-F238E27FC236}">
                <a16:creationId xmlns:a16="http://schemas.microsoft.com/office/drawing/2014/main" id="{49EA48B6-5EF8-4553-9C8B-73383EAEC6CC}"/>
              </a:ext>
            </a:extLst>
          </p:cNvPr>
          <p:cNvSpPr/>
          <p:nvPr/>
        </p:nvSpPr>
        <p:spPr>
          <a:xfrm>
            <a:off x="1334233" y="3625004"/>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t>
            </a:r>
            <a:r>
              <a:rPr lang="en-US"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SUM(Sale[Sales Amount])</a:t>
            </a:r>
          </a:p>
        </p:txBody>
      </p:sp>
      <p:sp>
        <p:nvSpPr>
          <p:cNvPr id="12" name="Rectangle 11">
            <a:extLst>
              <a:ext uri="{FF2B5EF4-FFF2-40B4-BE49-F238E27FC236}">
                <a16:creationId xmlns:a16="http://schemas.microsoft.com/office/drawing/2014/main" id="{05B3D06C-9E6A-41DB-B19D-F92E96266413}"/>
              </a:ext>
            </a:extLst>
          </p:cNvPr>
          <p:cNvSpPr/>
          <p:nvPr/>
        </p:nvSpPr>
        <p:spPr>
          <a:xfrm>
            <a:off x="7035598" y="3625004"/>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t>
            </a:r>
            <a:r>
              <a:rPr lang="en-US"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ALL(GeographyDim)</a:t>
            </a:r>
          </a:p>
        </p:txBody>
      </p:sp>
      <p:sp>
        <p:nvSpPr>
          <p:cNvPr id="14" name="TextBox 13">
            <a:extLst>
              <a:ext uri="{FF2B5EF4-FFF2-40B4-BE49-F238E27FC236}">
                <a16:creationId xmlns:a16="http://schemas.microsoft.com/office/drawing/2014/main" id="{78DADF81-1D41-46B6-8694-F543522FCB3B}"/>
              </a:ext>
            </a:extLst>
          </p:cNvPr>
          <p:cNvSpPr txBox="1"/>
          <p:nvPr/>
        </p:nvSpPr>
        <p:spPr>
          <a:xfrm>
            <a:off x="472965" y="5438788"/>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
        <p:nvSpPr>
          <p:cNvPr id="8" name="TextBox 7">
            <a:extLst>
              <a:ext uri="{FF2B5EF4-FFF2-40B4-BE49-F238E27FC236}">
                <a16:creationId xmlns:a16="http://schemas.microsoft.com/office/drawing/2014/main" id="{AA200202-CF84-416E-B29B-490CFFDE187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7294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Rectangle 5">
            <a:extLst>
              <a:ext uri="{FF2B5EF4-FFF2-40B4-BE49-F238E27FC236}">
                <a16:creationId xmlns:a16="http://schemas.microsoft.com/office/drawing/2014/main" id="{75786DD6-3D8E-46CE-B57A-64734954B622}"/>
              </a:ext>
            </a:extLst>
          </p:cNvPr>
          <p:cNvSpPr/>
          <p:nvPr/>
        </p:nvSpPr>
        <p:spPr bwMode="auto">
          <a:xfrm>
            <a:off x="2317879" y="1817136"/>
            <a:ext cx="9228667" cy="4819884"/>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u="sng" dirty="0">
                <a:gradFill>
                  <a:gsLst>
                    <a:gs pos="2917">
                      <a:schemeClr val="tx1"/>
                    </a:gs>
                    <a:gs pos="30000">
                      <a:schemeClr val="tx1"/>
                    </a:gs>
                  </a:gsLst>
                  <a:lin ang="5400000" scaled="0"/>
                </a:gradFill>
              </a:rPr>
              <a:t>Power BI Desktop file (.PBIX)</a:t>
            </a:r>
          </a:p>
        </p:txBody>
      </p:sp>
      <p:grpSp>
        <p:nvGrpSpPr>
          <p:cNvPr id="8" name="Group 7">
            <a:extLst>
              <a:ext uri="{FF2B5EF4-FFF2-40B4-BE49-F238E27FC236}">
                <a16:creationId xmlns:a16="http://schemas.microsoft.com/office/drawing/2014/main" id="{110A2E54-F9AC-4565-803A-0266FA0E9D52}"/>
              </a:ext>
            </a:extLst>
          </p:cNvPr>
          <p:cNvGrpSpPr/>
          <p:nvPr/>
        </p:nvGrpSpPr>
        <p:grpSpPr>
          <a:xfrm>
            <a:off x="165892" y="1870409"/>
            <a:ext cx="2005733" cy="4602392"/>
            <a:chOff x="377480" y="1260626"/>
            <a:chExt cx="2005733" cy="5144447"/>
          </a:xfrm>
        </p:grpSpPr>
        <p:pic>
          <p:nvPicPr>
            <p:cNvPr id="9" name="Picture 2" descr="C:\Users\barbarar\AppData\Local\Temp\SNAGHTML57b402d.PNG">
              <a:extLst>
                <a:ext uri="{FF2B5EF4-FFF2-40B4-BE49-F238E27FC236}">
                  <a16:creationId xmlns:a16="http://schemas.microsoft.com/office/drawing/2014/main" id="{0931D82A-FD32-4E3C-A0EF-F06BB1A6D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4E17EF-D21B-4535-AC62-AC6AE6C3BAC5}"/>
                </a:ext>
              </a:extLst>
            </p:cNvPr>
            <p:cNvSpPr txBox="1"/>
            <p:nvPr/>
          </p:nvSpPr>
          <p:spPr>
            <a:xfrm>
              <a:off x="377480" y="1260626"/>
              <a:ext cx="200573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u="sng" dirty="0">
                  <a:gradFill>
                    <a:gsLst>
                      <a:gs pos="2917">
                        <a:schemeClr val="tx1"/>
                      </a:gs>
                      <a:gs pos="30000">
                        <a:schemeClr val="tx1"/>
                      </a:gs>
                    </a:gsLst>
                    <a:lin ang="5400000" scaled="0"/>
                  </a:gradFill>
                </a:rPr>
                <a:t>Data Sources</a:t>
              </a:r>
              <a:endParaRPr lang="en-US" sz="1600" dirty="0">
                <a:gradFill>
                  <a:gsLst>
                    <a:gs pos="2917">
                      <a:schemeClr val="tx1"/>
                    </a:gs>
                    <a:gs pos="30000">
                      <a:schemeClr val="tx1"/>
                    </a:gs>
                  </a:gsLst>
                  <a:lin ang="5400000" scaled="0"/>
                </a:gradFill>
              </a:endParaRPr>
            </a:p>
          </p:txBody>
        </p:sp>
        <p:pic>
          <p:nvPicPr>
            <p:cNvPr id="12" name="Picture 2" descr="C:\Users\barbarar\AppData\Local\Temp\SNAGHTML424a2608.PNG">
              <a:extLst>
                <a:ext uri="{FF2B5EF4-FFF2-40B4-BE49-F238E27FC236}">
                  <a16:creationId xmlns:a16="http://schemas.microsoft.com/office/drawing/2014/main" id="{E46BDD1D-BAC0-4146-8399-DB16B9BCD6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6EB6117E-C564-4708-84CF-9E99604218F1}"/>
              </a:ext>
            </a:extLst>
          </p:cNvPr>
          <p:cNvGrpSpPr/>
          <p:nvPr/>
        </p:nvGrpSpPr>
        <p:grpSpPr>
          <a:xfrm>
            <a:off x="1217213" y="2837860"/>
            <a:ext cx="4011952" cy="2801398"/>
            <a:chOff x="1217213" y="2571623"/>
            <a:chExt cx="4011952" cy="2801398"/>
          </a:xfrm>
        </p:grpSpPr>
        <p:sp>
          <p:nvSpPr>
            <p:cNvPr id="14" name="TextBox 13">
              <a:extLst>
                <a:ext uri="{FF2B5EF4-FFF2-40B4-BE49-F238E27FC236}">
                  <a16:creationId xmlns:a16="http://schemas.microsoft.com/office/drawing/2014/main" id="{4D4B4DE6-E409-402F-B799-BEDB375299F4}"/>
                </a:ext>
              </a:extLst>
            </p:cNvPr>
            <p:cNvSpPr txBox="1"/>
            <p:nvPr/>
          </p:nvSpPr>
          <p:spPr>
            <a:xfrm>
              <a:off x="2408415" y="3904927"/>
              <a:ext cx="2820750" cy="1468094"/>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Query Editor</a:t>
              </a:r>
            </a:p>
            <a:p>
              <a:pPr>
                <a:lnSpc>
                  <a:spcPct val="90000"/>
                </a:lnSpc>
                <a:spcAft>
                  <a:spcPts val="600"/>
                </a:spcAft>
              </a:pPr>
              <a:r>
                <a:rPr lang="en-US" sz="1600" dirty="0">
                  <a:gradFill>
                    <a:gsLst>
                      <a:gs pos="2917">
                        <a:schemeClr val="tx1"/>
                      </a:gs>
                      <a:gs pos="30000">
                        <a:schemeClr val="tx1"/>
                      </a:gs>
                    </a:gsLst>
                    <a:lin ang="5400000" scaled="0"/>
                  </a:gradFill>
                </a:rPr>
                <a:t>Data Source Connections</a:t>
              </a:r>
            </a:p>
            <a:p>
              <a:pPr>
                <a:lnSpc>
                  <a:spcPct val="90000"/>
                </a:lnSpc>
                <a:spcAft>
                  <a:spcPts val="600"/>
                </a:spcAft>
              </a:pPr>
              <a:r>
                <a:rPr lang="en-US" sz="1600" dirty="0">
                  <a:gradFill>
                    <a:gsLst>
                      <a:gs pos="2917">
                        <a:schemeClr val="tx1"/>
                      </a:gs>
                      <a:gs pos="30000">
                        <a:schemeClr val="tx1"/>
                      </a:gs>
                    </a:gsLst>
                    <a:lin ang="5400000" scaled="0"/>
                  </a:gradFill>
                </a:rPr>
                <a:t>Data Transformations</a:t>
              </a:r>
            </a:p>
            <a:p>
              <a:pPr>
                <a:lnSpc>
                  <a:spcPct val="90000"/>
                </a:lnSpc>
                <a:spcAft>
                  <a:spcPts val="600"/>
                </a:spcAft>
              </a:pPr>
              <a:r>
                <a:rPr lang="en-US" sz="1600" i="1" dirty="0">
                  <a:solidFill>
                    <a:schemeClr val="tx1">
                      <a:lumMod val="50000"/>
                      <a:lumOff val="50000"/>
                    </a:schemeClr>
                  </a:solidFill>
                </a:rPr>
                <a:t>(Prep data for Data Model)</a:t>
              </a:r>
              <a:endParaRPr lang="en-US" sz="1600" dirty="0">
                <a:gradFill>
                  <a:gsLst>
                    <a:gs pos="2917">
                      <a:schemeClr val="tx1"/>
                    </a:gs>
                    <a:gs pos="30000">
                      <a:schemeClr val="tx1"/>
                    </a:gs>
                  </a:gsLst>
                  <a:lin ang="5400000" scaled="0"/>
                </a:gradFill>
              </a:endParaRPr>
            </a:p>
          </p:txBody>
        </p:sp>
        <p:cxnSp>
          <p:nvCxnSpPr>
            <p:cNvPr id="15" name="Straight Arrow Connector 14">
              <a:extLst>
                <a:ext uri="{FF2B5EF4-FFF2-40B4-BE49-F238E27FC236}">
                  <a16:creationId xmlns:a16="http://schemas.microsoft.com/office/drawing/2014/main" id="{78D6AE96-ACAC-4580-BB5A-A976FA575049}"/>
                </a:ext>
              </a:extLst>
            </p:cNvPr>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53A737-94BB-453A-80A9-F80584E8A488}"/>
                </a:ext>
              </a:extLst>
            </p:cNvPr>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FD70420-1920-47CB-B1FF-6F06FDA129E7}"/>
              </a:ext>
            </a:extLst>
          </p:cNvPr>
          <p:cNvGrpSpPr/>
          <p:nvPr/>
        </p:nvGrpSpPr>
        <p:grpSpPr>
          <a:xfrm>
            <a:off x="6783614" y="2220126"/>
            <a:ext cx="4585133" cy="871008"/>
            <a:chOff x="6783614" y="1953889"/>
            <a:chExt cx="4585133" cy="871008"/>
          </a:xfrm>
        </p:grpSpPr>
        <p:sp>
          <p:nvSpPr>
            <p:cNvPr id="18" name="TextBox 17">
              <a:extLst>
                <a:ext uri="{FF2B5EF4-FFF2-40B4-BE49-F238E27FC236}">
                  <a16:creationId xmlns:a16="http://schemas.microsoft.com/office/drawing/2014/main" id="{4AEDC217-F629-43C4-8A25-2EA7B4BE80BB}"/>
                </a:ext>
              </a:extLst>
            </p:cNvPr>
            <p:cNvSpPr txBox="1"/>
            <p:nvPr/>
          </p:nvSpPr>
          <p:spPr>
            <a:xfrm>
              <a:off x="9590634" y="1953889"/>
              <a:ext cx="1778113"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Report</a:t>
              </a:r>
            </a:p>
            <a:p>
              <a:pPr>
                <a:lnSpc>
                  <a:spcPct val="90000"/>
                </a:lnSpc>
                <a:spcAft>
                  <a:spcPts val="600"/>
                </a:spcAft>
              </a:pPr>
              <a:r>
                <a:rPr lang="en-US" sz="1600" dirty="0">
                  <a:gradFill>
                    <a:gsLst>
                      <a:gs pos="2917">
                        <a:schemeClr val="tx1"/>
                      </a:gs>
                      <a:gs pos="30000">
                        <a:schemeClr val="tx1"/>
                      </a:gs>
                    </a:gsLst>
                    <a:lin ang="5400000" scaled="0"/>
                  </a:gradFill>
                </a:rPr>
                <a:t>Create visuals</a:t>
              </a:r>
            </a:p>
          </p:txBody>
        </p:sp>
        <p:cxnSp>
          <p:nvCxnSpPr>
            <p:cNvPr id="19" name="Straight Arrow Connector 18">
              <a:extLst>
                <a:ext uri="{FF2B5EF4-FFF2-40B4-BE49-F238E27FC236}">
                  <a16:creationId xmlns:a16="http://schemas.microsoft.com/office/drawing/2014/main" id="{01D94749-988A-4D01-AE74-4C74BC9AF68F}"/>
                </a:ext>
              </a:extLst>
            </p:cNvPr>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D57BE43-2212-4FC8-891A-228826C5BD1C}"/>
              </a:ext>
            </a:extLst>
          </p:cNvPr>
          <p:cNvGrpSpPr/>
          <p:nvPr/>
        </p:nvGrpSpPr>
        <p:grpSpPr>
          <a:xfrm>
            <a:off x="6784725" y="3815998"/>
            <a:ext cx="4889018" cy="871008"/>
            <a:chOff x="6784725" y="3549761"/>
            <a:chExt cx="4889018" cy="871008"/>
          </a:xfrm>
        </p:grpSpPr>
        <p:sp>
          <p:nvSpPr>
            <p:cNvPr id="21" name="TextBox 20">
              <a:extLst>
                <a:ext uri="{FF2B5EF4-FFF2-40B4-BE49-F238E27FC236}">
                  <a16:creationId xmlns:a16="http://schemas.microsoft.com/office/drawing/2014/main" id="{A457E637-DF7A-4219-ABF6-CC2C9D3857BE}"/>
                </a:ext>
              </a:extLst>
            </p:cNvPr>
            <p:cNvSpPr txBox="1"/>
            <p:nvPr/>
          </p:nvSpPr>
          <p:spPr>
            <a:xfrm>
              <a:off x="9590634" y="3549761"/>
              <a:ext cx="2083109"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Data</a:t>
              </a:r>
            </a:p>
            <a:p>
              <a:pPr>
                <a:lnSpc>
                  <a:spcPct val="90000"/>
                </a:lnSpc>
                <a:spcAft>
                  <a:spcPts val="600"/>
                </a:spcAft>
              </a:pPr>
              <a:r>
                <a:rPr lang="en-US" sz="1600" dirty="0">
                  <a:gradFill>
                    <a:gsLst>
                      <a:gs pos="2917">
                        <a:schemeClr val="tx1"/>
                      </a:gs>
                      <a:gs pos="30000">
                        <a:schemeClr val="tx1"/>
                      </a:gs>
                    </a:gsLst>
                    <a:lin ang="5400000" scaled="0"/>
                  </a:gradFill>
                </a:rPr>
                <a:t>View tables</a:t>
              </a:r>
              <a:endParaRPr lang="en-US" sz="1600" i="1" dirty="0">
                <a:solidFill>
                  <a:schemeClr val="tx1">
                    <a:lumMod val="50000"/>
                    <a:lumOff val="50000"/>
                  </a:schemeClr>
                </a:solidFill>
              </a:endParaRPr>
            </a:p>
          </p:txBody>
        </p:sp>
        <p:cxnSp>
          <p:nvCxnSpPr>
            <p:cNvPr id="22" name="Straight Arrow Connector 21">
              <a:extLst>
                <a:ext uri="{FF2B5EF4-FFF2-40B4-BE49-F238E27FC236}">
                  <a16:creationId xmlns:a16="http://schemas.microsoft.com/office/drawing/2014/main" id="{B563CC4C-FEA5-4C65-8614-98A3B3DC639D}"/>
                </a:ext>
              </a:extLst>
            </p:cNvPr>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70B3FA3-16CC-47C5-848B-8123483A6ACF}"/>
              </a:ext>
            </a:extLst>
          </p:cNvPr>
          <p:cNvGrpSpPr/>
          <p:nvPr/>
        </p:nvGrpSpPr>
        <p:grpSpPr>
          <a:xfrm>
            <a:off x="6807658" y="5424143"/>
            <a:ext cx="4738888" cy="1314206"/>
            <a:chOff x="6807658" y="5157906"/>
            <a:chExt cx="4738888" cy="1314206"/>
          </a:xfrm>
        </p:grpSpPr>
        <p:sp>
          <p:nvSpPr>
            <p:cNvPr id="24" name="TextBox 23">
              <a:extLst>
                <a:ext uri="{FF2B5EF4-FFF2-40B4-BE49-F238E27FC236}">
                  <a16:creationId xmlns:a16="http://schemas.microsoft.com/office/drawing/2014/main" id="{A0382FC9-20FA-4DAB-A98C-4C4FE6765186}"/>
                </a:ext>
              </a:extLst>
            </p:cNvPr>
            <p:cNvSpPr txBox="1"/>
            <p:nvPr/>
          </p:nvSpPr>
          <p:spPr>
            <a:xfrm>
              <a:off x="9621087" y="5157906"/>
              <a:ext cx="1925459" cy="1314206"/>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Relationships</a:t>
              </a:r>
            </a:p>
            <a:p>
              <a:pPr>
                <a:lnSpc>
                  <a:spcPct val="90000"/>
                </a:lnSpc>
                <a:spcAft>
                  <a:spcPts val="600"/>
                </a:spcAft>
              </a:pPr>
              <a:r>
                <a:rPr lang="en-US" sz="1600" dirty="0">
                  <a:gradFill>
                    <a:gsLst>
                      <a:gs pos="2917">
                        <a:schemeClr val="tx1"/>
                      </a:gs>
                      <a:gs pos="30000">
                        <a:schemeClr val="tx1"/>
                      </a:gs>
                    </a:gsLst>
                    <a:lin ang="5400000" scaled="0"/>
                  </a:gradFill>
                </a:rPr>
                <a:t>See how tables relate to each other</a:t>
              </a:r>
              <a:endParaRPr lang="en-US" sz="1600" i="1" dirty="0">
                <a:solidFill>
                  <a:schemeClr val="tx1">
                    <a:lumMod val="50000"/>
                    <a:lumOff val="50000"/>
                  </a:schemeClr>
                </a:solidFill>
              </a:endParaRPr>
            </a:p>
          </p:txBody>
        </p:sp>
        <p:cxnSp>
          <p:nvCxnSpPr>
            <p:cNvPr id="25" name="Straight Arrow Connector 24">
              <a:extLst>
                <a:ext uri="{FF2B5EF4-FFF2-40B4-BE49-F238E27FC236}">
                  <a16:creationId xmlns:a16="http://schemas.microsoft.com/office/drawing/2014/main" id="{F4453776-DA65-407D-AC7D-5049A12A81C2}"/>
                </a:ext>
              </a:extLst>
            </p:cNvPr>
            <p:cNvCxnSpPr>
              <a:cxnSpLocks/>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2CD5470-FADD-4AB0-A1F9-42FFF6323855}"/>
              </a:ext>
            </a:extLst>
          </p:cNvPr>
          <p:cNvGrpSpPr/>
          <p:nvPr/>
        </p:nvGrpSpPr>
        <p:grpSpPr>
          <a:xfrm>
            <a:off x="4876729" y="2379965"/>
            <a:ext cx="1539703" cy="3906913"/>
            <a:chOff x="4876729" y="2113728"/>
            <a:chExt cx="1539703" cy="3906913"/>
          </a:xfrm>
        </p:grpSpPr>
        <p:cxnSp>
          <p:nvCxnSpPr>
            <p:cNvPr id="27" name="Straight Arrow Connector 26">
              <a:extLst>
                <a:ext uri="{FF2B5EF4-FFF2-40B4-BE49-F238E27FC236}">
                  <a16:creationId xmlns:a16="http://schemas.microsoft.com/office/drawing/2014/main" id="{7F46A9BE-3759-42DD-892A-FABF1C332B0B}"/>
                </a:ext>
              </a:extLst>
            </p:cNvPr>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31EDAF7-F6CC-41AC-A3BE-BD68F0CE0D24}"/>
                </a:ext>
              </a:extLst>
            </p:cNvPr>
            <p:cNvSpPr txBox="1"/>
            <p:nvPr/>
          </p:nvSpPr>
          <p:spPr>
            <a:xfrm>
              <a:off x="4876729" y="2321084"/>
              <a:ext cx="1126025"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i="1" dirty="0">
                  <a:solidFill>
                    <a:schemeClr val="tx1">
                      <a:lumMod val="50000"/>
                      <a:lumOff val="50000"/>
                    </a:schemeClr>
                  </a:solidFill>
                </a:rPr>
                <a:t>Close &amp; Apply</a:t>
              </a:r>
            </a:p>
          </p:txBody>
        </p:sp>
        <p:sp>
          <p:nvSpPr>
            <p:cNvPr id="29" name="TextBox 28">
              <a:extLst>
                <a:ext uri="{FF2B5EF4-FFF2-40B4-BE49-F238E27FC236}">
                  <a16:creationId xmlns:a16="http://schemas.microsoft.com/office/drawing/2014/main" id="{0FF1D593-2432-491B-B00B-435AC8B54CD6}"/>
                </a:ext>
              </a:extLst>
            </p:cNvPr>
            <p:cNvSpPr txBox="1"/>
            <p:nvPr/>
          </p:nvSpPr>
          <p:spPr>
            <a:xfrm>
              <a:off x="4994766" y="3122588"/>
              <a:ext cx="813287" cy="1923604"/>
            </a:xfrm>
            <a:prstGeom prst="rect">
              <a:avLst/>
            </a:prstGeom>
            <a:noFill/>
          </p:spPr>
          <p:txBody>
            <a:bodyPr wrap="square" lIns="182880" tIns="146304" rIns="182880" bIns="146304" rtlCol="0">
              <a:spAutoFit/>
            </a:bodyPr>
            <a:lstStyle/>
            <a:p>
              <a:pPr>
                <a:lnSpc>
                  <a:spcPct val="90000"/>
                </a:lnSpc>
                <a:spcAft>
                  <a:spcPts val="600"/>
                </a:spcAft>
              </a:pPr>
              <a:r>
                <a:rPr lang="en-US" sz="1100" b="1" dirty="0">
                  <a:gradFill>
                    <a:gsLst>
                      <a:gs pos="2917">
                        <a:schemeClr val="tx1"/>
                      </a:gs>
                      <a:gs pos="30000">
                        <a:schemeClr val="tx1"/>
                      </a:gs>
                    </a:gsLst>
                    <a:lin ang="5400000" scaled="0"/>
                  </a:gradFill>
                </a:rPr>
                <a:t>Close: </a:t>
              </a:r>
              <a:r>
                <a:rPr lang="en-US" sz="1000" dirty="0">
                  <a:gradFill>
                    <a:gsLst>
                      <a:gs pos="2917">
                        <a:schemeClr val="tx1"/>
                      </a:gs>
                      <a:gs pos="30000">
                        <a:schemeClr val="tx1"/>
                      </a:gs>
                    </a:gsLst>
                    <a:lin ang="5400000" scaled="0"/>
                  </a:gradFill>
                </a:rPr>
                <a:t>Closes Query Editor </a:t>
              </a:r>
            </a:p>
            <a:p>
              <a:pPr>
                <a:lnSpc>
                  <a:spcPct val="90000"/>
                </a:lnSpc>
                <a:spcAft>
                  <a:spcPts val="600"/>
                </a:spcAft>
              </a:pPr>
              <a:r>
                <a:rPr lang="en-US" sz="1100" b="1" dirty="0">
                  <a:gradFill>
                    <a:gsLst>
                      <a:gs pos="2917">
                        <a:schemeClr val="tx1"/>
                      </a:gs>
                      <a:gs pos="30000">
                        <a:schemeClr val="tx1"/>
                      </a:gs>
                    </a:gsLst>
                    <a:lin ang="5400000" scaled="0"/>
                  </a:gradFill>
                </a:rPr>
                <a:t>Apply: </a:t>
              </a:r>
              <a:r>
                <a:rPr lang="en-US" sz="1000" dirty="0">
                  <a:gradFill>
                    <a:gsLst>
                      <a:gs pos="2917">
                        <a:schemeClr val="tx1"/>
                      </a:gs>
                      <a:gs pos="30000">
                        <a:schemeClr val="tx1"/>
                      </a:gs>
                    </a:gsLst>
                    <a:lin ang="5400000" scaled="0"/>
                  </a:gradFill>
                </a:rPr>
                <a:t>Loads data from sources to Data Model</a:t>
              </a:r>
            </a:p>
          </p:txBody>
        </p:sp>
        <p:cxnSp>
          <p:nvCxnSpPr>
            <p:cNvPr id="30" name="Straight Arrow Connector 29">
              <a:extLst>
                <a:ext uri="{FF2B5EF4-FFF2-40B4-BE49-F238E27FC236}">
                  <a16:creationId xmlns:a16="http://schemas.microsoft.com/office/drawing/2014/main" id="{5A21ED0B-E8D4-4196-BEDB-66908ECEF242}"/>
                </a:ext>
              </a:extLst>
            </p:cNvPr>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AAE9731-B109-4AF8-8560-F95AC0AB0E8B}"/>
                </a:ext>
              </a:extLst>
            </p:cNvPr>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505C0D-7701-4E0D-AAA2-8ED967D75CE0}"/>
                </a:ext>
              </a:extLst>
            </p:cNvPr>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6A9141D-2AE2-4FDC-B5EB-F2228A7BAF15}"/>
                </a:ext>
              </a:extLst>
            </p:cNvPr>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D8E6FC0B-E15E-40E8-899C-D55C8D8F7532}"/>
              </a:ext>
            </a:extLst>
          </p:cNvPr>
          <p:cNvPicPr>
            <a:picLocks noChangeAspect="1"/>
          </p:cNvPicPr>
          <p:nvPr/>
        </p:nvPicPr>
        <p:blipFill>
          <a:blip r:embed="rId5"/>
          <a:stretch>
            <a:fillRect/>
          </a:stretch>
        </p:blipFill>
        <p:spPr>
          <a:xfrm>
            <a:off x="2398800" y="2595327"/>
            <a:ext cx="2624496" cy="1557908"/>
          </a:xfrm>
          <a:prstGeom prst="rect">
            <a:avLst/>
          </a:prstGeom>
        </p:spPr>
      </p:pic>
      <p:pic>
        <p:nvPicPr>
          <p:cNvPr id="35" name="Picture 34">
            <a:extLst>
              <a:ext uri="{FF2B5EF4-FFF2-40B4-BE49-F238E27FC236}">
                <a16:creationId xmlns:a16="http://schemas.microsoft.com/office/drawing/2014/main" id="{A068995C-19D3-4314-91DE-893550FAA625}"/>
              </a:ext>
            </a:extLst>
          </p:cNvPr>
          <p:cNvPicPr>
            <a:picLocks noChangeAspect="1"/>
          </p:cNvPicPr>
          <p:nvPr/>
        </p:nvPicPr>
        <p:blipFill>
          <a:blip r:embed="rId6"/>
          <a:stretch>
            <a:fillRect/>
          </a:stretch>
        </p:blipFill>
        <p:spPr>
          <a:xfrm>
            <a:off x="7054176" y="5046927"/>
            <a:ext cx="2544676" cy="1472375"/>
          </a:xfrm>
          <a:prstGeom prst="rect">
            <a:avLst/>
          </a:prstGeom>
        </p:spPr>
      </p:pic>
      <p:pic>
        <p:nvPicPr>
          <p:cNvPr id="36" name="Picture 35">
            <a:extLst>
              <a:ext uri="{FF2B5EF4-FFF2-40B4-BE49-F238E27FC236}">
                <a16:creationId xmlns:a16="http://schemas.microsoft.com/office/drawing/2014/main" id="{EE0E164C-9BD9-461D-A353-6CE2B34BE8C9}"/>
              </a:ext>
            </a:extLst>
          </p:cNvPr>
          <p:cNvPicPr>
            <a:picLocks noChangeAspect="1"/>
          </p:cNvPicPr>
          <p:nvPr/>
        </p:nvPicPr>
        <p:blipFill>
          <a:blip r:embed="rId7"/>
          <a:stretch>
            <a:fillRect/>
          </a:stretch>
        </p:blipFill>
        <p:spPr>
          <a:xfrm>
            <a:off x="6375396" y="2172554"/>
            <a:ext cx="438826" cy="1278864"/>
          </a:xfrm>
          <a:prstGeom prst="rect">
            <a:avLst/>
          </a:prstGeom>
        </p:spPr>
      </p:pic>
      <p:pic>
        <p:nvPicPr>
          <p:cNvPr id="37" name="Picture 36">
            <a:extLst>
              <a:ext uri="{FF2B5EF4-FFF2-40B4-BE49-F238E27FC236}">
                <a16:creationId xmlns:a16="http://schemas.microsoft.com/office/drawing/2014/main" id="{8AA5144A-6B2B-4FC7-B23B-EFC32C056B64}"/>
              </a:ext>
            </a:extLst>
          </p:cNvPr>
          <p:cNvPicPr>
            <a:picLocks noChangeAspect="1"/>
          </p:cNvPicPr>
          <p:nvPr/>
        </p:nvPicPr>
        <p:blipFill>
          <a:blip r:embed="rId8"/>
          <a:stretch>
            <a:fillRect/>
          </a:stretch>
        </p:blipFill>
        <p:spPr>
          <a:xfrm>
            <a:off x="6389356" y="3564221"/>
            <a:ext cx="444508" cy="1320822"/>
          </a:xfrm>
          <a:prstGeom prst="rect">
            <a:avLst/>
          </a:prstGeom>
        </p:spPr>
      </p:pic>
      <p:pic>
        <p:nvPicPr>
          <p:cNvPr id="38" name="Picture 37">
            <a:extLst>
              <a:ext uri="{FF2B5EF4-FFF2-40B4-BE49-F238E27FC236}">
                <a16:creationId xmlns:a16="http://schemas.microsoft.com/office/drawing/2014/main" id="{743EADBB-E5A2-4D82-B6E3-5181062E607A}"/>
              </a:ext>
            </a:extLst>
          </p:cNvPr>
          <p:cNvPicPr>
            <a:picLocks noChangeAspect="1"/>
          </p:cNvPicPr>
          <p:nvPr/>
        </p:nvPicPr>
        <p:blipFill>
          <a:blip r:embed="rId9"/>
          <a:stretch>
            <a:fillRect/>
          </a:stretch>
        </p:blipFill>
        <p:spPr>
          <a:xfrm>
            <a:off x="6383986" y="4983564"/>
            <a:ext cx="465262" cy="1418372"/>
          </a:xfrm>
          <a:prstGeom prst="rect">
            <a:avLst/>
          </a:prstGeom>
        </p:spPr>
      </p:pic>
      <p:pic>
        <p:nvPicPr>
          <p:cNvPr id="2" name="Picture 1">
            <a:extLst>
              <a:ext uri="{FF2B5EF4-FFF2-40B4-BE49-F238E27FC236}">
                <a16:creationId xmlns:a16="http://schemas.microsoft.com/office/drawing/2014/main" id="{D69D5EC7-D8BB-42D1-9366-BF800B0FB14B}"/>
              </a:ext>
            </a:extLst>
          </p:cNvPr>
          <p:cNvPicPr>
            <a:picLocks noChangeAspect="1"/>
          </p:cNvPicPr>
          <p:nvPr/>
        </p:nvPicPr>
        <p:blipFill>
          <a:blip r:embed="rId10"/>
          <a:stretch>
            <a:fillRect/>
          </a:stretch>
        </p:blipFill>
        <p:spPr>
          <a:xfrm>
            <a:off x="7017271" y="2016825"/>
            <a:ext cx="2544676" cy="1466700"/>
          </a:xfrm>
          <a:prstGeom prst="rect">
            <a:avLst/>
          </a:prstGeom>
        </p:spPr>
      </p:pic>
      <p:pic>
        <p:nvPicPr>
          <p:cNvPr id="3" name="Picture 2">
            <a:extLst>
              <a:ext uri="{FF2B5EF4-FFF2-40B4-BE49-F238E27FC236}">
                <a16:creationId xmlns:a16="http://schemas.microsoft.com/office/drawing/2014/main" id="{628DAA92-6D2F-4C80-964B-862288CC77CE}"/>
              </a:ext>
            </a:extLst>
          </p:cNvPr>
          <p:cNvPicPr>
            <a:picLocks noChangeAspect="1"/>
          </p:cNvPicPr>
          <p:nvPr/>
        </p:nvPicPr>
        <p:blipFill>
          <a:blip r:embed="rId11"/>
          <a:stretch>
            <a:fillRect/>
          </a:stretch>
        </p:blipFill>
        <p:spPr>
          <a:xfrm>
            <a:off x="7045958" y="3530365"/>
            <a:ext cx="2544676" cy="1467224"/>
          </a:xfrm>
          <a:prstGeom prst="rect">
            <a:avLst/>
          </a:prstGeom>
        </p:spPr>
      </p:pic>
      <p:pic>
        <p:nvPicPr>
          <p:cNvPr id="40" name="Picture 39">
            <a:extLst>
              <a:ext uri="{FF2B5EF4-FFF2-40B4-BE49-F238E27FC236}">
                <a16:creationId xmlns:a16="http://schemas.microsoft.com/office/drawing/2014/main" id="{256BD093-0220-4535-8C9E-E12E1ED99858}"/>
              </a:ext>
            </a:extLst>
          </p:cNvPr>
          <p:cNvPicPr>
            <a:picLocks noChangeAspect="1"/>
          </p:cNvPicPr>
          <p:nvPr/>
        </p:nvPicPr>
        <p:blipFill>
          <a:blip r:embed="rId12"/>
          <a:stretch>
            <a:fillRect/>
          </a:stretch>
        </p:blipFill>
        <p:spPr>
          <a:xfrm>
            <a:off x="873519" y="3388825"/>
            <a:ext cx="623787" cy="576568"/>
          </a:xfrm>
          <a:prstGeom prst="rect">
            <a:avLst/>
          </a:prstGeom>
        </p:spPr>
      </p:pic>
      <p:sp>
        <p:nvSpPr>
          <p:cNvPr id="41" name="Rectangle 40">
            <a:extLst>
              <a:ext uri="{FF2B5EF4-FFF2-40B4-BE49-F238E27FC236}">
                <a16:creationId xmlns:a16="http://schemas.microsoft.com/office/drawing/2014/main" id="{A0364DBF-B05E-4DEC-973A-40803246DAF4}"/>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
        <p:nvSpPr>
          <p:cNvPr id="4" name="TextBox 3">
            <a:extLst>
              <a:ext uri="{FF2B5EF4-FFF2-40B4-BE49-F238E27FC236}">
                <a16:creationId xmlns:a16="http://schemas.microsoft.com/office/drawing/2014/main" id="{0BE5D16F-092B-457A-BE31-851D31D938D5}"/>
              </a:ext>
            </a:extLst>
          </p:cNvPr>
          <p:cNvSpPr txBox="1"/>
          <p:nvPr/>
        </p:nvSpPr>
        <p:spPr>
          <a:xfrm>
            <a:off x="472964" y="524782"/>
            <a:ext cx="8061435"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Power BI Desktop Workflow</a:t>
            </a:r>
          </a:p>
        </p:txBody>
      </p:sp>
    </p:spTree>
    <p:extLst>
      <p:ext uri="{BB962C8B-B14F-4D97-AF65-F5344CB8AC3E}">
        <p14:creationId xmlns:p14="http://schemas.microsoft.com/office/powerpoint/2010/main" val="51765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2500"/>
                            </p:stCondLst>
                            <p:childTnLst>
                              <p:par>
                                <p:cTn id="13" presetID="22" presetClass="entr" presetSubtype="8" fill="hold" nodeType="after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par>
                          <p:cTn id="20" fill="hold">
                            <p:stCondLst>
                              <p:cond delay="5000"/>
                            </p:stCondLst>
                            <p:childTnLst>
                              <p:par>
                                <p:cTn id="21" presetID="22" presetClass="entr" presetSubtype="1" fill="hold" nodeType="after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childTnLst>
                          </p:cTn>
                        </p:par>
                        <p:par>
                          <p:cTn id="24" fill="hold">
                            <p:stCondLst>
                              <p:cond delay="6000"/>
                            </p:stCondLst>
                            <p:childTnLst>
                              <p:par>
                                <p:cTn id="25" presetID="22" presetClass="entr" presetSubtype="1" fill="hold" nodeType="after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Applications of Table Functions</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27910232-078B-4605-AE7B-0C6A22ABFFC4}"/>
              </a:ext>
            </a:extLst>
          </p:cNvPr>
          <p:cNvSpPr/>
          <p:nvPr/>
        </p:nvSpPr>
        <p:spPr>
          <a:xfrm>
            <a:off x="237089" y="1457392"/>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two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SUMX</a:t>
            </a:r>
            <a:r>
              <a:rPr lang="en-US" sz="2400" dirty="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AVERAGEX</a:t>
            </a:r>
            <a:r>
              <a:rPr lang="en-US" sz="2400" dirty="0">
                <a:gradFill>
                  <a:gsLst>
                    <a:gs pos="2917">
                      <a:schemeClr val="tx1"/>
                    </a:gs>
                    <a:gs pos="30000">
                      <a:schemeClr val="tx1"/>
                    </a:gs>
                  </a:gsLst>
                  <a:lin ang="5400000" scaled="0"/>
                </a:gradFill>
              </a:rPr>
              <a:t>)</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3" name="TextBox 2">
            <a:extLst>
              <a:ext uri="{FF2B5EF4-FFF2-40B4-BE49-F238E27FC236}">
                <a16:creationId xmlns:a16="http://schemas.microsoft.com/office/drawing/2014/main" id="{C46F9ABA-AE23-4798-A28C-77AA06DAB42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61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Basic TABLE Functions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9A2E7ED3-A9AA-4491-BD0B-9E39C31AFF71}"/>
              </a:ext>
            </a:extLst>
          </p:cNvPr>
          <p:cNvSpPr/>
          <p:nvPr/>
        </p:nvSpPr>
        <p:spPr>
          <a:xfrm>
            <a:off x="697995" y="2365858"/>
            <a:ext cx="2831272" cy="424732"/>
          </a:xfrm>
          <a:prstGeom prst="rect">
            <a:avLst/>
          </a:prstGeom>
        </p:spPr>
        <p:txBody>
          <a:bodyPr wrap="square">
            <a:spAutoFit/>
          </a:bodyPr>
          <a:lstStyle/>
          <a:p>
            <a:pPr>
              <a:lnSpc>
                <a:spcPct val="90000"/>
              </a:lnSpc>
              <a:spcAft>
                <a:spcPts val="600"/>
              </a:spcAft>
            </a:pPr>
            <a:r>
              <a:rPr lang="en-US" sz="2400" b="1" dirty="0">
                <a:solidFill>
                  <a:srgbClr val="505050"/>
                </a:solidFill>
              </a:rPr>
              <a:t>Return All Rows</a:t>
            </a:r>
          </a:p>
        </p:txBody>
      </p:sp>
      <p:sp>
        <p:nvSpPr>
          <p:cNvPr id="3" name="Rectangle 2">
            <a:extLst>
              <a:ext uri="{FF2B5EF4-FFF2-40B4-BE49-F238E27FC236}">
                <a16:creationId xmlns:a16="http://schemas.microsoft.com/office/drawing/2014/main" id="{965B727E-2995-43B4-B1B1-2692878B409C}"/>
              </a:ext>
            </a:extLst>
          </p:cNvPr>
          <p:cNvSpPr/>
          <p:nvPr/>
        </p:nvSpPr>
        <p:spPr>
          <a:xfrm>
            <a:off x="4299448" y="2365858"/>
            <a:ext cx="3320554" cy="424732"/>
          </a:xfrm>
          <a:prstGeom prst="rect">
            <a:avLst/>
          </a:prstGeom>
        </p:spPr>
        <p:txBody>
          <a:bodyPr wrap="square">
            <a:spAutoFit/>
          </a:bodyPr>
          <a:lstStyle/>
          <a:p>
            <a:pPr>
              <a:lnSpc>
                <a:spcPct val="90000"/>
              </a:lnSpc>
              <a:spcAft>
                <a:spcPts val="600"/>
              </a:spcAft>
            </a:pPr>
            <a:r>
              <a:rPr lang="en-US" sz="2400" b="1" dirty="0">
                <a:solidFill>
                  <a:srgbClr val="505050"/>
                </a:solidFill>
              </a:rPr>
              <a:t>Return Distinct Rows</a:t>
            </a:r>
          </a:p>
        </p:txBody>
      </p:sp>
      <p:sp>
        <p:nvSpPr>
          <p:cNvPr id="4" name="Rectangle 3">
            <a:extLst>
              <a:ext uri="{FF2B5EF4-FFF2-40B4-BE49-F238E27FC236}">
                <a16:creationId xmlns:a16="http://schemas.microsoft.com/office/drawing/2014/main" id="{0A4D0751-4CBB-4396-B9B1-3A0EB94EE4D0}"/>
              </a:ext>
            </a:extLst>
          </p:cNvPr>
          <p:cNvSpPr/>
          <p:nvPr/>
        </p:nvSpPr>
        <p:spPr>
          <a:xfrm>
            <a:off x="8233820" y="2365858"/>
            <a:ext cx="3320554" cy="424732"/>
          </a:xfrm>
          <a:prstGeom prst="rect">
            <a:avLst/>
          </a:prstGeom>
        </p:spPr>
        <p:txBody>
          <a:bodyPr wrap="square">
            <a:spAutoFit/>
          </a:bodyPr>
          <a:lstStyle/>
          <a:p>
            <a:pPr>
              <a:lnSpc>
                <a:spcPct val="90000"/>
              </a:lnSpc>
              <a:spcAft>
                <a:spcPts val="600"/>
              </a:spcAft>
            </a:pPr>
            <a:r>
              <a:rPr lang="en-US" sz="2400" b="1" dirty="0">
                <a:solidFill>
                  <a:srgbClr val="505050"/>
                </a:solidFill>
              </a:rPr>
              <a:t>Return Filtered Rows</a:t>
            </a:r>
          </a:p>
        </p:txBody>
      </p:sp>
      <p:sp>
        <p:nvSpPr>
          <p:cNvPr id="12" name="TextBox 11">
            <a:extLst>
              <a:ext uri="{FF2B5EF4-FFF2-40B4-BE49-F238E27FC236}">
                <a16:creationId xmlns:a16="http://schemas.microsoft.com/office/drawing/2014/main" id="{014213FD-0812-4796-BEDC-9E3FCFA67117}"/>
              </a:ext>
            </a:extLst>
          </p:cNvPr>
          <p:cNvSpPr txBox="1"/>
          <p:nvPr/>
        </p:nvSpPr>
        <p:spPr>
          <a:xfrm>
            <a:off x="978568" y="3338153"/>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ALL</a:t>
            </a:r>
            <a:r>
              <a:rPr lang="en-US" sz="2400" dirty="0">
                <a:gradFill>
                  <a:gsLst>
                    <a:gs pos="2917">
                      <a:schemeClr val="tx1"/>
                    </a:gs>
                    <a:gs pos="30000">
                      <a:schemeClr val="tx1"/>
                    </a:gs>
                  </a:gsLst>
                  <a:lin ang="5400000" scaled="0"/>
                </a:gradFill>
              </a:rPr>
              <a:t> &amp;  variants</a:t>
            </a:r>
          </a:p>
        </p:txBody>
      </p:sp>
      <p:sp>
        <p:nvSpPr>
          <p:cNvPr id="14" name="TextBox 13">
            <a:extLst>
              <a:ext uri="{FF2B5EF4-FFF2-40B4-BE49-F238E27FC236}">
                <a16:creationId xmlns:a16="http://schemas.microsoft.com/office/drawing/2014/main" id="{AB173856-DE8B-4C81-9A26-339ABD86BDFA}"/>
              </a:ext>
            </a:extLst>
          </p:cNvPr>
          <p:cNvSpPr txBox="1"/>
          <p:nvPr/>
        </p:nvSpPr>
        <p:spPr>
          <a:xfrm>
            <a:off x="4620126" y="3338153"/>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ALL</a:t>
            </a:r>
            <a:r>
              <a:rPr lang="en-US" sz="2400" dirty="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DISTINCT</a:t>
            </a:r>
            <a:r>
              <a:rPr lang="en-US" sz="2400" dirty="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VALUES</a:t>
            </a:r>
          </a:p>
        </p:txBody>
      </p:sp>
      <p:sp>
        <p:nvSpPr>
          <p:cNvPr id="16" name="TextBox 15">
            <a:extLst>
              <a:ext uri="{FF2B5EF4-FFF2-40B4-BE49-F238E27FC236}">
                <a16:creationId xmlns:a16="http://schemas.microsoft.com/office/drawing/2014/main" id="{3AD2B085-5AA9-4567-A9D8-AABDE1C05005}"/>
              </a:ext>
            </a:extLst>
          </p:cNvPr>
          <p:cNvSpPr txBox="1"/>
          <p:nvPr/>
        </p:nvSpPr>
        <p:spPr>
          <a:xfrm>
            <a:off x="8233820" y="3338153"/>
            <a:ext cx="2783305" cy="63709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FILTER</a:t>
            </a:r>
          </a:p>
        </p:txBody>
      </p:sp>
      <p:sp>
        <p:nvSpPr>
          <p:cNvPr id="18" name="TextBox 17">
            <a:extLst>
              <a:ext uri="{FF2B5EF4-FFF2-40B4-BE49-F238E27FC236}">
                <a16:creationId xmlns:a16="http://schemas.microsoft.com/office/drawing/2014/main" id="{82658904-173F-45DF-AE28-9FCE7AA9C7F5}"/>
              </a:ext>
            </a:extLst>
          </p:cNvPr>
          <p:cNvSpPr txBox="1"/>
          <p:nvPr/>
        </p:nvSpPr>
        <p:spPr>
          <a:xfrm>
            <a:off x="328689" y="5468440"/>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
        <p:nvSpPr>
          <p:cNvPr id="8" name="TextBox 7">
            <a:extLst>
              <a:ext uri="{FF2B5EF4-FFF2-40B4-BE49-F238E27FC236}">
                <a16:creationId xmlns:a16="http://schemas.microsoft.com/office/drawing/2014/main" id="{44D6D64B-D1C4-4204-88DD-C40CD36FAE0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5090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Basic TABLE Functions – Return All Rows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000" dirty="0"/>
              <a:t>© 2021 Microsoft All rights reserved. </a:t>
            </a:r>
          </a:p>
        </p:txBody>
      </p:sp>
      <p:sp>
        <p:nvSpPr>
          <p:cNvPr id="2" name="Rectangle 1">
            <a:extLst>
              <a:ext uri="{FF2B5EF4-FFF2-40B4-BE49-F238E27FC236}">
                <a16:creationId xmlns:a16="http://schemas.microsoft.com/office/drawing/2014/main" id="{4B1E7421-1123-4750-ADFA-9A672169C01A}"/>
              </a:ext>
            </a:extLst>
          </p:cNvPr>
          <p:cNvSpPr/>
          <p:nvPr/>
        </p:nvSpPr>
        <p:spPr>
          <a:xfrm>
            <a:off x="472965" y="2122311"/>
            <a:ext cx="10868280" cy="432619"/>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dirty="0">
                <a:latin typeface="Courier New" panose="02070309020205020404" pitchFamily="49" charset="0"/>
                <a:cs typeface="Courier New" panose="02070309020205020404" pitchFamily="49" charset="0"/>
              </a:rPr>
              <a:t>ALL</a:t>
            </a:r>
            <a:r>
              <a:rPr lang="en-US" sz="2400" dirty="0">
                <a:gradFill>
                  <a:gsLst>
                    <a:gs pos="2917">
                      <a:schemeClr val="tx1"/>
                    </a:gs>
                    <a:gs pos="30000">
                      <a:schemeClr val="tx1"/>
                    </a:gs>
                  </a:gsLst>
                  <a:lin ang="5400000" scaled="0"/>
                </a:gradFill>
              </a:rPr>
              <a:t> function - Can take either a table or columns in a table as input</a:t>
            </a:r>
          </a:p>
        </p:txBody>
      </p:sp>
      <p:sp>
        <p:nvSpPr>
          <p:cNvPr id="3" name="Rectangle 2">
            <a:extLst>
              <a:ext uri="{FF2B5EF4-FFF2-40B4-BE49-F238E27FC236}">
                <a16:creationId xmlns:a16="http://schemas.microsoft.com/office/drawing/2014/main" id="{F6740559-D09C-4435-81E7-73A9B0CC20DF}"/>
              </a:ext>
            </a:extLst>
          </p:cNvPr>
          <p:cNvSpPr/>
          <p:nvPr/>
        </p:nvSpPr>
        <p:spPr>
          <a:xfrm>
            <a:off x="472965" y="3861188"/>
            <a:ext cx="2800767" cy="400110"/>
          </a:xfrm>
          <a:prstGeom prst="rect">
            <a:avLst/>
          </a:prstGeom>
        </p:spPr>
        <p:txBody>
          <a:bodyPr wrap="none">
            <a:spAutoFit/>
          </a:bodyPr>
          <a:lstStyle/>
          <a:p>
            <a:r>
              <a:rPr lang="en-US" sz="2000" dirty="0">
                <a:latin typeface="Courier New" panose="02070309020205020404" pitchFamily="49" charset="0"/>
                <a:cs typeface="Courier New" panose="02070309020205020404" pitchFamily="49" charset="0"/>
              </a:rPr>
              <a:t>ALL(GeographyDim)</a:t>
            </a:r>
          </a:p>
        </p:txBody>
      </p:sp>
      <p:sp>
        <p:nvSpPr>
          <p:cNvPr id="4" name="Rectangle 3">
            <a:extLst>
              <a:ext uri="{FF2B5EF4-FFF2-40B4-BE49-F238E27FC236}">
                <a16:creationId xmlns:a16="http://schemas.microsoft.com/office/drawing/2014/main" id="{02DB30A1-A608-4CC6-8961-BC68B9179E3C}"/>
              </a:ext>
            </a:extLst>
          </p:cNvPr>
          <p:cNvSpPr/>
          <p:nvPr/>
        </p:nvSpPr>
        <p:spPr>
          <a:xfrm>
            <a:off x="3870963" y="3861188"/>
            <a:ext cx="3413073" cy="707886"/>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ALL(GeographyDim[Region]))</a:t>
            </a:r>
          </a:p>
        </p:txBody>
      </p:sp>
      <p:sp>
        <p:nvSpPr>
          <p:cNvPr id="12" name="Rectangle 11">
            <a:extLst>
              <a:ext uri="{FF2B5EF4-FFF2-40B4-BE49-F238E27FC236}">
                <a16:creationId xmlns:a16="http://schemas.microsoft.com/office/drawing/2014/main" id="{FF8D4FC0-482C-4F81-95FF-5B0AF8FFD6C6}"/>
              </a:ext>
            </a:extLst>
          </p:cNvPr>
          <p:cNvSpPr/>
          <p:nvPr/>
        </p:nvSpPr>
        <p:spPr>
          <a:xfrm>
            <a:off x="472965" y="3119016"/>
            <a:ext cx="2712217" cy="369332"/>
          </a:xfrm>
          <a:prstGeom prst="rect">
            <a:avLst/>
          </a:prstGeom>
        </p:spPr>
        <p:txBody>
          <a:bodyPr wrap="none">
            <a:spAutoFit/>
          </a:bodyPr>
          <a:lstStyle/>
          <a:p>
            <a:pPr>
              <a:lnSpc>
                <a:spcPct val="90000"/>
              </a:lnSpc>
              <a:spcAft>
                <a:spcPts val="600"/>
              </a:spcAft>
            </a:pPr>
            <a:r>
              <a:rPr lang="en-US" sz="2000" b="1" dirty="0">
                <a:solidFill>
                  <a:srgbClr val="505050"/>
                </a:solidFill>
              </a:rPr>
              <a:t>ALL with Entire Table</a:t>
            </a:r>
          </a:p>
        </p:txBody>
      </p:sp>
      <p:sp>
        <p:nvSpPr>
          <p:cNvPr id="14" name="Rectangle 13">
            <a:extLst>
              <a:ext uri="{FF2B5EF4-FFF2-40B4-BE49-F238E27FC236}">
                <a16:creationId xmlns:a16="http://schemas.microsoft.com/office/drawing/2014/main" id="{440D0170-2F91-452B-B1F4-4F3AE5C0035B}"/>
              </a:ext>
            </a:extLst>
          </p:cNvPr>
          <p:cNvSpPr/>
          <p:nvPr/>
        </p:nvSpPr>
        <p:spPr>
          <a:xfrm>
            <a:off x="3870963" y="3119016"/>
            <a:ext cx="2795958" cy="369332"/>
          </a:xfrm>
          <a:prstGeom prst="rect">
            <a:avLst/>
          </a:prstGeom>
        </p:spPr>
        <p:txBody>
          <a:bodyPr wrap="none">
            <a:spAutoFit/>
          </a:bodyPr>
          <a:lstStyle/>
          <a:p>
            <a:pPr>
              <a:lnSpc>
                <a:spcPct val="90000"/>
              </a:lnSpc>
              <a:spcAft>
                <a:spcPts val="600"/>
              </a:spcAft>
            </a:pPr>
            <a:r>
              <a:rPr lang="en-US" sz="2000" b="1" dirty="0">
                <a:solidFill>
                  <a:srgbClr val="505050"/>
                </a:solidFill>
              </a:rPr>
              <a:t>ALL with One Column</a:t>
            </a:r>
          </a:p>
        </p:txBody>
      </p:sp>
      <p:sp>
        <p:nvSpPr>
          <p:cNvPr id="16" name="Rectangle 15">
            <a:extLst>
              <a:ext uri="{FF2B5EF4-FFF2-40B4-BE49-F238E27FC236}">
                <a16:creationId xmlns:a16="http://schemas.microsoft.com/office/drawing/2014/main" id="{5488B5C9-CD05-4483-BBC6-B254177FCE12}"/>
              </a:ext>
            </a:extLst>
          </p:cNvPr>
          <p:cNvSpPr/>
          <p:nvPr/>
        </p:nvSpPr>
        <p:spPr>
          <a:xfrm>
            <a:off x="7799657" y="3119016"/>
            <a:ext cx="3433953" cy="369332"/>
          </a:xfrm>
          <a:prstGeom prst="rect">
            <a:avLst/>
          </a:prstGeom>
        </p:spPr>
        <p:txBody>
          <a:bodyPr wrap="none">
            <a:spAutoFit/>
          </a:bodyPr>
          <a:lstStyle/>
          <a:p>
            <a:pPr>
              <a:lnSpc>
                <a:spcPct val="90000"/>
              </a:lnSpc>
              <a:spcAft>
                <a:spcPts val="600"/>
              </a:spcAft>
            </a:pPr>
            <a:r>
              <a:rPr lang="en-US" sz="2000" b="1" dirty="0">
                <a:solidFill>
                  <a:srgbClr val="505050"/>
                </a:solidFill>
              </a:rPr>
              <a:t>ALL with Multiple Columns</a:t>
            </a:r>
          </a:p>
        </p:txBody>
      </p:sp>
      <p:sp>
        <p:nvSpPr>
          <p:cNvPr id="18" name="Rectangle 17">
            <a:extLst>
              <a:ext uri="{FF2B5EF4-FFF2-40B4-BE49-F238E27FC236}">
                <a16:creationId xmlns:a16="http://schemas.microsoft.com/office/drawing/2014/main" id="{8BBCE352-AA08-4F55-8653-7351148DCAB8}"/>
              </a:ext>
            </a:extLst>
          </p:cNvPr>
          <p:cNvSpPr/>
          <p:nvPr/>
        </p:nvSpPr>
        <p:spPr>
          <a:xfrm>
            <a:off x="7799657" y="3864498"/>
            <a:ext cx="4339650" cy="707886"/>
          </a:xfrm>
          <a:prstGeom prst="rect">
            <a:avLst/>
          </a:prstGeom>
        </p:spPr>
        <p:txBody>
          <a:bodyPr wrap="none">
            <a:spAutoFit/>
          </a:bodyPr>
          <a:lstStyle/>
          <a:p>
            <a:r>
              <a:rPr lang="en-US" sz="2000" dirty="0">
                <a:latin typeface="Courier New" panose="02070309020205020404" pitchFamily="49" charset="0"/>
                <a:cs typeface="Courier New" panose="02070309020205020404" pitchFamily="49" charset="0"/>
              </a:rPr>
              <a:t>ALL(GeographyDim[Region], </a:t>
            </a:r>
          </a:p>
          <a:p>
            <a:r>
              <a:rPr lang="en-US" sz="2000" dirty="0">
                <a:latin typeface="Courier New" panose="02070309020205020404" pitchFamily="49" charset="0"/>
                <a:cs typeface="Courier New" panose="02070309020205020404" pitchFamily="49" charset="0"/>
              </a:rPr>
              <a:t>       GeographyDim[State])</a:t>
            </a:r>
          </a:p>
        </p:txBody>
      </p:sp>
      <p:sp>
        <p:nvSpPr>
          <p:cNvPr id="20" name="Rectangle 19">
            <a:extLst>
              <a:ext uri="{FF2B5EF4-FFF2-40B4-BE49-F238E27FC236}">
                <a16:creationId xmlns:a16="http://schemas.microsoft.com/office/drawing/2014/main" id="{CE470F4E-D0FE-486C-BFEE-CD8111B87A5E}"/>
              </a:ext>
            </a:extLst>
          </p:cNvPr>
          <p:cNvSpPr/>
          <p:nvPr/>
        </p:nvSpPr>
        <p:spPr>
          <a:xfrm>
            <a:off x="472966" y="4878657"/>
            <a:ext cx="2125112" cy="1015663"/>
          </a:xfrm>
          <a:prstGeom prst="rect">
            <a:avLst/>
          </a:prstGeom>
        </p:spPr>
        <p:txBody>
          <a:bodyPr wrap="square">
            <a:spAutoFit/>
          </a:bodyPr>
          <a:lstStyle/>
          <a:p>
            <a:r>
              <a:rPr lang="en-US" sz="2000" dirty="0">
                <a:gradFill>
                  <a:gsLst>
                    <a:gs pos="2917">
                      <a:schemeClr val="tx1"/>
                    </a:gs>
                    <a:gs pos="30000">
                      <a:schemeClr val="tx1"/>
                    </a:gs>
                  </a:gsLst>
                  <a:lin ang="5400000" scaled="0"/>
                </a:gradFill>
              </a:rPr>
              <a:t>Returns all rows all columns in table</a:t>
            </a:r>
            <a:endParaRPr lang="en-US" sz="2000" dirty="0"/>
          </a:p>
        </p:txBody>
      </p:sp>
      <p:sp>
        <p:nvSpPr>
          <p:cNvPr id="22" name="Rectangle 21">
            <a:extLst>
              <a:ext uri="{FF2B5EF4-FFF2-40B4-BE49-F238E27FC236}">
                <a16:creationId xmlns:a16="http://schemas.microsoft.com/office/drawing/2014/main" id="{1419ECC9-4838-4EC7-BF5D-D71B77EC2092}"/>
              </a:ext>
            </a:extLst>
          </p:cNvPr>
          <p:cNvSpPr/>
          <p:nvPr/>
        </p:nvSpPr>
        <p:spPr>
          <a:xfrm>
            <a:off x="3870963" y="4878656"/>
            <a:ext cx="2125112" cy="1015663"/>
          </a:xfrm>
          <a:prstGeom prst="rect">
            <a:avLst/>
          </a:prstGeom>
        </p:spPr>
        <p:txBody>
          <a:bodyPr wrap="square">
            <a:spAutoFit/>
          </a:bodyPr>
          <a:lstStyle/>
          <a:p>
            <a:r>
              <a:rPr lang="en-US" sz="2000" dirty="0">
                <a:gradFill>
                  <a:gsLst>
                    <a:gs pos="2917">
                      <a:schemeClr val="tx1"/>
                    </a:gs>
                    <a:gs pos="30000">
                      <a:schemeClr val="tx1"/>
                    </a:gs>
                  </a:gsLst>
                  <a:lin ang="5400000" scaled="0"/>
                </a:gradFill>
              </a:rPr>
              <a:t>Returns all unique values of column</a:t>
            </a:r>
            <a:endParaRPr lang="en-US" sz="2000" dirty="0"/>
          </a:p>
        </p:txBody>
      </p:sp>
      <p:sp>
        <p:nvSpPr>
          <p:cNvPr id="24" name="Rectangle 23">
            <a:extLst>
              <a:ext uri="{FF2B5EF4-FFF2-40B4-BE49-F238E27FC236}">
                <a16:creationId xmlns:a16="http://schemas.microsoft.com/office/drawing/2014/main" id="{FA53E0A4-D4D2-4F1D-9ABA-A74EAB6026DD}"/>
              </a:ext>
            </a:extLst>
          </p:cNvPr>
          <p:cNvSpPr/>
          <p:nvPr/>
        </p:nvSpPr>
        <p:spPr>
          <a:xfrm>
            <a:off x="7788163" y="4888386"/>
            <a:ext cx="3653289" cy="1015663"/>
          </a:xfrm>
          <a:prstGeom prst="rect">
            <a:avLst/>
          </a:prstGeom>
        </p:spPr>
        <p:txBody>
          <a:bodyPr wrap="square">
            <a:spAutoFit/>
          </a:bodyPr>
          <a:lstStyle/>
          <a:p>
            <a:r>
              <a:rPr lang="en-US" sz="2000" dirty="0">
                <a:gradFill>
                  <a:gsLst>
                    <a:gs pos="2917">
                      <a:schemeClr val="tx1"/>
                    </a:gs>
                    <a:gs pos="30000">
                      <a:schemeClr val="tx1"/>
                    </a:gs>
                  </a:gsLst>
                  <a:lin ang="5400000" scaled="0"/>
                </a:gradFill>
              </a:rPr>
              <a:t>Returns all unique combinations of column values</a:t>
            </a:r>
            <a:endParaRPr lang="en-US" sz="2000" dirty="0"/>
          </a:p>
        </p:txBody>
      </p:sp>
      <p:sp>
        <p:nvSpPr>
          <p:cNvPr id="8" name="TextBox 7">
            <a:extLst>
              <a:ext uri="{FF2B5EF4-FFF2-40B4-BE49-F238E27FC236}">
                <a16:creationId xmlns:a16="http://schemas.microsoft.com/office/drawing/2014/main" id="{04DE1B42-2774-4B98-BB4D-D2FEDB2C6C5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1848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Basic TABLE Functions – ALL Versions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57722253-5210-4D56-8961-A072D00E1529}"/>
              </a:ext>
            </a:extLst>
          </p:cNvPr>
          <p:cNvSpPr/>
          <p:nvPr/>
        </p:nvSpPr>
        <p:spPr>
          <a:xfrm>
            <a:off x="347158" y="2137491"/>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3" name="Rectangle 2">
            <a:extLst>
              <a:ext uri="{FF2B5EF4-FFF2-40B4-BE49-F238E27FC236}">
                <a16:creationId xmlns:a16="http://schemas.microsoft.com/office/drawing/2014/main" id="{F7BD4D46-8D17-4CDC-998A-41A40CC8F100}"/>
              </a:ext>
            </a:extLst>
          </p:cNvPr>
          <p:cNvSpPr/>
          <p:nvPr/>
        </p:nvSpPr>
        <p:spPr>
          <a:xfrm>
            <a:off x="347157" y="2912963"/>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ALL</a:t>
            </a:r>
            <a:r>
              <a:rPr lang="en-US" sz="2400" dirty="0">
                <a:gradFill>
                  <a:gsLst>
                    <a:gs pos="2917">
                      <a:schemeClr val="tx1"/>
                    </a:gs>
                    <a:gs pos="30000">
                      <a:schemeClr val="tx1"/>
                    </a:gs>
                  </a:gsLst>
                  <a:lin ang="5400000" scaled="0"/>
                </a:gradFill>
              </a:rPr>
              <a:t> </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ALLEXCEPT</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2400" dirty="0">
                <a:gradFill>
                  <a:gsLst>
                    <a:gs pos="2917">
                      <a:schemeClr val="tx1"/>
                    </a:gs>
                    <a:gs pos="30000">
                      <a:schemeClr val="tx1"/>
                    </a:gs>
                  </a:gsLst>
                  <a:lin ang="5400000" scaled="0"/>
                </a:gradFill>
              </a:rPr>
              <a:t>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ALLSELECTED</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2400" dirty="0">
                <a:gradFill>
                  <a:gsLst>
                    <a:gs pos="2917">
                      <a:schemeClr val="tx1"/>
                    </a:gs>
                    <a:gs pos="30000">
                      <a:schemeClr val="tx1"/>
                    </a:gs>
                  </a:gsLst>
                  <a:lin ang="5400000" scaled="0"/>
                </a:gradFill>
              </a:rPr>
              <a:t>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ALLNONBLANKROW</a:t>
            </a:r>
            <a:r>
              <a:rPr lang="en-US" sz="2400" b="1" dirty="0">
                <a:solidFill>
                  <a:srgbClr val="00B0F0"/>
                </a:solidFill>
                <a:latin typeface="Courier New" panose="02070309020205020404" pitchFamily="49" charset="0"/>
                <a:cs typeface="Courier New" panose="02070309020205020404" pitchFamily="49" charset="0"/>
              </a:rPr>
              <a:t> </a:t>
            </a:r>
            <a:r>
              <a:rPr lang="en-US" sz="2400" b="1" dirty="0">
                <a:solidFill>
                  <a:srgbClr val="505050"/>
                </a:solidFill>
                <a:latin typeface="Courier New" panose="02070309020205020404" pitchFamily="49" charset="0"/>
                <a:cs typeface="Courier New" panose="02070309020205020404" pitchFamily="49" charset="0"/>
              </a:rPr>
              <a:t>- </a:t>
            </a:r>
            <a:r>
              <a:rPr lang="en-US" sz="2400" dirty="0">
                <a:gradFill>
                  <a:gsLst>
                    <a:gs pos="2917">
                      <a:schemeClr val="tx1"/>
                    </a:gs>
                    <a:gs pos="30000">
                      <a:schemeClr val="tx1"/>
                    </a:gs>
                  </a:gsLst>
                  <a:lin ang="5400000" scaled="0"/>
                </a:gradFill>
              </a:rPr>
              <a:t>Return all non-blank rows</a:t>
            </a:r>
          </a:p>
        </p:txBody>
      </p:sp>
      <p:sp>
        <p:nvSpPr>
          <p:cNvPr id="4" name="TextBox 3">
            <a:extLst>
              <a:ext uri="{FF2B5EF4-FFF2-40B4-BE49-F238E27FC236}">
                <a16:creationId xmlns:a16="http://schemas.microsoft.com/office/drawing/2014/main" id="{BD713F02-B61F-4829-A5AD-0AC2327C832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4292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89144" y="220980"/>
            <a:ext cx="9288256"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Basic TABLE Functions – Return Distinct Rows</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84248B44-ED7A-48C4-B466-8A93F650FEE9}"/>
              </a:ext>
            </a:extLst>
          </p:cNvPr>
          <p:cNvSpPr/>
          <p:nvPr/>
        </p:nvSpPr>
        <p:spPr>
          <a:xfrm>
            <a:off x="472964" y="2193277"/>
            <a:ext cx="11568300" cy="247144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VALUES</a:t>
            </a:r>
            <a:r>
              <a:rPr lang="en-US" sz="2400" b="1" dirty="0">
                <a:solidFill>
                  <a:srgbClr val="00B0F0"/>
                </a:solidFill>
              </a:rPr>
              <a:t> </a:t>
            </a:r>
            <a:r>
              <a:rPr lang="en-US" sz="2400" dirty="0"/>
              <a:t>–</a:t>
            </a:r>
            <a:r>
              <a:rPr lang="en-US" sz="2400" b="1" dirty="0"/>
              <a:t>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solidFill>
                  <a:srgbClr val="505050"/>
                </a:solidFill>
              </a:rPr>
              <a:t>                 </a:t>
            </a:r>
            <a:r>
              <a:rPr lang="en-US" sz="2400" b="1" dirty="0">
                <a:solidFill>
                  <a:srgbClr val="505050"/>
                </a:soli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DISTINCT</a:t>
            </a:r>
            <a:r>
              <a:rPr lang="en-US" sz="2400" b="1" dirty="0">
                <a:solidFill>
                  <a:srgbClr val="00B0F0"/>
                </a:solidFill>
              </a:rPr>
              <a: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a:solidFill>
                  <a:srgbClr val="505050"/>
                </a:solidFill>
              </a:rPr>
              <a:t> </a:t>
            </a:r>
            <a:r>
              <a:rPr lang="en-US" sz="2400" b="1" dirty="0">
                <a:solidFill>
                  <a:srgbClr val="505050"/>
                </a:solidFill>
              </a:rPr>
              <a:t>(not including blank rows)</a:t>
            </a:r>
          </a:p>
          <a:p>
            <a:pPr>
              <a:lnSpc>
                <a:spcPct val="90000"/>
              </a:lnSpc>
              <a:spcAft>
                <a:spcPts val="600"/>
              </a:spcAft>
            </a:pPr>
            <a:endParaRPr lang="en-US" sz="2400" b="1" dirty="0">
              <a:solidFill>
                <a:srgbClr val="00B0F0"/>
              </a:solidFill>
            </a:endParaRPr>
          </a:p>
        </p:txBody>
      </p:sp>
      <p:sp>
        <p:nvSpPr>
          <p:cNvPr id="3" name="TextBox 2">
            <a:extLst>
              <a:ext uri="{FF2B5EF4-FFF2-40B4-BE49-F238E27FC236}">
                <a16:creationId xmlns:a16="http://schemas.microsoft.com/office/drawing/2014/main" id="{E2939129-67C2-4045-BFAD-43755D8D4FF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3613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73905" y="151402"/>
            <a:ext cx="8114776" cy="2123658"/>
          </a:xfrm>
          <a:prstGeom prst="rect">
            <a:avLst/>
          </a:prstGeom>
          <a:noFill/>
        </p:spPr>
        <p:txBody>
          <a:bodyPr wrap="square">
            <a:spAutoFit/>
          </a:bodyPr>
          <a:lstStyle/>
          <a:p>
            <a:pPr defTabSz="914225">
              <a:defRPr/>
            </a:pPr>
            <a:r>
              <a:rPr lang="en-US" sz="4400" kern="0" dirty="0">
                <a:solidFill>
                  <a:schemeClr val="bg1"/>
                </a:solidFill>
                <a:latin typeface="Segoe UI" panose="020B0502040204020203" pitchFamily="34" charset="0"/>
                <a:cs typeface="Segoe UI" panose="020B0502040204020203" pitchFamily="34" charset="0"/>
              </a:rPr>
              <a:t>Basic TABLE Functions – Return Distinct Value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300CF49F-9676-4098-AF65-13840DE0C072}"/>
              </a:ext>
            </a:extLst>
          </p:cNvPr>
          <p:cNvSpPr/>
          <p:nvPr/>
        </p:nvSpPr>
        <p:spPr>
          <a:xfrm>
            <a:off x="373905" y="2125427"/>
            <a:ext cx="11568300" cy="379180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HASONEVALUE</a:t>
            </a:r>
            <a:r>
              <a:rPr lang="en-US" sz="2400" b="1" dirty="0">
                <a:solidFill>
                  <a:srgbClr val="00B0F0"/>
                </a:solidFill>
              </a:rPr>
              <a:t> </a:t>
            </a:r>
            <a:r>
              <a:rPr lang="en-US" sz="2400" dirty="0">
                <a:gradFill>
                  <a:gsLst>
                    <a:gs pos="2917">
                      <a:schemeClr val="tx1"/>
                    </a:gs>
                    <a:gs pos="30000">
                      <a:schemeClr val="tx1"/>
                    </a:gs>
                  </a:gsLst>
                  <a:lin ang="5400000" scaled="0"/>
                </a:gradFill>
              </a:rPr>
              <a:t>- Returns TRUE when the context for </a:t>
            </a:r>
            <a:r>
              <a:rPr lang="en-US" sz="2400" dirty="0" err="1">
                <a:gradFill>
                  <a:gsLst>
                    <a:gs pos="2917">
                      <a:schemeClr val="tx1"/>
                    </a:gs>
                    <a:gs pos="30000">
                      <a:schemeClr val="tx1"/>
                    </a:gs>
                  </a:gsLst>
                  <a:lin ang="5400000" scaled="0"/>
                </a:gradFill>
              </a:rPr>
              <a:t>columnName</a:t>
            </a:r>
            <a:r>
              <a:rPr lang="en-US" sz="2400" dirty="0">
                <a:gradFill>
                  <a:gsLst>
                    <a:gs pos="2917">
                      <a:schemeClr val="tx1"/>
                    </a:gs>
                    <a:gs pos="30000">
                      <a:schemeClr val="tx1"/>
                    </a:gs>
                  </a:gsLst>
                  <a:lin ang="5400000" scaled="0"/>
                </a:gradFill>
              </a:rPr>
              <a:t> has been filtered down to one distinct value only. Otherwise returns FALSE</a:t>
            </a:r>
          </a:p>
          <a:p>
            <a:r>
              <a:rPr lang="en-US" sz="24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Header =  IF (</a:t>
            </a:r>
          </a:p>
          <a:p>
            <a:r>
              <a:rPr lang="en-US" sz="2000" dirty="0">
                <a:latin typeface="Courier New" panose="02070309020205020404" pitchFamily="49" charset="0"/>
                <a:cs typeface="Courier New" panose="02070309020205020404" pitchFamily="49" charset="0"/>
              </a:rPr>
              <a:t>			HASONEVALUE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ProductDim</a:t>
            </a:r>
            <a:r>
              <a:rPr lang="en-US" sz="2000" dirty="0">
                <a:latin typeface="Courier New" panose="02070309020205020404" pitchFamily="49" charset="0"/>
                <a:cs typeface="Courier New" panose="02070309020205020404" pitchFamily="49" charset="0"/>
              </a:rPr>
              <a:t>[Price Band] ),</a:t>
            </a:r>
          </a:p>
          <a:p>
            <a:r>
              <a:rPr lang="en-US" sz="2000" dirty="0">
                <a:latin typeface="Courier New" panose="02070309020205020404" pitchFamily="49" charset="0"/>
                <a:cs typeface="Courier New" panose="02070309020205020404" pitchFamily="49" charset="0"/>
              </a:rPr>
              <a:t>                    CONCATENATE (“Report Header for Price Band : ",</a:t>
            </a:r>
          </a:p>
          <a:p>
            <a:r>
              <a:rPr lang="en-US" sz="2000" dirty="0">
                <a:latin typeface="Courier New" panose="02070309020205020404" pitchFamily="49" charset="0"/>
                <a:cs typeface="Courier New" panose="02070309020205020404" pitchFamily="49" charset="0"/>
              </a:rPr>
              <a:t>				VALUES ( </a:t>
            </a:r>
            <a:r>
              <a:rPr lang="en-US" sz="2000" dirty="0" err="1">
                <a:latin typeface="Courier New" panose="02070309020205020404" pitchFamily="49" charset="0"/>
                <a:cs typeface="Courier New" panose="02070309020205020404" pitchFamily="49" charset="0"/>
              </a:rPr>
              <a:t>ProductDim</a:t>
            </a:r>
            <a:r>
              <a:rPr lang="en-US" sz="2000" dirty="0">
                <a:latin typeface="Courier New" panose="02070309020205020404" pitchFamily="49" charset="0"/>
                <a:cs typeface="Courier New" panose="02070309020205020404" pitchFamily="49" charset="0"/>
              </a:rPr>
              <a:t>[Price Band] )</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"Overall Report")</a:t>
            </a:r>
          </a:p>
          <a:p>
            <a:pPr>
              <a:lnSpc>
                <a:spcPct val="90000"/>
              </a:lnSpc>
              <a:spcAft>
                <a:spcPts val="600"/>
              </a:spcAft>
            </a:pPr>
            <a:r>
              <a:rPr lang="en-US" sz="2400" dirty="0">
                <a:gradFill>
                  <a:gsLst>
                    <a:gs pos="2917">
                      <a:schemeClr val="tx1"/>
                    </a:gs>
                    <a:gs pos="30000">
                      <a:schemeClr val="tx1"/>
                    </a:gs>
                  </a:gsLst>
                  <a:lin ang="5400000" scaled="0"/>
                </a:gradFill>
              </a:rPr>
              <a:t>                 </a:t>
            </a:r>
            <a:endParaRPr lang="en-US" sz="2400" b="1" dirty="0">
              <a:gradFill>
                <a:gsLst>
                  <a:gs pos="2917">
                    <a:schemeClr val="tx1"/>
                  </a:gs>
                  <a:gs pos="30000">
                    <a:schemeClr val="tx1"/>
                  </a:gs>
                </a:gsLst>
                <a:lin ang="5400000" scaled="0"/>
              </a:gradFill>
            </a:endParaRPr>
          </a:p>
          <a:p>
            <a:pPr>
              <a:lnSpc>
                <a:spcPct val="90000"/>
              </a:lnSpc>
              <a:spcAft>
                <a:spcPts val="600"/>
              </a:spcAft>
            </a:pPr>
            <a:endParaRPr lang="en-US" sz="2400" b="1"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2F39F14D-D453-4006-A26C-C211576DEF1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524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73905" y="151402"/>
            <a:ext cx="8114776" cy="2123658"/>
          </a:xfrm>
          <a:prstGeom prst="rect">
            <a:avLst/>
          </a:prstGeom>
          <a:noFill/>
        </p:spPr>
        <p:txBody>
          <a:bodyPr wrap="square">
            <a:spAutoFit/>
          </a:bodyPr>
          <a:lstStyle/>
          <a:p>
            <a:pPr defTabSz="914225">
              <a:defRPr/>
            </a:pPr>
            <a:r>
              <a:rPr lang="en-US" sz="4400" kern="0" dirty="0">
                <a:solidFill>
                  <a:schemeClr val="bg1"/>
                </a:solidFill>
                <a:latin typeface="Segoe UI" panose="020B0502040204020203" pitchFamily="34" charset="0"/>
                <a:cs typeface="Segoe UI" panose="020B0502040204020203" pitchFamily="34" charset="0"/>
              </a:rPr>
              <a:t>Basic TABLE Functions – Return Distinct Value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300CF49F-9676-4098-AF65-13840DE0C072}"/>
              </a:ext>
            </a:extLst>
          </p:cNvPr>
          <p:cNvSpPr/>
          <p:nvPr/>
        </p:nvSpPr>
        <p:spPr>
          <a:xfrm>
            <a:off x="373905" y="2173135"/>
            <a:ext cx="11568300" cy="393646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SELECTEDVALUE</a:t>
            </a:r>
            <a:r>
              <a:rPr lang="en-US" sz="2400" b="1" dirty="0">
                <a:solidFill>
                  <a:srgbClr val="00B0F0"/>
                </a:solidFill>
              </a:rPr>
              <a:t> </a:t>
            </a:r>
            <a:r>
              <a:rPr lang="en-US" sz="2400" dirty="0">
                <a:gradFill>
                  <a:gsLst>
                    <a:gs pos="2917">
                      <a:schemeClr val="tx1"/>
                    </a:gs>
                    <a:gs pos="30000">
                      <a:schemeClr val="tx1"/>
                    </a:gs>
                  </a:gsLst>
                  <a:lin ang="5400000" scaled="0"/>
                </a:gradFill>
              </a:rPr>
              <a:t>- Returns the value when the context for </a:t>
            </a:r>
            <a:r>
              <a:rPr lang="en-US" sz="2400" dirty="0" err="1">
                <a:gradFill>
                  <a:gsLst>
                    <a:gs pos="2917">
                      <a:schemeClr val="tx1"/>
                    </a:gs>
                    <a:gs pos="30000">
                      <a:schemeClr val="tx1"/>
                    </a:gs>
                  </a:gsLst>
                  <a:lin ang="5400000" scaled="0"/>
                </a:gradFill>
              </a:rPr>
              <a:t>columnName</a:t>
            </a:r>
            <a:r>
              <a:rPr lang="en-US" sz="2400" dirty="0">
                <a:gradFill>
                  <a:gsLst>
                    <a:gs pos="2917">
                      <a:schemeClr val="tx1"/>
                    </a:gs>
                    <a:gs pos="30000">
                      <a:schemeClr val="tx1"/>
                    </a:gs>
                  </a:gsLst>
                  <a:lin ang="5400000" scaled="0"/>
                </a:gradFill>
              </a:rPr>
              <a:t> has been filtered down to one distinct value only. Otherwise returns </a:t>
            </a:r>
            <a:r>
              <a:rPr lang="en-US" sz="2400" dirty="0" err="1">
                <a:gradFill>
                  <a:gsLst>
                    <a:gs pos="2917">
                      <a:schemeClr val="tx1"/>
                    </a:gs>
                    <a:gs pos="30000">
                      <a:schemeClr val="tx1"/>
                    </a:gs>
                  </a:gsLst>
                  <a:lin ang="5400000" scaled="0"/>
                </a:gradFill>
              </a:rPr>
              <a:t>alternateResult</a:t>
            </a:r>
            <a:r>
              <a:rPr lang="en-US" sz="2400" dirty="0">
                <a:gradFill>
                  <a:gsLst>
                    <a:gs pos="2917">
                      <a:schemeClr val="tx1"/>
                    </a:gs>
                    <a:gs pos="30000">
                      <a:schemeClr val="tx1"/>
                    </a:gs>
                  </a:gsLst>
                  <a:lin ang="5400000" scaled="0"/>
                </a:gradFill>
              </a:rPr>
              <a:t>.</a:t>
            </a:r>
          </a:p>
          <a:p>
            <a:r>
              <a:rPr lang="en-US" b="1" dirty="0">
                <a:solidFill>
                  <a:srgbClr val="00B0F0"/>
                </a:solidFill>
              </a:rPr>
              <a:t>      </a:t>
            </a:r>
            <a:r>
              <a:rPr lang="en-US" sz="2000" dirty="0">
                <a:latin typeface="Courier New" panose="02070309020205020404" pitchFamily="49" charset="0"/>
                <a:cs typeface="Courier New" panose="02070309020205020404" pitchFamily="49" charset="0"/>
              </a:rPr>
              <a:t>Header = </a:t>
            </a:r>
          </a:p>
          <a:p>
            <a:r>
              <a:rPr lang="en-US" sz="2000" dirty="0">
                <a:latin typeface="Courier New" panose="02070309020205020404" pitchFamily="49" charset="0"/>
                <a:cs typeface="Courier New" panose="02070309020205020404" pitchFamily="49" charset="0"/>
              </a:rPr>
              <a:t>	VAR </a:t>
            </a:r>
            <a:r>
              <a:rPr lang="en-US" sz="2000" dirty="0" err="1">
                <a:latin typeface="Courier New" panose="02070309020205020404" pitchFamily="49" charset="0"/>
                <a:cs typeface="Courier New" panose="02070309020205020404" pitchFamily="49" charset="0"/>
              </a:rPr>
              <a:t>selectedPriceBand</a:t>
            </a:r>
            <a:r>
              <a:rPr lang="en-US" sz="2000" dirty="0">
                <a:latin typeface="Courier New" panose="02070309020205020404" pitchFamily="49" charset="0"/>
                <a:cs typeface="Courier New" panose="02070309020205020404" pitchFamily="49" charset="0"/>
              </a:rPr>
              <a:t> =SELECTEDVALUE ( </a:t>
            </a:r>
            <a:r>
              <a:rPr lang="en-US" sz="2000" dirty="0" err="1">
                <a:latin typeface="Courier New" panose="02070309020205020404" pitchFamily="49" charset="0"/>
                <a:cs typeface="Courier New" panose="02070309020205020404" pitchFamily="49" charset="0"/>
              </a:rPr>
              <a:t>ProductDim</a:t>
            </a:r>
            <a:r>
              <a:rPr lang="en-US" sz="2000" dirty="0">
                <a:latin typeface="Courier New" panose="02070309020205020404" pitchFamily="49" charset="0"/>
                <a:cs typeface="Courier New" panose="02070309020205020404" pitchFamily="49" charset="0"/>
              </a:rPr>
              <a:t>[Price Band] )</a:t>
            </a:r>
          </a:p>
          <a:p>
            <a:r>
              <a:rPr lang="en-US" sz="2000" dirty="0">
                <a:latin typeface="Courier New" panose="02070309020205020404" pitchFamily="49" charset="0"/>
                <a:cs typeface="Courier New" panose="02070309020205020404" pitchFamily="49" charset="0"/>
              </a:rPr>
              <a:t>	RETURN IF (</a:t>
            </a:r>
          </a:p>
          <a:p>
            <a:r>
              <a:rPr lang="en-US" sz="2000" dirty="0">
                <a:latin typeface="Courier New" panose="02070309020205020404" pitchFamily="49" charset="0"/>
                <a:cs typeface="Courier New" panose="02070309020205020404" pitchFamily="49" charset="0"/>
              </a:rPr>
              <a:t>		ISBLANK ( </a:t>
            </a:r>
            <a:r>
              <a:rPr lang="en-US" sz="2000" dirty="0" err="1">
                <a:latin typeface="Courier New" panose="02070309020205020404" pitchFamily="49" charset="0"/>
                <a:cs typeface="Courier New" panose="02070309020205020404" pitchFamily="49" charset="0"/>
              </a:rPr>
              <a:t>selectedPriceBand</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"Overall Report",</a:t>
            </a:r>
          </a:p>
          <a:p>
            <a:r>
              <a:rPr lang="en-US" sz="2000" dirty="0">
                <a:latin typeface="Courier New" panose="02070309020205020404" pitchFamily="49" charset="0"/>
                <a:cs typeface="Courier New" panose="02070309020205020404" pitchFamily="49" charset="0"/>
              </a:rPr>
              <a:t>		CONCATENATE ( "Report Header for Price Band: ", 					</a:t>
            </a:r>
            <a:r>
              <a:rPr lang="en-US" sz="2000" dirty="0" err="1">
                <a:latin typeface="Courier New" panose="02070309020205020404" pitchFamily="49" charset="0"/>
                <a:cs typeface="Courier New" panose="02070309020205020404" pitchFamily="49" charset="0"/>
              </a:rPr>
              <a:t>selectedPriceBand</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2F39F14D-D453-4006-A26C-C211576DEF1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8724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25668" y="177941"/>
            <a:ext cx="9381272"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Basic TABLE Functions – Return Filtered Set of Rows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cxnSp>
        <p:nvCxnSpPr>
          <p:cNvPr id="8" name="Straight Arrow Connector 7">
            <a:extLst>
              <a:ext uri="{FF2B5EF4-FFF2-40B4-BE49-F238E27FC236}">
                <a16:creationId xmlns:a16="http://schemas.microsoft.com/office/drawing/2014/main" id="{22833866-BCF8-4234-9276-EC28B04CC7E1}"/>
              </a:ext>
            </a:extLst>
          </p:cNvPr>
          <p:cNvCxnSpPr/>
          <p:nvPr/>
        </p:nvCxnSpPr>
        <p:spPr>
          <a:xfrm>
            <a:off x="8041710" y="4341630"/>
            <a:ext cx="1102290" cy="0"/>
          </a:xfrm>
          <a:prstGeom prst="straightConnector1">
            <a:avLst/>
          </a:prstGeom>
          <a:ln w="28575">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44905C5-DAE4-4AA4-B418-247ECB39D804}"/>
              </a:ext>
            </a:extLst>
          </p:cNvPr>
          <p:cNvPicPr>
            <a:picLocks noChangeAspect="1"/>
          </p:cNvPicPr>
          <p:nvPr/>
        </p:nvPicPr>
        <p:blipFill>
          <a:blip r:embed="rId3"/>
          <a:stretch>
            <a:fillRect/>
          </a:stretch>
        </p:blipFill>
        <p:spPr>
          <a:xfrm>
            <a:off x="6134048" y="2996716"/>
            <a:ext cx="1640932" cy="2979627"/>
          </a:xfrm>
          <a:prstGeom prst="rect">
            <a:avLst/>
          </a:prstGeom>
          <a:ln>
            <a:solidFill>
              <a:schemeClr val="tx1"/>
            </a:solidFill>
          </a:ln>
        </p:spPr>
      </p:pic>
      <p:sp>
        <p:nvSpPr>
          <p:cNvPr id="10" name="Rectangle 9">
            <a:extLst>
              <a:ext uri="{FF2B5EF4-FFF2-40B4-BE49-F238E27FC236}">
                <a16:creationId xmlns:a16="http://schemas.microsoft.com/office/drawing/2014/main" id="{D36D93FB-1EB3-4CE9-A829-A3CBC10CD511}"/>
              </a:ext>
            </a:extLst>
          </p:cNvPr>
          <p:cNvSpPr/>
          <p:nvPr/>
        </p:nvSpPr>
        <p:spPr bwMode="auto">
          <a:xfrm>
            <a:off x="6134046" y="3293046"/>
            <a:ext cx="1640933" cy="268330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038A401E-1914-475A-94A8-4F616F0E36FE}"/>
              </a:ext>
            </a:extLst>
          </p:cNvPr>
          <p:cNvPicPr>
            <a:picLocks noChangeAspect="1"/>
          </p:cNvPicPr>
          <p:nvPr/>
        </p:nvPicPr>
        <p:blipFill rotWithShape="1">
          <a:blip r:embed="rId3"/>
          <a:srcRect b="77802"/>
          <a:stretch/>
        </p:blipFill>
        <p:spPr>
          <a:xfrm>
            <a:off x="9384070" y="3866355"/>
            <a:ext cx="1640932" cy="587489"/>
          </a:xfrm>
          <a:prstGeom prst="rect">
            <a:avLst/>
          </a:prstGeom>
          <a:ln>
            <a:solidFill>
              <a:schemeClr val="tx1"/>
            </a:solidFill>
          </a:ln>
        </p:spPr>
      </p:pic>
      <p:sp>
        <p:nvSpPr>
          <p:cNvPr id="12" name="Rectangle 11">
            <a:extLst>
              <a:ext uri="{FF2B5EF4-FFF2-40B4-BE49-F238E27FC236}">
                <a16:creationId xmlns:a16="http://schemas.microsoft.com/office/drawing/2014/main" id="{6C562AC8-7836-4484-A545-4C99E3074E88}"/>
              </a:ext>
            </a:extLst>
          </p:cNvPr>
          <p:cNvSpPr/>
          <p:nvPr/>
        </p:nvSpPr>
        <p:spPr bwMode="auto">
          <a:xfrm>
            <a:off x="9384070" y="3807667"/>
            <a:ext cx="1667591" cy="6461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B4FAF1E-3C14-40B5-B579-577034D4476F}"/>
              </a:ext>
            </a:extLst>
          </p:cNvPr>
          <p:cNvSpPr/>
          <p:nvPr/>
        </p:nvSpPr>
        <p:spPr>
          <a:xfrm>
            <a:off x="549634" y="1979028"/>
            <a:ext cx="11233984" cy="830997"/>
          </a:xfrm>
          <a:prstGeom prst="rect">
            <a:avLst/>
          </a:prstGeom>
        </p:spPr>
        <p:txBody>
          <a:bodyPr wrap="square">
            <a:spAutoFit/>
          </a:bodyPr>
          <a:lstStyle/>
          <a:p>
            <a:r>
              <a:rPr lang="en-US" sz="2400" dirty="0">
                <a:latin typeface="Courier New" panose="02070309020205020404" pitchFamily="49" charset="0"/>
                <a:cs typeface="Courier New" panose="02070309020205020404" pitchFamily="49" charset="0"/>
              </a:rPr>
              <a:t>FILTER(ALL(GeographyDim[Region], GeographyDim[State]), GeographyDim[Region] = “East”) </a:t>
            </a:r>
          </a:p>
        </p:txBody>
      </p:sp>
      <p:sp>
        <p:nvSpPr>
          <p:cNvPr id="3" name="Rectangle 2">
            <a:extLst>
              <a:ext uri="{FF2B5EF4-FFF2-40B4-BE49-F238E27FC236}">
                <a16:creationId xmlns:a16="http://schemas.microsoft.com/office/drawing/2014/main" id="{A8DAA4D5-DB21-4798-ABAA-B71216A3F4F9}"/>
              </a:ext>
            </a:extLst>
          </p:cNvPr>
          <p:cNvSpPr/>
          <p:nvPr/>
        </p:nvSpPr>
        <p:spPr>
          <a:xfrm>
            <a:off x="425668" y="2996716"/>
            <a:ext cx="4655369" cy="2677656"/>
          </a:xfrm>
          <a:prstGeom prst="rect">
            <a:avLst/>
          </a:prstGeom>
        </p:spPr>
        <p:txBody>
          <a:bodyPr wrap="square">
            <a:spAutoFit/>
          </a:bodyPr>
          <a:lstStyle/>
          <a:p>
            <a:pPr marL="285750" indent="-285750">
              <a:buFont typeface="Arial" panose="020B0604020202020204" pitchFamily="34" charset="0"/>
              <a:buChar char="•"/>
            </a:pPr>
            <a:r>
              <a:rPr lang="en-US" sz="2400" dirty="0">
                <a:gradFill>
                  <a:gsLst>
                    <a:gs pos="2917">
                      <a:schemeClr val="tx1"/>
                    </a:gs>
                    <a:gs pos="30000">
                      <a:schemeClr val="tx1"/>
                    </a:gs>
                  </a:gsLst>
                  <a:lin ang="5400000" scaled="0"/>
                </a:gradFill>
              </a:rPr>
              <a:t>Take all unique combinations of GeographyDim[Region], GeographyDim[State]</a:t>
            </a:r>
          </a:p>
          <a:p>
            <a:endParaRPr lang="en-US" sz="2400"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sz="2400" dirty="0">
                <a:gradFill>
                  <a:gsLst>
                    <a:gs pos="2917">
                      <a:schemeClr val="tx1"/>
                    </a:gs>
                    <a:gs pos="30000">
                      <a:schemeClr val="tx1"/>
                    </a:gs>
                  </a:gsLst>
                  <a:lin ang="5400000" scaled="0"/>
                </a:gradFill>
              </a:rPr>
              <a:t>Filter down to the rows where </a:t>
            </a:r>
            <a:r>
              <a:rPr lang="en-US" sz="2400" dirty="0">
                <a:latin typeface="Courier New" panose="02070309020205020404" pitchFamily="49" charset="0"/>
                <a:cs typeface="Courier New" panose="02070309020205020404" pitchFamily="49" charset="0"/>
              </a:rPr>
              <a:t>GeographyDim[Region] = “East”</a:t>
            </a:r>
          </a:p>
        </p:txBody>
      </p:sp>
      <p:sp>
        <p:nvSpPr>
          <p:cNvPr id="4" name="TextBox 3">
            <a:extLst>
              <a:ext uri="{FF2B5EF4-FFF2-40B4-BE49-F238E27FC236}">
                <a16:creationId xmlns:a16="http://schemas.microsoft.com/office/drawing/2014/main" id="{FA401168-50F7-42A3-82D8-ACA79460B01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75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RELATED</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Function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10" name="Rectangle 9">
            <a:extLst>
              <a:ext uri="{FF2B5EF4-FFF2-40B4-BE49-F238E27FC236}">
                <a16:creationId xmlns:a16="http://schemas.microsoft.com/office/drawing/2014/main" id="{44264C83-DD4E-48DA-96F5-04A4F83BDB75}"/>
              </a:ext>
            </a:extLst>
          </p:cNvPr>
          <p:cNvSpPr/>
          <p:nvPr/>
        </p:nvSpPr>
        <p:spPr>
          <a:xfrm>
            <a:off x="472965" y="1875393"/>
            <a:ext cx="11470762" cy="1566583"/>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Follow a chain of relationship from Many-side to One-side using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RELATED</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SalesFact</a:t>
            </a:r>
            <a:r>
              <a:rPr lang="en-US" sz="2400" dirty="0">
                <a:latin typeface="Courier New" panose="02070309020205020404" pitchFamily="49" charset="0"/>
                <a:cs typeface="Courier New" panose="02070309020205020404" pitchFamily="49" charset="0"/>
              </a:rPr>
              <a:t>[City State]= RELATED(</a:t>
            </a:r>
            <a:r>
              <a:rPr lang="en-US" sz="2400" dirty="0" err="1">
                <a:latin typeface="Courier New" panose="02070309020205020404" pitchFamily="49" charset="0"/>
                <a:cs typeface="Courier New" panose="02070309020205020404" pitchFamily="49" charset="0"/>
              </a:rPr>
              <a:t>GeoDim</a:t>
            </a:r>
            <a:r>
              <a:rPr lang="en-US" sz="2400" dirty="0">
                <a:latin typeface="Courier New" panose="02070309020205020404" pitchFamily="49" charset="0"/>
                <a:cs typeface="Courier New" panose="02070309020205020404" pitchFamily="49" charset="0"/>
              </a:rPr>
              <a:t>[City]) &amp; ", " &amp; 			RELATED(</a:t>
            </a:r>
            <a:r>
              <a:rPr lang="en-US" sz="2400" dirty="0" err="1">
                <a:latin typeface="Courier New" panose="02070309020205020404" pitchFamily="49" charset="0"/>
                <a:cs typeface="Courier New" panose="02070309020205020404" pitchFamily="49" charset="0"/>
              </a:rPr>
              <a:t>GeoDim</a:t>
            </a:r>
            <a:r>
              <a:rPr lang="en-US" sz="2400" dirty="0">
                <a:latin typeface="Courier New" panose="02070309020205020404" pitchFamily="49" charset="0"/>
                <a:cs typeface="Courier New" panose="02070309020205020404" pitchFamily="49" charset="0"/>
              </a:rPr>
              <a:t>[State])</a:t>
            </a:r>
          </a:p>
        </p:txBody>
      </p:sp>
      <p:sp>
        <p:nvSpPr>
          <p:cNvPr id="2" name="Curved Left Arrow 12">
            <a:extLst>
              <a:ext uri="{FF2B5EF4-FFF2-40B4-BE49-F238E27FC236}">
                <a16:creationId xmlns:a16="http://schemas.microsoft.com/office/drawing/2014/main" id="{2D0507AF-18BF-4593-8CF4-74F71F5A95FC}"/>
              </a:ext>
            </a:extLst>
          </p:cNvPr>
          <p:cNvSpPr/>
          <p:nvPr/>
        </p:nvSpPr>
        <p:spPr bwMode="auto">
          <a:xfrm rot="5400000" flipH="1">
            <a:off x="5526288" y="3425032"/>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urved Left Arrow 13">
            <a:extLst>
              <a:ext uri="{FF2B5EF4-FFF2-40B4-BE49-F238E27FC236}">
                <a16:creationId xmlns:a16="http://schemas.microsoft.com/office/drawing/2014/main" id="{9D7490D4-2BC6-4556-B51B-7AD32805ED0E}"/>
              </a:ext>
            </a:extLst>
          </p:cNvPr>
          <p:cNvSpPr/>
          <p:nvPr/>
        </p:nvSpPr>
        <p:spPr bwMode="auto">
          <a:xfrm rot="5400000" flipH="1">
            <a:off x="3176798" y="3244115"/>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8A2FEC1B-517F-466B-A598-4FF31B97675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14" name="Picture 13">
            <a:extLst>
              <a:ext uri="{FF2B5EF4-FFF2-40B4-BE49-F238E27FC236}">
                <a16:creationId xmlns:a16="http://schemas.microsoft.com/office/drawing/2014/main" id="{98EDF9F1-CBA1-4429-BE4E-C208102B040C}"/>
              </a:ext>
            </a:extLst>
          </p:cNvPr>
          <p:cNvPicPr>
            <a:picLocks noChangeAspect="1"/>
          </p:cNvPicPr>
          <p:nvPr/>
        </p:nvPicPr>
        <p:blipFill>
          <a:blip r:embed="rId3"/>
          <a:stretch>
            <a:fillRect/>
          </a:stretch>
        </p:blipFill>
        <p:spPr>
          <a:xfrm>
            <a:off x="1645486" y="4278501"/>
            <a:ext cx="5848350" cy="2500313"/>
          </a:xfrm>
          <a:prstGeom prst="rect">
            <a:avLst/>
          </a:prstGeom>
        </p:spPr>
      </p:pic>
      <p:sp>
        <p:nvSpPr>
          <p:cNvPr id="16" name="Rectangle 15">
            <a:extLst>
              <a:ext uri="{FF2B5EF4-FFF2-40B4-BE49-F238E27FC236}">
                <a16:creationId xmlns:a16="http://schemas.microsoft.com/office/drawing/2014/main" id="{BD08BC6B-8DF9-46CE-8AF0-B31E24169F1A}"/>
              </a:ext>
            </a:extLst>
          </p:cNvPr>
          <p:cNvSpPr/>
          <p:nvPr/>
        </p:nvSpPr>
        <p:spPr>
          <a:xfrm>
            <a:off x="7884813" y="3587065"/>
            <a:ext cx="3585173" cy="1554272"/>
          </a:xfrm>
          <a:prstGeom prst="rect">
            <a:avLst/>
          </a:prstGeom>
        </p:spPr>
        <p:txBody>
          <a:bodyPr wrap="square">
            <a:spAutoFit/>
          </a:bodyPr>
          <a:lstStyle/>
          <a:p>
            <a:pPr>
              <a:lnSpc>
                <a:spcPct val="90000"/>
              </a:lnSpc>
              <a:spcAft>
                <a:spcPts val="600"/>
              </a:spcAft>
            </a:pPr>
            <a:r>
              <a:rPr lang="en-US" sz="2000" dirty="0">
                <a:gradFill>
                  <a:gsLst>
                    <a:gs pos="2917">
                      <a:schemeClr val="tx1"/>
                    </a:gs>
                    <a:gs pos="30000">
                      <a:schemeClr val="tx1"/>
                    </a:gs>
                  </a:gsLst>
                  <a:lin ang="5400000" scaled="0"/>
                </a:gradFill>
              </a:rPr>
              <a:t>Meaningful names: Geo dim is Geography Dimension</a:t>
            </a:r>
          </a:p>
          <a:p>
            <a:pPr>
              <a:lnSpc>
                <a:spcPct val="90000"/>
              </a:lnSpc>
              <a:spcAft>
                <a:spcPts val="600"/>
              </a:spcAft>
            </a:pPr>
            <a:r>
              <a:rPr lang="en-US" sz="2000" dirty="0">
                <a:gradFill>
                  <a:gsLst>
                    <a:gs pos="2917">
                      <a:schemeClr val="tx1"/>
                    </a:gs>
                    <a:gs pos="30000">
                      <a:schemeClr val="tx1"/>
                    </a:gs>
                  </a:gsLst>
                  <a:lin ang="5400000" scaled="0"/>
                </a:gradFill>
              </a:rPr>
              <a:t>In your data model please call the table Geography and Sales</a:t>
            </a:r>
          </a:p>
        </p:txBody>
      </p:sp>
    </p:spTree>
    <p:extLst>
      <p:ext uri="{BB962C8B-B14F-4D97-AF65-F5344CB8AC3E}">
        <p14:creationId xmlns:p14="http://schemas.microsoft.com/office/powerpoint/2010/main" val="13990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RELATEDTABLE Function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10" name="Rectangle 9">
            <a:extLst>
              <a:ext uri="{FF2B5EF4-FFF2-40B4-BE49-F238E27FC236}">
                <a16:creationId xmlns:a16="http://schemas.microsoft.com/office/drawing/2014/main" id="{44264C83-DD4E-48DA-96F5-04A4F83BDB75}"/>
              </a:ext>
            </a:extLst>
          </p:cNvPr>
          <p:cNvSpPr/>
          <p:nvPr/>
        </p:nvSpPr>
        <p:spPr>
          <a:xfrm>
            <a:off x="472965" y="2714148"/>
            <a:ext cx="11470762" cy="2397579"/>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Shortcut for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CALCULATETABLE</a:t>
            </a:r>
            <a:r>
              <a:rPr lang="en-US" sz="2400" dirty="0">
                <a:gradFill>
                  <a:gsLst>
                    <a:gs pos="2917">
                      <a:schemeClr val="tx1"/>
                    </a:gs>
                    <a:gs pos="30000">
                      <a:schemeClr val="tx1"/>
                    </a:gs>
                  </a:gsLst>
                  <a:lin ang="5400000" scaled="0"/>
                </a:gradFill>
              </a:rPr>
              <a:t> function with no logical expression</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data is filtered in new context </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Function is not supported in the </a:t>
            </a:r>
            <a:r>
              <a:rPr lang="en-US" sz="2400" dirty="0" err="1">
                <a:gradFill>
                  <a:gsLst>
                    <a:gs pos="2917">
                      <a:schemeClr val="tx1"/>
                    </a:gs>
                    <a:gs pos="30000">
                      <a:schemeClr val="tx1"/>
                    </a:gs>
                  </a:gsLst>
                  <a:lin ang="5400000" scaled="0"/>
                </a:gradFill>
              </a:rPr>
              <a:t>DirectQuery</a:t>
            </a:r>
            <a:r>
              <a:rPr lang="en-US" sz="2400" dirty="0">
                <a:gradFill>
                  <a:gsLst>
                    <a:gs pos="2917">
                      <a:schemeClr val="tx1"/>
                    </a:gs>
                    <a:gs pos="30000">
                      <a:schemeClr val="tx1"/>
                    </a:gs>
                  </a:gsLst>
                  <a:lin ang="5400000" scaled="0"/>
                </a:gradFill>
              </a:rPr>
              <a:t> mode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SUMX (RELATEDTABLE(‘Sales’), [Sales Amount])</a:t>
            </a:r>
          </a:p>
        </p:txBody>
      </p:sp>
      <p:sp>
        <p:nvSpPr>
          <p:cNvPr id="4" name="TextBox 3">
            <a:extLst>
              <a:ext uri="{FF2B5EF4-FFF2-40B4-BE49-F238E27FC236}">
                <a16:creationId xmlns:a16="http://schemas.microsoft.com/office/drawing/2014/main" id="{8A2FEC1B-517F-466B-A598-4FF31B97675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1765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Power BI Desktop Files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2AD52782-5932-44C9-B118-DAC4A9A21385}"/>
              </a:ext>
            </a:extLst>
          </p:cNvPr>
          <p:cNvSpPr>
            <a:spLocks noGrp="1"/>
          </p:cNvSpPr>
          <p:nvPr>
            <p:ph type="title"/>
          </p:nvPr>
        </p:nvSpPr>
        <p:spPr>
          <a:xfrm>
            <a:off x="165024" y="1881252"/>
            <a:ext cx="11655840" cy="524527"/>
          </a:xfrm>
        </p:spPr>
        <p:txBody>
          <a:bodyPr vert="horz" wrap="square" lIns="146304" tIns="91440" rIns="146304" bIns="91440" rtlCol="0" anchor="t">
            <a:noAutofit/>
          </a:bodyPr>
          <a:lstStyle/>
          <a:p>
            <a:r>
              <a:rPr lang="en-US" sz="2800" b="1" dirty="0">
                <a:solidFill>
                  <a:srgbClr val="505050"/>
                </a:solidFill>
                <a:latin typeface="+mn-lt"/>
              </a:rPr>
              <a:t>Phases in Building a Power BI Desktop File</a:t>
            </a:r>
          </a:p>
        </p:txBody>
      </p:sp>
      <p:sp>
        <p:nvSpPr>
          <p:cNvPr id="9" name="Rectangle 8">
            <a:extLst>
              <a:ext uri="{FF2B5EF4-FFF2-40B4-BE49-F238E27FC236}">
                <a16:creationId xmlns:a16="http://schemas.microsoft.com/office/drawing/2014/main" id="{CEA6F6C9-0126-4912-A702-0C674D3A913C}"/>
              </a:ext>
            </a:extLst>
          </p:cNvPr>
          <p:cNvSpPr/>
          <p:nvPr/>
        </p:nvSpPr>
        <p:spPr bwMode="auto">
          <a:xfrm>
            <a:off x="417644"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t>
            </a:r>
            <a:r>
              <a:rPr lang="en-US" sz="20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10" name="TextBox 9">
            <a:extLst>
              <a:ext uri="{FF2B5EF4-FFF2-40B4-BE49-F238E27FC236}">
                <a16:creationId xmlns:a16="http://schemas.microsoft.com/office/drawing/2014/main" id="{353D911D-7E6C-407F-BEC0-AA7CB50A189C}"/>
              </a:ext>
            </a:extLst>
          </p:cNvPr>
          <p:cNvSpPr txBox="1"/>
          <p:nvPr/>
        </p:nvSpPr>
        <p:spPr>
          <a:xfrm>
            <a:off x="519824" y="5724196"/>
            <a:ext cx="214630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t>Create query in “M”</a:t>
            </a:r>
          </a:p>
        </p:txBody>
      </p:sp>
      <p:sp>
        <p:nvSpPr>
          <p:cNvPr id="11" name="Rectangle 10">
            <a:extLst>
              <a:ext uri="{FF2B5EF4-FFF2-40B4-BE49-F238E27FC236}">
                <a16:creationId xmlns:a16="http://schemas.microsoft.com/office/drawing/2014/main" id="{6E2425FE-0400-4F06-86C1-83C93FE7A758}"/>
              </a:ext>
            </a:extLst>
          </p:cNvPr>
          <p:cNvSpPr/>
          <p:nvPr/>
        </p:nvSpPr>
        <p:spPr bwMode="auto">
          <a:xfrm>
            <a:off x="3383094"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a:extLst>
              <a:ext uri="{FF2B5EF4-FFF2-40B4-BE49-F238E27FC236}">
                <a16:creationId xmlns:a16="http://schemas.microsoft.com/office/drawing/2014/main" id="{DEDD47F7-D609-4052-A3FE-3036D1067E04}"/>
              </a:ext>
            </a:extLst>
          </p:cNvPr>
          <p:cNvSpPr txBox="1"/>
          <p:nvPr/>
        </p:nvSpPr>
        <p:spPr>
          <a:xfrm>
            <a:off x="6384014" y="5456160"/>
            <a:ext cx="2146300" cy="1181862"/>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Add calculated columns, measures, add missing relationships</a:t>
            </a:r>
          </a:p>
        </p:txBody>
      </p:sp>
      <p:sp>
        <p:nvSpPr>
          <p:cNvPr id="13" name="Rectangle 12">
            <a:extLst>
              <a:ext uri="{FF2B5EF4-FFF2-40B4-BE49-F238E27FC236}">
                <a16:creationId xmlns:a16="http://schemas.microsoft.com/office/drawing/2014/main" id="{FA382B82-968F-4C02-9D5B-61F1A1B62702}"/>
              </a:ext>
            </a:extLst>
          </p:cNvPr>
          <p:cNvSpPr/>
          <p:nvPr/>
        </p:nvSpPr>
        <p:spPr bwMode="auto">
          <a:xfrm>
            <a:off x="6348544"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a:extLst>
              <a:ext uri="{FF2B5EF4-FFF2-40B4-BE49-F238E27FC236}">
                <a16:creationId xmlns:a16="http://schemas.microsoft.com/office/drawing/2014/main" id="{7EA1F265-8397-4B44-A987-7E66A9302F38}"/>
              </a:ext>
            </a:extLst>
          </p:cNvPr>
          <p:cNvSpPr/>
          <p:nvPr/>
        </p:nvSpPr>
        <p:spPr bwMode="auto">
          <a:xfrm>
            <a:off x="9311109"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a:extLst>
              <a:ext uri="{FF2B5EF4-FFF2-40B4-BE49-F238E27FC236}">
                <a16:creationId xmlns:a16="http://schemas.microsoft.com/office/drawing/2014/main" id="{B3D39CD9-681D-41B1-A3D7-D1B47683CB4D}"/>
              </a:ext>
            </a:extLst>
          </p:cNvPr>
          <p:cNvSpPr txBox="1"/>
          <p:nvPr/>
        </p:nvSpPr>
        <p:spPr>
          <a:xfrm>
            <a:off x="3405829" y="5417687"/>
            <a:ext cx="2146300" cy="148040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Compress data, auto detect relationships</a:t>
            </a:r>
          </a:p>
          <a:p>
            <a:pPr algn="ctr">
              <a:lnSpc>
                <a:spcPct val="90000"/>
              </a:lnSpc>
              <a:spcAft>
                <a:spcPts val="600"/>
              </a:spcAft>
            </a:pPr>
            <a:r>
              <a:rPr lang="en-US" sz="1600" dirty="0">
                <a:gradFill>
                  <a:gsLst>
                    <a:gs pos="2917">
                      <a:schemeClr val="tx1"/>
                    </a:gs>
                    <a:gs pos="30000">
                      <a:schemeClr val="tx1"/>
                    </a:gs>
                  </a:gsLst>
                  <a:lin ang="5400000" scaled="0"/>
                </a:gradFill>
              </a:rPr>
              <a:t>(Automatically Detected)</a:t>
            </a:r>
          </a:p>
        </p:txBody>
      </p:sp>
      <p:sp>
        <p:nvSpPr>
          <p:cNvPr id="16" name="TextBox 15">
            <a:extLst>
              <a:ext uri="{FF2B5EF4-FFF2-40B4-BE49-F238E27FC236}">
                <a16:creationId xmlns:a16="http://schemas.microsoft.com/office/drawing/2014/main" id="{26A1CAF9-1AE0-4336-ADD5-CB8AD0D198DE}"/>
              </a:ext>
            </a:extLst>
          </p:cNvPr>
          <p:cNvSpPr txBox="1"/>
          <p:nvPr/>
        </p:nvSpPr>
        <p:spPr>
          <a:xfrm>
            <a:off x="9362199" y="5599546"/>
            <a:ext cx="2146300"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Evaluate measures and build each visual</a:t>
            </a:r>
          </a:p>
        </p:txBody>
      </p:sp>
      <p:sp>
        <p:nvSpPr>
          <p:cNvPr id="17" name="Right Arrow 8">
            <a:extLst>
              <a:ext uri="{FF2B5EF4-FFF2-40B4-BE49-F238E27FC236}">
                <a16:creationId xmlns:a16="http://schemas.microsoft.com/office/drawing/2014/main" id="{F82AF962-A4DF-4F13-87E6-CAE91C2B8885}"/>
              </a:ext>
            </a:extLst>
          </p:cNvPr>
          <p:cNvSpPr/>
          <p:nvPr/>
        </p:nvSpPr>
        <p:spPr bwMode="auto">
          <a:xfrm>
            <a:off x="2666124" y="4212896"/>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6">
            <a:extLst>
              <a:ext uri="{FF2B5EF4-FFF2-40B4-BE49-F238E27FC236}">
                <a16:creationId xmlns:a16="http://schemas.microsoft.com/office/drawing/2014/main" id="{BAF8AB16-CF7D-46F4-906A-DA2BE5664B60}"/>
              </a:ext>
            </a:extLst>
          </p:cNvPr>
          <p:cNvSpPr/>
          <p:nvPr/>
        </p:nvSpPr>
        <p:spPr bwMode="auto">
          <a:xfrm>
            <a:off x="5634459" y="4228674"/>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7">
            <a:extLst>
              <a:ext uri="{FF2B5EF4-FFF2-40B4-BE49-F238E27FC236}">
                <a16:creationId xmlns:a16="http://schemas.microsoft.com/office/drawing/2014/main" id="{909D39AB-81F6-459B-9479-DD736E93E18E}"/>
              </a:ext>
            </a:extLst>
          </p:cNvPr>
          <p:cNvSpPr/>
          <p:nvPr/>
        </p:nvSpPr>
        <p:spPr bwMode="auto">
          <a:xfrm>
            <a:off x="8594139" y="4212896"/>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D39E249B-F3F2-4158-A5F7-4090A4BF5ED9}"/>
              </a:ext>
            </a:extLst>
          </p:cNvPr>
          <p:cNvPicPr>
            <a:picLocks noChangeAspect="1"/>
          </p:cNvPicPr>
          <p:nvPr/>
        </p:nvPicPr>
        <p:blipFill>
          <a:blip r:embed="rId3"/>
          <a:stretch>
            <a:fillRect/>
          </a:stretch>
        </p:blipFill>
        <p:spPr>
          <a:xfrm>
            <a:off x="1186506" y="2592640"/>
            <a:ext cx="591706" cy="843496"/>
          </a:xfrm>
          <a:prstGeom prst="rect">
            <a:avLst/>
          </a:prstGeom>
          <a:ln>
            <a:solidFill>
              <a:schemeClr val="tx1"/>
            </a:solidFill>
          </a:ln>
        </p:spPr>
      </p:pic>
      <p:pic>
        <p:nvPicPr>
          <p:cNvPr id="22" name="Picture 21">
            <a:extLst>
              <a:ext uri="{FF2B5EF4-FFF2-40B4-BE49-F238E27FC236}">
                <a16:creationId xmlns:a16="http://schemas.microsoft.com/office/drawing/2014/main" id="{07700581-FE70-4759-8627-EFC0F93F48DC}"/>
              </a:ext>
            </a:extLst>
          </p:cNvPr>
          <p:cNvPicPr>
            <a:picLocks noChangeAspect="1"/>
          </p:cNvPicPr>
          <p:nvPr/>
        </p:nvPicPr>
        <p:blipFill>
          <a:blip r:embed="rId4"/>
          <a:stretch>
            <a:fillRect/>
          </a:stretch>
        </p:blipFill>
        <p:spPr>
          <a:xfrm>
            <a:off x="6808321" y="2592639"/>
            <a:ext cx="1297686" cy="843496"/>
          </a:xfrm>
          <a:prstGeom prst="rect">
            <a:avLst/>
          </a:prstGeom>
          <a:ln>
            <a:solidFill>
              <a:schemeClr val="tx1"/>
            </a:solidFill>
          </a:ln>
        </p:spPr>
      </p:pic>
      <p:pic>
        <p:nvPicPr>
          <p:cNvPr id="23" name="Picture 22">
            <a:extLst>
              <a:ext uri="{FF2B5EF4-FFF2-40B4-BE49-F238E27FC236}">
                <a16:creationId xmlns:a16="http://schemas.microsoft.com/office/drawing/2014/main" id="{4779EB54-A27A-4EC4-AEB5-796542EF6211}"/>
              </a:ext>
            </a:extLst>
          </p:cNvPr>
          <p:cNvPicPr>
            <a:picLocks noChangeAspect="1"/>
          </p:cNvPicPr>
          <p:nvPr/>
        </p:nvPicPr>
        <p:blipFill rotWithShape="1">
          <a:blip r:embed="rId5"/>
          <a:srcRect r="49784"/>
          <a:stretch/>
        </p:blipFill>
        <p:spPr>
          <a:xfrm>
            <a:off x="9617089" y="2645096"/>
            <a:ext cx="1489600" cy="791039"/>
          </a:xfrm>
          <a:prstGeom prst="rect">
            <a:avLst/>
          </a:prstGeom>
          <a:ln>
            <a:solidFill>
              <a:schemeClr val="tx1"/>
            </a:solidFill>
          </a:ln>
        </p:spPr>
      </p:pic>
      <p:sp>
        <p:nvSpPr>
          <p:cNvPr id="2" name="TextBox 1">
            <a:extLst>
              <a:ext uri="{FF2B5EF4-FFF2-40B4-BE49-F238E27FC236}">
                <a16:creationId xmlns:a16="http://schemas.microsoft.com/office/drawing/2014/main" id="{65EA9567-B6F1-4E60-8D5E-028F92DB242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17B67068-9981-483B-98BF-C2200085BC50}"/>
              </a:ext>
            </a:extLst>
          </p:cNvPr>
          <p:cNvPicPr>
            <a:picLocks noChangeAspect="1"/>
          </p:cNvPicPr>
          <p:nvPr/>
        </p:nvPicPr>
        <p:blipFill>
          <a:blip r:embed="rId6"/>
          <a:stretch>
            <a:fillRect/>
          </a:stretch>
        </p:blipFill>
        <p:spPr>
          <a:xfrm>
            <a:off x="4269150" y="2488019"/>
            <a:ext cx="419658" cy="948116"/>
          </a:xfrm>
          <a:prstGeom prst="rect">
            <a:avLst/>
          </a:prstGeom>
          <a:ln>
            <a:solidFill>
              <a:schemeClr val="tx1"/>
            </a:solidFill>
          </a:ln>
        </p:spPr>
      </p:pic>
    </p:spTree>
    <p:extLst>
      <p:ext uri="{BB962C8B-B14F-4D97-AF65-F5344CB8AC3E}">
        <p14:creationId xmlns:p14="http://schemas.microsoft.com/office/powerpoint/2010/main" val="227381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49771A4C-6808-4245-9623-804C69A4FA4F}"/>
              </a:ext>
            </a:extLst>
          </p:cNvPr>
          <p:cNvSpPr>
            <a:spLocks noGrp="1"/>
          </p:cNvSpPr>
          <p:nvPr>
            <p:ph type="title"/>
          </p:nvPr>
        </p:nvSpPr>
        <p:spPr>
          <a:xfrm>
            <a:off x="268080" y="1927629"/>
            <a:ext cx="11655840" cy="524527"/>
          </a:xfrm>
        </p:spPr>
        <p:txBody>
          <a:bodyPr vert="horz" wrap="square" lIns="146304" tIns="91440" rIns="146304" bIns="91440" rtlCol="0" anchor="t">
            <a:noAutofit/>
          </a:bodyPr>
          <a:lstStyle/>
          <a:p>
            <a:r>
              <a:rPr lang="en-US" sz="2800" b="1" dirty="0">
                <a:solidFill>
                  <a:srgbClr val="505050"/>
                </a:solidFill>
                <a:latin typeface="+mn-lt"/>
              </a:rPr>
              <a:t>When is a Measure Evaluated?</a:t>
            </a:r>
          </a:p>
        </p:txBody>
      </p:sp>
      <p:sp>
        <p:nvSpPr>
          <p:cNvPr id="9" name="Rectangle 8">
            <a:extLst>
              <a:ext uri="{FF2B5EF4-FFF2-40B4-BE49-F238E27FC236}">
                <a16:creationId xmlns:a16="http://schemas.microsoft.com/office/drawing/2014/main" id="{3C1C6458-7E60-481B-A392-3610C0F79357}"/>
              </a:ext>
            </a:extLst>
          </p:cNvPr>
          <p:cNvSpPr/>
          <p:nvPr/>
        </p:nvSpPr>
        <p:spPr bwMode="auto">
          <a:xfrm>
            <a:off x="520700" y="2851167"/>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“Get Data” Phase</a:t>
            </a:r>
          </a:p>
        </p:txBody>
      </p:sp>
      <p:sp>
        <p:nvSpPr>
          <p:cNvPr id="10" name="TextBox 9">
            <a:extLst>
              <a:ext uri="{FF2B5EF4-FFF2-40B4-BE49-F238E27FC236}">
                <a16:creationId xmlns:a16="http://schemas.microsoft.com/office/drawing/2014/main" id="{46AF18E9-93BF-47C5-A8D0-C0DC858670AF}"/>
              </a:ext>
            </a:extLst>
          </p:cNvPr>
          <p:cNvSpPr txBox="1"/>
          <p:nvPr/>
        </p:nvSpPr>
        <p:spPr>
          <a:xfrm>
            <a:off x="520700" y="5170540"/>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1" name="Rectangle 10">
            <a:extLst>
              <a:ext uri="{FF2B5EF4-FFF2-40B4-BE49-F238E27FC236}">
                <a16:creationId xmlns:a16="http://schemas.microsoft.com/office/drawing/2014/main" id="{2C4C13D7-20FE-42EB-9E46-ED152CA34565}"/>
              </a:ext>
            </a:extLst>
          </p:cNvPr>
          <p:cNvSpPr/>
          <p:nvPr/>
        </p:nvSpPr>
        <p:spPr bwMode="auto">
          <a:xfrm>
            <a:off x="3486150" y="2851167"/>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a:extLst>
              <a:ext uri="{FF2B5EF4-FFF2-40B4-BE49-F238E27FC236}">
                <a16:creationId xmlns:a16="http://schemas.microsoft.com/office/drawing/2014/main" id="{ECDDF8BF-BE93-462E-8410-D5A36EAC6255}"/>
              </a:ext>
            </a:extLst>
          </p:cNvPr>
          <p:cNvSpPr txBox="1"/>
          <p:nvPr/>
        </p:nvSpPr>
        <p:spPr>
          <a:xfrm>
            <a:off x="6217921" y="5157841"/>
            <a:ext cx="2479274"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calculated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a:extLst>
              <a:ext uri="{FF2B5EF4-FFF2-40B4-BE49-F238E27FC236}">
                <a16:creationId xmlns:a16="http://schemas.microsoft.com/office/drawing/2014/main" id="{33E83EA0-2DF4-4CD3-8AFE-AF0C85278267}"/>
              </a:ext>
            </a:extLst>
          </p:cNvPr>
          <p:cNvSpPr/>
          <p:nvPr/>
        </p:nvSpPr>
        <p:spPr bwMode="auto">
          <a:xfrm>
            <a:off x="6451600" y="2851167"/>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a:extLst>
              <a:ext uri="{FF2B5EF4-FFF2-40B4-BE49-F238E27FC236}">
                <a16:creationId xmlns:a16="http://schemas.microsoft.com/office/drawing/2014/main" id="{110CFA2B-C712-4B30-A54B-38C02E5B4A47}"/>
              </a:ext>
            </a:extLst>
          </p:cNvPr>
          <p:cNvSpPr/>
          <p:nvPr/>
        </p:nvSpPr>
        <p:spPr bwMode="auto">
          <a:xfrm>
            <a:off x="9414165" y="2851167"/>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Building Phase</a:t>
            </a:r>
          </a:p>
        </p:txBody>
      </p:sp>
      <p:sp>
        <p:nvSpPr>
          <p:cNvPr id="15" name="TextBox 14">
            <a:extLst>
              <a:ext uri="{FF2B5EF4-FFF2-40B4-BE49-F238E27FC236}">
                <a16:creationId xmlns:a16="http://schemas.microsoft.com/office/drawing/2014/main" id="{39EA4555-17F5-4F7A-BF9E-E2165DC31C92}"/>
              </a:ext>
            </a:extLst>
          </p:cNvPr>
          <p:cNvSpPr txBox="1"/>
          <p:nvPr/>
        </p:nvSpPr>
        <p:spPr>
          <a:xfrm>
            <a:off x="3327835" y="5162565"/>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a:extLst>
              <a:ext uri="{FF2B5EF4-FFF2-40B4-BE49-F238E27FC236}">
                <a16:creationId xmlns:a16="http://schemas.microsoft.com/office/drawing/2014/main" id="{4268D4D7-E732-4F8D-81F6-60E5416ACA1D}"/>
              </a:ext>
            </a:extLst>
          </p:cNvPr>
          <p:cNvSpPr txBox="1"/>
          <p:nvPr/>
        </p:nvSpPr>
        <p:spPr>
          <a:xfrm>
            <a:off x="9391795" y="5137166"/>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17" name="Right Arrow 8">
            <a:extLst>
              <a:ext uri="{FF2B5EF4-FFF2-40B4-BE49-F238E27FC236}">
                <a16:creationId xmlns:a16="http://schemas.microsoft.com/office/drawing/2014/main" id="{BBB3A45A-CF82-4C62-A141-AAB16425A86B}"/>
              </a:ext>
            </a:extLst>
          </p:cNvPr>
          <p:cNvSpPr/>
          <p:nvPr/>
        </p:nvSpPr>
        <p:spPr bwMode="auto">
          <a:xfrm>
            <a:off x="2769180" y="3625867"/>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6">
            <a:extLst>
              <a:ext uri="{FF2B5EF4-FFF2-40B4-BE49-F238E27FC236}">
                <a16:creationId xmlns:a16="http://schemas.microsoft.com/office/drawing/2014/main" id="{88EF4086-1C63-4720-AD30-B4BF01529DC3}"/>
              </a:ext>
            </a:extLst>
          </p:cNvPr>
          <p:cNvSpPr/>
          <p:nvPr/>
        </p:nvSpPr>
        <p:spPr bwMode="auto">
          <a:xfrm>
            <a:off x="5737515" y="3641645"/>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7">
            <a:extLst>
              <a:ext uri="{FF2B5EF4-FFF2-40B4-BE49-F238E27FC236}">
                <a16:creationId xmlns:a16="http://schemas.microsoft.com/office/drawing/2014/main" id="{52DCBBE5-2645-41AE-ACC5-4362C1BDBF05}"/>
              </a:ext>
            </a:extLst>
          </p:cNvPr>
          <p:cNvSpPr/>
          <p:nvPr/>
        </p:nvSpPr>
        <p:spPr bwMode="auto">
          <a:xfrm>
            <a:off x="8697195" y="3625867"/>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6E220AE-2806-4C4F-AD97-FF9E9E6E37B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011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9600" dirty="0">
                <a:ea typeface="ＭＳ Ｐゴシック"/>
                <a:cs typeface="Segoe UI"/>
              </a:rPr>
              <a:t>Module 5 Lab:</a:t>
            </a:r>
            <a:br>
              <a:rPr lang="en-US" sz="9600" dirty="0"/>
            </a:br>
            <a:r>
              <a:rPr lang="en-US" sz="5300" dirty="0">
                <a:ea typeface="ＭＳ Ｐゴシック"/>
                <a:cs typeface="Segoe UI"/>
              </a:rPr>
              <a:t>Lab 5 – Create new measures &amp; columns</a:t>
            </a:r>
            <a:br>
              <a:rPr lang="en-US" sz="5300" dirty="0">
                <a:ea typeface="ＭＳ Ｐゴシック"/>
                <a:cs typeface="Segoe UI"/>
              </a:rPr>
            </a:br>
            <a:endParaRPr lang="en-US" dirty="0">
              <a:solidFill>
                <a:schemeClr val="bg1"/>
              </a:solidFill>
            </a:endParaRPr>
          </a:p>
        </p:txBody>
      </p:sp>
    </p:spTree>
    <p:extLst>
      <p:ext uri="{BB962C8B-B14F-4D97-AF65-F5344CB8AC3E}">
        <p14:creationId xmlns:p14="http://schemas.microsoft.com/office/powerpoint/2010/main" val="109166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1222682" cy="2854800"/>
          </a:xfrm>
        </p:spPr>
        <p:txBody>
          <a:bodyPr>
            <a:normAutofit/>
          </a:bodyPr>
          <a:lstStyle/>
          <a:p>
            <a:r>
              <a:rPr lang="en-US" sz="7200" dirty="0"/>
              <a:t>Knowledge Check Module 5</a:t>
            </a:r>
            <a:br>
              <a:rPr lang="en-US" sz="7200" dirty="0"/>
            </a:br>
            <a:r>
              <a:rPr lang="en-US" dirty="0"/>
              <a:t>https://aka.ms/PBIModShapCheck5</a:t>
            </a:r>
            <a:endParaRPr lang="en-US" sz="7200" dirty="0">
              <a:solidFill>
                <a:schemeClr val="bg1"/>
              </a:solidFill>
            </a:endParaRPr>
          </a:p>
        </p:txBody>
      </p:sp>
    </p:spTree>
    <p:extLst>
      <p:ext uri="{BB962C8B-B14F-4D97-AF65-F5344CB8AC3E}">
        <p14:creationId xmlns:p14="http://schemas.microsoft.com/office/powerpoint/2010/main" val="192275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5 Knowledge Check Questions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is one benefit to using DAX instead of M</a:t>
            </a:r>
          </a:p>
          <a:p>
            <a:pPr marL="800100" lvl="1" indent="-342900">
              <a:buFont typeface="+mj-lt"/>
              <a:buAutoNum type="alphaLcPeriod"/>
            </a:pPr>
            <a:r>
              <a:rPr lang="en-US" dirty="0"/>
              <a:t>It is faster</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You can refer to other tables</a:t>
            </a:r>
          </a:p>
          <a:p>
            <a:pPr marL="800100" lvl="1" indent="-342900">
              <a:buFont typeface="+mj-lt"/>
              <a:buAutoNum type="alphaLcPeriod"/>
            </a:pPr>
            <a:r>
              <a:rPr lang="en-US" b="0" i="0" dirty="0">
                <a:effectLst/>
              </a:rPr>
              <a:t>It is easier to read</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When would you use a measure instead of a calculated column?</a:t>
            </a:r>
          </a:p>
          <a:p>
            <a:pPr marL="800100" lvl="1" indent="-342900">
              <a:buFont typeface="+mj-lt"/>
              <a:buAutoNum type="alphaLcPeriod"/>
            </a:pPr>
            <a:r>
              <a:rPr lang="en-US" dirty="0">
                <a:solidFill>
                  <a:schemeClr val="tx1"/>
                </a:solidFill>
                <a:latin typeface="+mn-lt"/>
              </a:rPr>
              <a:t>When you want to aggregate values</a:t>
            </a:r>
          </a:p>
          <a:p>
            <a:pPr marL="800100" lvl="1" indent="-342900">
              <a:buFont typeface="+mj-lt"/>
              <a:buAutoNum type="alphaLcPeriod"/>
            </a:pPr>
            <a:r>
              <a:rPr lang="en-US" dirty="0">
                <a:solidFill>
                  <a:schemeClr val="tx1"/>
                </a:solidFill>
                <a:latin typeface="+mn-lt"/>
              </a:rPr>
              <a:t>When you want to create values for every row</a:t>
            </a:r>
          </a:p>
          <a:p>
            <a:pPr marL="800100" lvl="1" indent="-342900">
              <a:buFont typeface="+mj-lt"/>
              <a:buAutoNum type="alphaLcPeriod"/>
            </a:pPr>
            <a:r>
              <a:rPr lang="en-US" b="0" i="0" dirty="0">
                <a:effectLst/>
              </a:rPr>
              <a:t>Copies a query at a point in time</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For best results what table should you put your measures in?</a:t>
            </a:r>
          </a:p>
          <a:p>
            <a:pPr marL="800100" lvl="1" indent="-342900">
              <a:buFont typeface="+mj-lt"/>
              <a:buAutoNum type="alphaLcPeriod"/>
            </a:pPr>
            <a:r>
              <a:rPr lang="en-US" dirty="0">
                <a:solidFill>
                  <a:schemeClr val="tx1"/>
                </a:solidFill>
                <a:latin typeface="+mn-lt"/>
              </a:rPr>
              <a:t>Date table</a:t>
            </a:r>
          </a:p>
          <a:p>
            <a:pPr marL="800100" lvl="1" indent="-342900">
              <a:buFont typeface="+mj-lt"/>
              <a:buAutoNum type="alphaLcPeriod"/>
            </a:pPr>
            <a:r>
              <a:rPr lang="en-US" dirty="0"/>
              <a:t>Fact table</a:t>
            </a:r>
            <a:endParaRPr lang="en-US" dirty="0">
              <a:solidFill>
                <a:schemeClr val="tx1"/>
              </a:solidFill>
              <a:latin typeface="+mn-lt"/>
            </a:endParaRPr>
          </a:p>
          <a:p>
            <a:pPr marL="800100" lvl="1" indent="-342900">
              <a:buFont typeface="+mj-lt"/>
              <a:buAutoNum type="alphaLcPeriod"/>
            </a:pPr>
            <a:r>
              <a:rPr lang="en-US" dirty="0">
                <a:solidFill>
                  <a:srgbClr val="000000"/>
                </a:solidFill>
              </a:rPr>
              <a:t>Dimension table</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408243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t>Module 6:</a:t>
            </a:r>
            <a:br>
              <a:rPr lang="en-US" sz="8000" dirty="0"/>
            </a:br>
            <a:r>
              <a:rPr lang="en-US" dirty="0"/>
              <a:t>Working with Functions:</a:t>
            </a:r>
            <a:br>
              <a:rPr lang="en-US" dirty="0"/>
            </a:br>
            <a:r>
              <a:rPr lang="en-US" dirty="0"/>
              <a:t>DAX, CALCULATE, Custom Functions</a:t>
            </a:r>
            <a:endParaRPr lang="en-US" dirty="0">
              <a:solidFill>
                <a:schemeClr val="bg1"/>
              </a:solidFill>
            </a:endParaRPr>
          </a:p>
        </p:txBody>
      </p:sp>
    </p:spTree>
    <p:extLst>
      <p:ext uri="{BB962C8B-B14F-4D97-AF65-F5344CB8AC3E}">
        <p14:creationId xmlns:p14="http://schemas.microsoft.com/office/powerpoint/2010/main" val="263799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6 Objectives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Rectangle 5">
            <a:extLst>
              <a:ext uri="{FF2B5EF4-FFF2-40B4-BE49-F238E27FC236}">
                <a16:creationId xmlns:a16="http://schemas.microsoft.com/office/drawing/2014/main" id="{1455A4AB-2821-4DF0-99DA-C9815A282BA2}"/>
              </a:ext>
            </a:extLst>
          </p:cNvPr>
          <p:cNvSpPr/>
          <p:nvPr/>
        </p:nvSpPr>
        <p:spPr>
          <a:xfrm>
            <a:off x="267275" y="2120691"/>
            <a:ext cx="11037454" cy="228569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working with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basics of the</a:t>
            </a:r>
            <a:r>
              <a:rPr lang="en-US" sz="2400" dirty="0">
                <a:solidFill>
                  <a:srgbClr val="00B0F0"/>
                </a:solidFill>
              </a:rPr>
              <a:t> </a:t>
            </a:r>
            <a:r>
              <a:rPr lang="en-US" sz="2400" dirty="0">
                <a:latin typeface="Courier New" panose="02070309020205020404" pitchFamily="49" charset="0"/>
                <a:cs typeface="Courier New" panose="02070309020205020404" pitchFamily="49" charset="0"/>
              </a:rPr>
              <a:t>CALCULATE</a:t>
            </a:r>
            <a:r>
              <a:rPr lang="en-US" sz="2400" dirty="0">
                <a:solidFill>
                  <a:srgbClr val="00B0F0"/>
                </a:solidFill>
              </a:rPr>
              <a:t> </a:t>
            </a:r>
            <a:r>
              <a:rPr lang="en-US" sz="2400" dirty="0">
                <a:solidFill>
                  <a:schemeClr val="tx1">
                    <a:lumMod val="50000"/>
                  </a:schemeClr>
                </a:solidFill>
              </a:rPr>
              <a:t>formula</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8" name="Rectangle 7">
            <a:extLst>
              <a:ext uri="{FF2B5EF4-FFF2-40B4-BE49-F238E27FC236}">
                <a16:creationId xmlns:a16="http://schemas.microsoft.com/office/drawing/2014/main" id="{E229ED4D-BF58-46EF-B4F5-C353F165FF13}"/>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68074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Some t</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hings</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you need to know</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9BA64B88-D2F5-42D5-9870-9720973168D3}"/>
              </a:ext>
            </a:extLst>
          </p:cNvPr>
          <p:cNvSpPr/>
          <p:nvPr/>
        </p:nvSpPr>
        <p:spPr>
          <a:xfrm>
            <a:off x="271247" y="2178254"/>
            <a:ext cx="11037454" cy="2516523"/>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Calculated columns vs Measures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Evaluation contexts</a:t>
            </a:r>
          </a:p>
          <a:p>
            <a:pPr marL="342900" indent="-342900">
              <a:lnSpc>
                <a:spcPct val="120000"/>
              </a:lnSpc>
              <a:spcAft>
                <a:spcPts val="1800"/>
              </a:spcAft>
              <a:buFont typeface="Arial" panose="020B0604020202020204" pitchFamily="34" charset="0"/>
              <a:buChar char="•"/>
            </a:pPr>
            <a:r>
              <a:rPr lang="en-US" sz="2400" b="1" dirty="0">
                <a:solidFill>
                  <a:schemeClr val="tx1">
                    <a:lumMod val="50000"/>
                  </a:schemeClr>
                </a:solidFill>
                <a:latin typeface="Courier New" panose="02070309020205020404" pitchFamily="49" charset="0"/>
                <a:cs typeface="Courier New" panose="02070309020205020404" pitchFamily="49" charset="0"/>
              </a:rPr>
              <a:t>CALCULATE </a:t>
            </a:r>
            <a:r>
              <a:rPr lang="en-US" sz="2400" b="1" dirty="0">
                <a:solidFill>
                  <a:schemeClr val="tx1">
                    <a:lumMod val="50000"/>
                  </a:schemeClr>
                </a:solidFill>
              </a:rPr>
              <a:t>and iterators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 it gets easier from here…</a:t>
            </a:r>
          </a:p>
        </p:txBody>
      </p:sp>
      <p:sp>
        <p:nvSpPr>
          <p:cNvPr id="3" name="TextBox 2">
            <a:extLst>
              <a:ext uri="{FF2B5EF4-FFF2-40B4-BE49-F238E27FC236}">
                <a16:creationId xmlns:a16="http://schemas.microsoft.com/office/drawing/2014/main" id="{081D5513-D1FA-4A96-ACFF-E76F1537382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1709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Rectangle 7">
            <a:extLst>
              <a:ext uri="{FF2B5EF4-FFF2-40B4-BE49-F238E27FC236}">
                <a16:creationId xmlns:a16="http://schemas.microsoft.com/office/drawing/2014/main" id="{6AD62528-36F6-4D3B-A2BB-52B810BF37A3}"/>
              </a:ext>
            </a:extLst>
          </p:cNvPr>
          <p:cNvSpPr/>
          <p:nvPr/>
        </p:nvSpPr>
        <p:spPr bwMode="auto">
          <a:xfrm>
            <a:off x="2220239" y="5640507"/>
            <a:ext cx="8026424" cy="92692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Calculated Columns and Measures</a:t>
            </a:r>
          </a:p>
        </p:txBody>
      </p:sp>
      <p:sp>
        <p:nvSpPr>
          <p:cNvPr id="9" name="Rectangle 8">
            <a:extLst>
              <a:ext uri="{FF2B5EF4-FFF2-40B4-BE49-F238E27FC236}">
                <a16:creationId xmlns:a16="http://schemas.microsoft.com/office/drawing/2014/main" id="{04D98FC6-BBC3-45C2-A761-D038FB8A414F}"/>
              </a:ext>
            </a:extLst>
          </p:cNvPr>
          <p:cNvSpPr/>
          <p:nvPr/>
        </p:nvSpPr>
        <p:spPr bwMode="auto">
          <a:xfrm>
            <a:off x="3362612" y="4080723"/>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cs typeface="Segoe UI" pitchFamily="34" charset="0"/>
              </a:rPr>
              <a:t>CALCULATE</a:t>
            </a:r>
          </a:p>
        </p:txBody>
      </p:sp>
      <p:sp>
        <p:nvSpPr>
          <p:cNvPr id="10" name="Rectangle 9">
            <a:extLst>
              <a:ext uri="{FF2B5EF4-FFF2-40B4-BE49-F238E27FC236}">
                <a16:creationId xmlns:a16="http://schemas.microsoft.com/office/drawing/2014/main" id="{2D5C91A2-80E5-4A61-898C-E845BF7B2BF5}"/>
              </a:ext>
            </a:extLst>
          </p:cNvPr>
          <p:cNvSpPr/>
          <p:nvPr/>
        </p:nvSpPr>
        <p:spPr bwMode="auto">
          <a:xfrm>
            <a:off x="4544721" y="2591067"/>
            <a:ext cx="3377455" cy="92692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cs typeface="Segoe UI" pitchFamily="34" charset="0"/>
              </a:rPr>
              <a:t>Evaluation Contexts</a:t>
            </a:r>
            <a:endParaRPr lang="en-US" sz="2400" dirty="0">
              <a:gradFill>
                <a:gsLst>
                  <a:gs pos="0">
                    <a:srgbClr val="FFFFFF"/>
                  </a:gs>
                  <a:gs pos="100000">
                    <a:srgbClr val="FFFFFF"/>
                  </a:gs>
                </a:gsLst>
                <a:lin ang="5400000" scaled="0"/>
              </a:gradFill>
              <a:cs typeface="Segoe UI" pitchFamily="34" charset="0"/>
            </a:endParaRPr>
          </a:p>
        </p:txBody>
      </p:sp>
      <p:sp>
        <p:nvSpPr>
          <p:cNvPr id="11" name="Title 1">
            <a:extLst>
              <a:ext uri="{FF2B5EF4-FFF2-40B4-BE49-F238E27FC236}">
                <a16:creationId xmlns:a16="http://schemas.microsoft.com/office/drawing/2014/main" id="{CE5C629D-A3C0-432B-8697-43A7040D8C9B}"/>
              </a:ext>
            </a:extLst>
          </p:cNvPr>
          <p:cNvSpPr>
            <a:spLocks noGrp="1"/>
          </p:cNvSpPr>
          <p:nvPr>
            <p:ph type="title"/>
          </p:nvPr>
        </p:nvSpPr>
        <p:spPr>
          <a:xfrm>
            <a:off x="152148" y="1785175"/>
            <a:ext cx="11655840" cy="524527"/>
          </a:xfrm>
        </p:spPr>
        <p:txBody>
          <a:bodyPr vert="horz" wrap="square" lIns="146304" tIns="91440" rIns="146304" bIns="91440" rtlCol="0" anchor="t">
            <a:noAutofit/>
          </a:bodyPr>
          <a:lstStyle/>
          <a:p>
            <a:r>
              <a:rPr lang="en-US" sz="2800" b="1" dirty="0">
                <a:solidFill>
                  <a:srgbClr val="505050"/>
                </a:solidFill>
                <a:latin typeface="+mn-lt"/>
              </a:rPr>
              <a:t>PATH to DAX Expertise</a:t>
            </a:r>
          </a:p>
        </p:txBody>
      </p:sp>
      <p:sp>
        <p:nvSpPr>
          <p:cNvPr id="2" name="TextBox 1">
            <a:extLst>
              <a:ext uri="{FF2B5EF4-FFF2-40B4-BE49-F238E27FC236}">
                <a16:creationId xmlns:a16="http://schemas.microsoft.com/office/drawing/2014/main" id="{65578B6F-F5B4-4146-A391-F8F6091D370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478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28B13FEB-57FC-46AC-B55D-C6207D8E2BB5}"/>
              </a:ext>
            </a:extLst>
          </p:cNvPr>
          <p:cNvSpPr>
            <a:spLocks noGrp="1"/>
          </p:cNvSpPr>
          <p:nvPr>
            <p:ph type="title"/>
          </p:nvPr>
        </p:nvSpPr>
        <p:spPr>
          <a:xfrm>
            <a:off x="197136" y="1888117"/>
            <a:ext cx="11655840" cy="524527"/>
          </a:xfrm>
        </p:spPr>
        <p:txBody>
          <a:bodyPr vert="horz" wrap="square" lIns="146304" tIns="91440" rIns="146304" bIns="91440" rtlCol="0" anchor="t">
            <a:noAutofit/>
          </a:bodyPr>
          <a:lstStyle/>
          <a:p>
            <a:r>
              <a:rPr lang="en-US" sz="2800" b="1" dirty="0">
                <a:solidFill>
                  <a:srgbClr val="505050"/>
                </a:solidFill>
                <a:latin typeface="+mn-lt"/>
              </a:rPr>
              <a:t>Why is </a:t>
            </a:r>
            <a:r>
              <a:rPr lang="en-US" sz="2800" dirty="0">
                <a:solidFill>
                  <a:schemeClr val="tx2"/>
                </a:solidFill>
                <a:latin typeface="Courier New" panose="02070309020205020404" pitchFamily="49" charset="0"/>
                <a:cs typeface="Courier New" panose="02070309020205020404" pitchFamily="49" charset="0"/>
              </a:rPr>
              <a:t>CALCULATE</a:t>
            </a:r>
            <a:r>
              <a:rPr lang="en-US" sz="2800" b="1" dirty="0">
                <a:solidFill>
                  <a:srgbClr val="505050"/>
                </a:solidFill>
                <a:latin typeface="+mn-lt"/>
              </a:rPr>
              <a:t> Useful?</a:t>
            </a:r>
          </a:p>
        </p:txBody>
      </p:sp>
      <p:sp>
        <p:nvSpPr>
          <p:cNvPr id="9" name="Rectangle 8">
            <a:extLst>
              <a:ext uri="{FF2B5EF4-FFF2-40B4-BE49-F238E27FC236}">
                <a16:creationId xmlns:a16="http://schemas.microsoft.com/office/drawing/2014/main" id="{FEA442F9-E7B0-474E-8752-10C20B557CEC}"/>
              </a:ext>
            </a:extLst>
          </p:cNvPr>
          <p:cNvSpPr/>
          <p:nvPr/>
        </p:nvSpPr>
        <p:spPr>
          <a:xfrm>
            <a:off x="1903878" y="2501651"/>
            <a:ext cx="3433081" cy="646331"/>
          </a:xfrm>
          <a:prstGeom prst="rect">
            <a:avLst/>
          </a:prstGeom>
        </p:spPr>
        <p:txBody>
          <a:bodyPr wrap="square">
            <a:spAutoFit/>
          </a:bodyPr>
          <a:lstStyle/>
          <a:p>
            <a:r>
              <a:rPr lang="en-US" dirty="0"/>
              <a:t>You create a report of breakdown of Sales by Month </a:t>
            </a:r>
          </a:p>
        </p:txBody>
      </p:sp>
      <p:sp>
        <p:nvSpPr>
          <p:cNvPr id="10" name="Rectangle 9">
            <a:extLst>
              <a:ext uri="{FF2B5EF4-FFF2-40B4-BE49-F238E27FC236}">
                <a16:creationId xmlns:a16="http://schemas.microsoft.com/office/drawing/2014/main" id="{0550D4E2-FF78-4287-B575-5160CCFF954B}"/>
              </a:ext>
            </a:extLst>
          </p:cNvPr>
          <p:cNvSpPr/>
          <p:nvPr/>
        </p:nvSpPr>
        <p:spPr>
          <a:xfrm>
            <a:off x="6369519" y="2509584"/>
            <a:ext cx="5000253" cy="646331"/>
          </a:xfrm>
          <a:prstGeom prst="rect">
            <a:avLst/>
          </a:prstGeom>
        </p:spPr>
        <p:txBody>
          <a:bodyPr wrap="square">
            <a:spAutoFit/>
          </a:bodyPr>
          <a:lstStyle/>
          <a:p>
            <a:r>
              <a:rPr lang="en-US" b="1" u="sng" dirty="0">
                <a:solidFill>
                  <a:srgbClr val="505050"/>
                </a:solidFill>
              </a:rPr>
              <a:t>Typical Business Question: </a:t>
            </a:r>
          </a:p>
          <a:p>
            <a:r>
              <a:rPr lang="en-US" dirty="0"/>
              <a:t>Provide a breakout of Sales from Desktop</a:t>
            </a:r>
          </a:p>
        </p:txBody>
      </p:sp>
      <p:pic>
        <p:nvPicPr>
          <p:cNvPr id="11" name="Picture 10">
            <a:extLst>
              <a:ext uri="{FF2B5EF4-FFF2-40B4-BE49-F238E27FC236}">
                <a16:creationId xmlns:a16="http://schemas.microsoft.com/office/drawing/2014/main" id="{C0320087-B0A4-4A48-83A2-1E2A736E7840}"/>
              </a:ext>
            </a:extLst>
          </p:cNvPr>
          <p:cNvPicPr>
            <a:picLocks noChangeAspect="1"/>
          </p:cNvPicPr>
          <p:nvPr/>
        </p:nvPicPr>
        <p:blipFill>
          <a:blip r:embed="rId3"/>
          <a:stretch>
            <a:fillRect/>
          </a:stretch>
        </p:blipFill>
        <p:spPr>
          <a:xfrm>
            <a:off x="2022227" y="3180366"/>
            <a:ext cx="2682977" cy="3613077"/>
          </a:xfrm>
          <a:prstGeom prst="rect">
            <a:avLst/>
          </a:prstGeom>
        </p:spPr>
      </p:pic>
      <p:pic>
        <p:nvPicPr>
          <p:cNvPr id="12" name="Picture 11">
            <a:extLst>
              <a:ext uri="{FF2B5EF4-FFF2-40B4-BE49-F238E27FC236}">
                <a16:creationId xmlns:a16="http://schemas.microsoft.com/office/drawing/2014/main" id="{53DFC06A-B534-4A71-AAF3-11E970623727}"/>
              </a:ext>
            </a:extLst>
          </p:cNvPr>
          <p:cNvPicPr>
            <a:picLocks noChangeAspect="1"/>
          </p:cNvPicPr>
          <p:nvPr/>
        </p:nvPicPr>
        <p:blipFill>
          <a:blip r:embed="rId4"/>
          <a:stretch>
            <a:fillRect/>
          </a:stretch>
        </p:blipFill>
        <p:spPr>
          <a:xfrm>
            <a:off x="6401050" y="3180365"/>
            <a:ext cx="3768094" cy="3613077"/>
          </a:xfrm>
          <a:prstGeom prst="rect">
            <a:avLst/>
          </a:prstGeom>
        </p:spPr>
      </p:pic>
      <p:sp>
        <p:nvSpPr>
          <p:cNvPr id="13" name="Arrow: Right 12">
            <a:extLst>
              <a:ext uri="{FF2B5EF4-FFF2-40B4-BE49-F238E27FC236}">
                <a16:creationId xmlns:a16="http://schemas.microsoft.com/office/drawing/2014/main" id="{7708707F-25B5-40ED-8A48-222685FEFA54}"/>
              </a:ext>
            </a:extLst>
          </p:cNvPr>
          <p:cNvSpPr/>
          <p:nvPr/>
        </p:nvSpPr>
        <p:spPr bwMode="auto">
          <a:xfrm>
            <a:off x="5271837" y="2536809"/>
            <a:ext cx="753219" cy="463572"/>
          </a:xfrm>
          <a:prstGeom prst="rightArrow">
            <a:avLst>
              <a:gd name="adj1" fmla="val 36888"/>
              <a:gd name="adj2" fmla="val 7191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74E47331-5AA2-433E-885E-9E20A9CA965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268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6B5D56AF-6518-4682-A15C-4C16E40FA111}"/>
              </a:ext>
            </a:extLst>
          </p:cNvPr>
          <p:cNvSpPr>
            <a:spLocks noGrp="1"/>
          </p:cNvSpPr>
          <p:nvPr>
            <p:ph type="title"/>
          </p:nvPr>
        </p:nvSpPr>
        <p:spPr>
          <a:xfrm>
            <a:off x="243852" y="1762667"/>
            <a:ext cx="11655840" cy="524527"/>
          </a:xfrm>
        </p:spPr>
        <p:txBody>
          <a:bodyPr vert="horz" wrap="square" lIns="146304" tIns="91440" rIns="146304" bIns="91440" rtlCol="0" anchor="t">
            <a:noAutofit/>
          </a:bodyPr>
          <a:lstStyle/>
          <a:p>
            <a:r>
              <a:rPr lang="en-US" sz="2800" b="1" dirty="0">
                <a:solidFill>
                  <a:srgbClr val="505050"/>
                </a:solidFill>
                <a:latin typeface="+mn-lt"/>
              </a:rPr>
              <a:t>Here is how you do it with </a:t>
            </a:r>
            <a:r>
              <a:rPr lang="en-US" sz="2800" dirty="0">
                <a:solidFill>
                  <a:schemeClr val="tx1"/>
                </a:solidFill>
                <a:latin typeface="Courier New" panose="02070309020205020404" pitchFamily="49" charset="0"/>
                <a:cs typeface="Courier New" panose="02070309020205020404" pitchFamily="49" charset="0"/>
              </a:rPr>
              <a:t>CALCULATE</a:t>
            </a:r>
          </a:p>
        </p:txBody>
      </p:sp>
      <p:sp>
        <p:nvSpPr>
          <p:cNvPr id="9" name="Rectangle 8">
            <a:extLst>
              <a:ext uri="{FF2B5EF4-FFF2-40B4-BE49-F238E27FC236}">
                <a16:creationId xmlns:a16="http://schemas.microsoft.com/office/drawing/2014/main" id="{BA712801-C2AF-4AD9-A617-359887EA6FA0}"/>
              </a:ext>
            </a:extLst>
          </p:cNvPr>
          <p:cNvSpPr/>
          <p:nvPr/>
        </p:nvSpPr>
        <p:spPr>
          <a:xfrm>
            <a:off x="331394" y="2395365"/>
            <a:ext cx="10960658" cy="400110"/>
          </a:xfrm>
          <a:prstGeom prst="rect">
            <a:avLst/>
          </a:prstGeom>
        </p:spPr>
        <p:txBody>
          <a:bodyPr wrap="square">
            <a:spAutoFit/>
          </a:bodyPr>
          <a:lstStyle/>
          <a:p>
            <a:r>
              <a:rPr lang="en-US" sz="2000" spc="-100" dirty="0">
                <a:ln w="3175">
                  <a:noFill/>
                </a:ln>
                <a:latin typeface="Courier New" panose="02070309020205020404" pitchFamily="49" charset="0"/>
                <a:ea typeface="ＭＳ Ｐゴシック" charset="0"/>
                <a:cs typeface="Courier New" panose="02070309020205020404" pitchFamily="49" charset="0"/>
              </a:rPr>
              <a:t>[Desktop Sales] = CALCULATE([Total Sales], CampaignDim[Device] = "Desktop")</a:t>
            </a:r>
          </a:p>
        </p:txBody>
      </p:sp>
      <p:sp>
        <p:nvSpPr>
          <p:cNvPr id="10" name="Rectangle 9">
            <a:extLst>
              <a:ext uri="{FF2B5EF4-FFF2-40B4-BE49-F238E27FC236}">
                <a16:creationId xmlns:a16="http://schemas.microsoft.com/office/drawing/2014/main" id="{9B4458E3-EB98-4F28-B194-111B3004D459}"/>
              </a:ext>
            </a:extLst>
          </p:cNvPr>
          <p:cNvSpPr/>
          <p:nvPr/>
        </p:nvSpPr>
        <p:spPr>
          <a:xfrm>
            <a:off x="331394" y="2956688"/>
            <a:ext cx="8838510" cy="347531"/>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a:t>
            </a:r>
            <a:r>
              <a:rPr lang="en-US" dirty="0">
                <a:latin typeface="Courier New" panose="02070309020205020404" pitchFamily="49" charset="0"/>
                <a:cs typeface="Courier New" panose="02070309020205020404" pitchFamily="49" charset="0"/>
              </a:rPr>
              <a:t>CALCULATE</a:t>
            </a:r>
            <a:r>
              <a:rPr lang="en-US" dirty="0"/>
              <a:t> function to create a measure which filters down to Desktop Sales</a:t>
            </a:r>
          </a:p>
        </p:txBody>
      </p:sp>
      <p:pic>
        <p:nvPicPr>
          <p:cNvPr id="11" name="Picture 10">
            <a:extLst>
              <a:ext uri="{FF2B5EF4-FFF2-40B4-BE49-F238E27FC236}">
                <a16:creationId xmlns:a16="http://schemas.microsoft.com/office/drawing/2014/main" id="{9D88EC13-BE43-4542-BE97-E325A5A9C0E2}"/>
              </a:ext>
            </a:extLst>
          </p:cNvPr>
          <p:cNvPicPr>
            <a:picLocks noChangeAspect="1"/>
          </p:cNvPicPr>
          <p:nvPr/>
        </p:nvPicPr>
        <p:blipFill>
          <a:blip r:embed="rId3"/>
          <a:stretch>
            <a:fillRect/>
          </a:stretch>
        </p:blipFill>
        <p:spPr>
          <a:xfrm>
            <a:off x="3557697" y="3429000"/>
            <a:ext cx="3246809" cy="3113237"/>
          </a:xfrm>
          <a:prstGeom prst="rect">
            <a:avLst/>
          </a:prstGeom>
        </p:spPr>
      </p:pic>
      <p:sp>
        <p:nvSpPr>
          <p:cNvPr id="2" name="TextBox 1">
            <a:extLst>
              <a:ext uri="{FF2B5EF4-FFF2-40B4-BE49-F238E27FC236}">
                <a16:creationId xmlns:a16="http://schemas.microsoft.com/office/drawing/2014/main" id="{E828A63D-B2C2-4094-8284-936132128D7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7982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1457-BAFF-41A3-9CF4-54D958694119}"/>
              </a:ext>
            </a:extLst>
          </p:cNvPr>
          <p:cNvSpPr>
            <a:spLocks noGrp="1"/>
          </p:cNvSpPr>
          <p:nvPr>
            <p:ph type="title"/>
          </p:nvPr>
        </p:nvSpPr>
        <p:spPr/>
        <p:txBody>
          <a:bodyPr/>
          <a:lstStyle/>
          <a:p>
            <a:r>
              <a:rPr lang="en-US" dirty="0"/>
              <a:t>Intro to Parameters</a:t>
            </a:r>
          </a:p>
        </p:txBody>
      </p:sp>
      <p:sp>
        <p:nvSpPr>
          <p:cNvPr id="5" name="Footer Placeholder 4">
            <a:extLst>
              <a:ext uri="{FF2B5EF4-FFF2-40B4-BE49-F238E27FC236}">
                <a16:creationId xmlns:a16="http://schemas.microsoft.com/office/drawing/2014/main" id="{9FE6865C-3134-4DAA-881C-85AD049154C3}"/>
              </a:ext>
            </a:extLst>
          </p:cNvPr>
          <p:cNvSpPr>
            <a:spLocks noGrp="1"/>
          </p:cNvSpPr>
          <p:nvPr>
            <p:ph type="ftr" sz="quarter" idx="11"/>
          </p:nvPr>
        </p:nvSpPr>
        <p:spPr/>
        <p:txBody>
          <a:bodyPr/>
          <a:lstStyle/>
          <a:p>
            <a:r>
              <a:rPr lang="en-AU"/>
              <a:t>© 2021 Microsoft All rights reserved. </a:t>
            </a:r>
            <a:endParaRPr lang="en-AU" dirty="0"/>
          </a:p>
        </p:txBody>
      </p:sp>
      <p:sp>
        <p:nvSpPr>
          <p:cNvPr id="3" name="TextBox 2">
            <a:extLst>
              <a:ext uri="{FF2B5EF4-FFF2-40B4-BE49-F238E27FC236}">
                <a16:creationId xmlns:a16="http://schemas.microsoft.com/office/drawing/2014/main" id="{A54EB8EF-063B-4E0F-9C6A-6619A851D615}"/>
              </a:ext>
            </a:extLst>
          </p:cNvPr>
          <p:cNvSpPr txBox="1"/>
          <p:nvPr/>
        </p:nvSpPr>
        <p:spPr>
          <a:xfrm>
            <a:off x="294198" y="2075290"/>
            <a:ext cx="11505946" cy="4269851"/>
          </a:xfrm>
          <a:prstGeom prst="rect">
            <a:avLst/>
          </a:prstGeom>
          <a:noFill/>
        </p:spPr>
        <p:txBody>
          <a:bodyPr wrap="square" lIns="182880" tIns="146304" rIns="182880" bIns="146304" rtlCol="0">
            <a:noAutofit/>
          </a:bodyPr>
          <a:lstStyle/>
          <a:p>
            <a:pPr algn="l"/>
            <a:r>
              <a:rPr lang="en-US" sz="2400" b="0" i="0" dirty="0">
                <a:effectLst/>
                <a:latin typeface="Segoe UI" panose="020B0502040204020203" pitchFamily="34" charset="0"/>
              </a:rPr>
              <a:t>A parameter serves as a way to easily store and manage a value that can be reused.</a:t>
            </a:r>
          </a:p>
          <a:p>
            <a:pPr algn="l"/>
            <a:endParaRPr lang="en-US" sz="2400" b="0" i="0" dirty="0">
              <a:effectLst/>
              <a:latin typeface="Segoe UI" panose="020B0502040204020203" pitchFamily="34" charset="0"/>
            </a:endParaRPr>
          </a:p>
          <a:p>
            <a:pPr algn="l"/>
            <a:r>
              <a:rPr lang="en-US" sz="2400" b="0" i="0" dirty="0">
                <a:effectLst/>
                <a:latin typeface="Segoe UI" panose="020B0502040204020203" pitchFamily="34" charset="0"/>
              </a:rPr>
              <a:t>Parameters give you the flexibility to dynamically change the output of your queries depending on their value, and can be used for:</a:t>
            </a:r>
          </a:p>
          <a:p>
            <a:pPr algn="l"/>
            <a:endParaRPr lang="en-US" sz="2400" b="0" i="0" dirty="0">
              <a:effectLst/>
              <a:latin typeface="Segoe UI" panose="020B0502040204020203" pitchFamily="34" charset="0"/>
            </a:endParaRPr>
          </a:p>
          <a:p>
            <a:pPr lvl="1">
              <a:buFont typeface="Arial" panose="020B0604020202020204" pitchFamily="34" charset="0"/>
              <a:buChar char="•"/>
            </a:pPr>
            <a:r>
              <a:rPr lang="en-US" sz="2400" b="0" i="0" dirty="0">
                <a:effectLst/>
                <a:latin typeface="Segoe UI" panose="020B0502040204020203" pitchFamily="34" charset="0"/>
              </a:rPr>
              <a:t>Changing the argument values for particular transforms and data source functions</a:t>
            </a:r>
          </a:p>
          <a:p>
            <a:pPr lvl="1">
              <a:buFont typeface="Arial" panose="020B0604020202020204" pitchFamily="34" charset="0"/>
              <a:buChar char="•"/>
            </a:pPr>
            <a:endParaRPr lang="en-US" sz="2400" b="0" i="0" dirty="0">
              <a:effectLst/>
              <a:latin typeface="Segoe UI" panose="020B0502040204020203" pitchFamily="34" charset="0"/>
            </a:endParaRPr>
          </a:p>
          <a:p>
            <a:pPr lvl="1">
              <a:buFont typeface="Arial" panose="020B0604020202020204" pitchFamily="34" charset="0"/>
              <a:buChar char="•"/>
            </a:pPr>
            <a:r>
              <a:rPr lang="en-US" sz="2400" b="0" i="0" dirty="0">
                <a:effectLst/>
                <a:latin typeface="Segoe UI" panose="020B0502040204020203" pitchFamily="34" charset="0"/>
              </a:rPr>
              <a:t>Inputs in custom functions</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4238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7FE9C074-171C-4D17-92B8-1685A28245D3}"/>
              </a:ext>
            </a:extLst>
          </p:cNvPr>
          <p:cNvSpPr>
            <a:spLocks noGrp="1"/>
          </p:cNvSpPr>
          <p:nvPr>
            <p:ph type="title"/>
          </p:nvPr>
        </p:nvSpPr>
        <p:spPr>
          <a:xfrm>
            <a:off x="346327" y="1840381"/>
            <a:ext cx="11655840" cy="524527"/>
          </a:xfrm>
        </p:spPr>
        <p:txBody>
          <a:bodyPr vert="horz" wrap="square" lIns="146304" tIns="91440" rIns="146304" bIns="91440" rtlCol="0" anchor="t">
            <a:noAutofit/>
          </a:bodyPr>
          <a:lstStyle/>
          <a:p>
            <a:r>
              <a:rPr lang="en-US" sz="2800" b="1" dirty="0">
                <a:solidFill>
                  <a:srgbClr val="505050"/>
                </a:solidFill>
                <a:latin typeface="+mn-lt"/>
              </a:rPr>
              <a:t>Anatomy of </a:t>
            </a:r>
            <a:r>
              <a:rPr lang="en-US" sz="2800" dirty="0">
                <a:solidFill>
                  <a:schemeClr val="tx1"/>
                </a:solidFill>
                <a:latin typeface="Courier New" panose="02070309020205020404" pitchFamily="49" charset="0"/>
                <a:cs typeface="Courier New" panose="02070309020205020404" pitchFamily="49" charset="0"/>
              </a:rPr>
              <a:t>CALCULATE</a:t>
            </a:r>
          </a:p>
        </p:txBody>
      </p:sp>
      <p:sp>
        <p:nvSpPr>
          <p:cNvPr id="9" name="Rectangle 8">
            <a:extLst>
              <a:ext uri="{FF2B5EF4-FFF2-40B4-BE49-F238E27FC236}">
                <a16:creationId xmlns:a16="http://schemas.microsoft.com/office/drawing/2014/main" id="{75C9D07D-948F-4242-BDCD-BE6D8552C3D5}"/>
              </a:ext>
            </a:extLst>
          </p:cNvPr>
          <p:cNvSpPr/>
          <p:nvPr/>
        </p:nvSpPr>
        <p:spPr>
          <a:xfrm>
            <a:off x="533753" y="2541734"/>
            <a:ext cx="10960658" cy="523220"/>
          </a:xfrm>
          <a:prstGeom prst="rect">
            <a:avLst/>
          </a:prstGeom>
        </p:spPr>
        <p:txBody>
          <a:bodyPr wrap="square">
            <a:spAutoFit/>
          </a:bodyPr>
          <a:lstStyle/>
          <a:p>
            <a:r>
              <a:rPr lang="en-US" sz="2800" spc="-100" dirty="0">
                <a:ln w="3175">
                  <a:noFill/>
                </a:ln>
                <a:latin typeface="Courier New" panose="02070309020205020404" pitchFamily="49" charset="0"/>
                <a:ea typeface="ＭＳ Ｐゴシック" charset="0"/>
                <a:cs typeface="Courier New" panose="02070309020205020404" pitchFamily="49" charset="0"/>
              </a:rPr>
              <a:t>CALCULATE(Expression, [Filter 1], [Filter 2]…..)</a:t>
            </a:r>
          </a:p>
        </p:txBody>
      </p:sp>
      <p:grpSp>
        <p:nvGrpSpPr>
          <p:cNvPr id="10" name="Group 9">
            <a:extLst>
              <a:ext uri="{FF2B5EF4-FFF2-40B4-BE49-F238E27FC236}">
                <a16:creationId xmlns:a16="http://schemas.microsoft.com/office/drawing/2014/main" id="{B6402BB4-17A1-463C-BFBE-17565C4A77AA}"/>
              </a:ext>
            </a:extLst>
          </p:cNvPr>
          <p:cNvGrpSpPr/>
          <p:nvPr/>
        </p:nvGrpSpPr>
        <p:grpSpPr>
          <a:xfrm>
            <a:off x="4768926" y="3034039"/>
            <a:ext cx="5163744" cy="905434"/>
            <a:chOff x="4714584" y="2731544"/>
            <a:chExt cx="2373013" cy="905434"/>
          </a:xfrm>
        </p:grpSpPr>
        <p:sp>
          <p:nvSpPr>
            <p:cNvPr id="11" name="Right Brace 10">
              <a:extLst>
                <a:ext uri="{FF2B5EF4-FFF2-40B4-BE49-F238E27FC236}">
                  <a16:creationId xmlns:a16="http://schemas.microsoft.com/office/drawing/2014/main" id="{BDD1B129-771E-4607-8EA1-67646233358E}"/>
                </a:ext>
              </a:extLst>
            </p:cNvPr>
            <p:cNvSpPr/>
            <p:nvPr/>
          </p:nvSpPr>
          <p:spPr>
            <a:xfrm rot="5400000">
              <a:off x="5744195" y="1961559"/>
              <a:ext cx="313793" cy="185376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3569E41E-11D0-49A4-96C0-6011E479F0A7}"/>
                </a:ext>
              </a:extLst>
            </p:cNvPr>
            <p:cNvSpPr txBox="1"/>
            <p:nvPr/>
          </p:nvSpPr>
          <p:spPr>
            <a:xfrm>
              <a:off x="4714584" y="3092213"/>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505050"/>
                  </a:solidFill>
                </a:rPr>
                <a:t>Filter Arguments</a:t>
              </a:r>
            </a:p>
          </p:txBody>
        </p:sp>
      </p:grpSp>
      <p:sp>
        <p:nvSpPr>
          <p:cNvPr id="13" name="Rectangle 12">
            <a:extLst>
              <a:ext uri="{FF2B5EF4-FFF2-40B4-BE49-F238E27FC236}">
                <a16:creationId xmlns:a16="http://schemas.microsoft.com/office/drawing/2014/main" id="{C76BF852-8257-47DE-A9C6-4D6A9159507A}"/>
              </a:ext>
            </a:extLst>
          </p:cNvPr>
          <p:cNvSpPr/>
          <p:nvPr/>
        </p:nvSpPr>
        <p:spPr>
          <a:xfrm>
            <a:off x="533753" y="4109329"/>
            <a:ext cx="10722590" cy="1646605"/>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latin typeface="Courier New" panose="02070309020205020404" pitchFamily="49" charset="0"/>
                <a:cs typeface="Courier New" panose="02070309020205020404" pitchFamily="49" charset="0"/>
              </a:rPr>
              <a:t>EXPRESSION</a:t>
            </a:r>
            <a:r>
              <a:rPr lang="en-US" dirty="0"/>
              <a:t> used as the first parameter is essentially the same as a measure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latin typeface="Courier New" panose="02070309020205020404" pitchFamily="49" charset="0"/>
                <a:cs typeface="Courier New" panose="02070309020205020404" pitchFamily="49" charset="0"/>
              </a:rPr>
              <a:t>CALCULATE</a:t>
            </a:r>
            <a:r>
              <a:rPr lang="en-US" dirty="0"/>
              <a:t> works differently from other DAX functions:</a:t>
            </a:r>
          </a:p>
          <a:p>
            <a:pPr marL="800100" lvl="1" indent="-342900">
              <a:lnSpc>
                <a:spcPct val="90000"/>
              </a:lnSpc>
              <a:spcAft>
                <a:spcPts val="600"/>
              </a:spcAft>
              <a:buFont typeface="Arial" panose="020B0604020202020204" pitchFamily="34" charset="0"/>
              <a:buChar char="•"/>
            </a:pPr>
            <a:r>
              <a:rPr lang="en-US" dirty="0"/>
              <a:t>The second set of arguments, i.e. the “Filter arguments,” are evaluated and applied first </a:t>
            </a:r>
          </a:p>
          <a:p>
            <a:pPr marL="800100" lvl="1" indent="-342900">
              <a:lnSpc>
                <a:spcPct val="90000"/>
              </a:lnSpc>
              <a:spcAft>
                <a:spcPts val="600"/>
              </a:spcAft>
              <a:buFont typeface="Arial" panose="020B0604020202020204" pitchFamily="34" charset="0"/>
              <a:buChar char="•"/>
            </a:pPr>
            <a:r>
              <a:rPr lang="en-US" dirty="0"/>
              <a:t>Then the </a:t>
            </a:r>
            <a:r>
              <a:rPr lang="en-US" dirty="0">
                <a:latin typeface="Courier New" panose="02070309020205020404" pitchFamily="49" charset="0"/>
                <a:cs typeface="Courier New" panose="02070309020205020404" pitchFamily="49" charset="0"/>
              </a:rPr>
              <a:t>Expression</a:t>
            </a:r>
            <a:r>
              <a:rPr lang="en-US" dirty="0"/>
              <a:t> is evaluated under new “Filter Context"</a:t>
            </a:r>
          </a:p>
        </p:txBody>
      </p:sp>
      <p:sp>
        <p:nvSpPr>
          <p:cNvPr id="2" name="TextBox 1">
            <a:extLst>
              <a:ext uri="{FF2B5EF4-FFF2-40B4-BE49-F238E27FC236}">
                <a16:creationId xmlns:a16="http://schemas.microsoft.com/office/drawing/2014/main" id="{B73591F2-609B-47DB-8405-8BBE7FEB003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9263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t>Demo 6A</a:t>
            </a:r>
            <a:br>
              <a:rPr lang="en-US" sz="8000" dirty="0"/>
            </a:br>
            <a:r>
              <a:rPr lang="en-US" sz="8000" dirty="0">
                <a:cs typeface="Courier New" panose="02070309020205020404" pitchFamily="49" charset="0"/>
              </a:rPr>
              <a:t>CALCULATE</a:t>
            </a:r>
            <a:r>
              <a:rPr lang="en-US" sz="8000" dirty="0"/>
              <a:t> function</a:t>
            </a:r>
            <a:endParaRPr lang="en-US" dirty="0">
              <a:solidFill>
                <a:schemeClr val="bg1"/>
              </a:solidFill>
            </a:endParaRPr>
          </a:p>
        </p:txBody>
      </p:sp>
    </p:spTree>
    <p:extLst>
      <p:ext uri="{BB962C8B-B14F-4D97-AF65-F5344CB8AC3E}">
        <p14:creationId xmlns:p14="http://schemas.microsoft.com/office/powerpoint/2010/main" val="32833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Add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1C39847D-704F-4AEC-9DEE-2CC6631B8C18}"/>
              </a:ext>
            </a:extLst>
          </p:cNvPr>
          <p:cNvSpPr>
            <a:spLocks noGrp="1"/>
          </p:cNvSpPr>
          <p:nvPr>
            <p:ph type="title"/>
          </p:nvPr>
        </p:nvSpPr>
        <p:spPr>
          <a:xfrm>
            <a:off x="322679" y="1794543"/>
            <a:ext cx="11655840" cy="524527"/>
          </a:xfrm>
        </p:spPr>
        <p:txBody>
          <a:bodyPr vert="horz" wrap="square" lIns="146304" tIns="91440" rIns="146304" bIns="91440" rtlCol="0" anchor="t">
            <a:noAutofit/>
          </a:bodyPr>
          <a:lstStyle/>
          <a:p>
            <a:r>
              <a:rPr lang="en-US" sz="2800" dirty="0">
                <a:solidFill>
                  <a:schemeClr val="tx1"/>
                </a:solidFill>
                <a:latin typeface="Courier New" panose="02070309020205020404" pitchFamily="49" charset="0"/>
                <a:cs typeface="Courier New" panose="02070309020205020404" pitchFamily="49" charset="0"/>
              </a:rPr>
              <a:t>CALCULATE</a:t>
            </a:r>
            <a:r>
              <a:rPr lang="en-US" sz="2800" b="1" dirty="0">
                <a:solidFill>
                  <a:schemeClr val="tx1"/>
                </a:solidFill>
                <a:latin typeface="+mn-lt"/>
              </a:rPr>
              <a:t> – </a:t>
            </a:r>
            <a:r>
              <a:rPr lang="en-US" sz="2800" b="1" dirty="0">
                <a:solidFill>
                  <a:srgbClr val="505050"/>
                </a:solidFill>
                <a:latin typeface="+mn-lt"/>
              </a:rPr>
              <a:t>The Most Important Function in DAX</a:t>
            </a:r>
          </a:p>
        </p:txBody>
      </p:sp>
      <p:sp>
        <p:nvSpPr>
          <p:cNvPr id="9" name="TextBox 8">
            <a:extLst>
              <a:ext uri="{FF2B5EF4-FFF2-40B4-BE49-F238E27FC236}">
                <a16:creationId xmlns:a16="http://schemas.microsoft.com/office/drawing/2014/main" id="{0C8BB216-8702-49BD-9954-47FF4C00F202}"/>
              </a:ext>
            </a:extLst>
          </p:cNvPr>
          <p:cNvSpPr txBox="1"/>
          <p:nvPr/>
        </p:nvSpPr>
        <p:spPr>
          <a:xfrm>
            <a:off x="717649" y="2419621"/>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Key things that CALCULATE can do:</a:t>
            </a:r>
          </a:p>
        </p:txBody>
      </p:sp>
      <p:sp>
        <p:nvSpPr>
          <p:cNvPr id="10" name="Rectangle 9">
            <a:extLst>
              <a:ext uri="{FF2B5EF4-FFF2-40B4-BE49-F238E27FC236}">
                <a16:creationId xmlns:a16="http://schemas.microsoft.com/office/drawing/2014/main" id="{F375C5E2-71D4-425C-A54B-F66284E3D94B}"/>
              </a:ext>
            </a:extLst>
          </p:cNvPr>
          <p:cNvSpPr/>
          <p:nvPr/>
        </p:nvSpPr>
        <p:spPr bwMode="auto">
          <a:xfrm>
            <a:off x="528813" y="3429000"/>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Add Filter</a:t>
            </a:r>
          </a:p>
        </p:txBody>
      </p:sp>
      <p:sp>
        <p:nvSpPr>
          <p:cNvPr id="11" name="Rectangle 10">
            <a:extLst>
              <a:ext uri="{FF2B5EF4-FFF2-40B4-BE49-F238E27FC236}">
                <a16:creationId xmlns:a16="http://schemas.microsoft.com/office/drawing/2014/main" id="{B8F09EBC-7AAF-4D45-8AB3-FF5E04CB4211}"/>
              </a:ext>
            </a:extLst>
          </p:cNvPr>
          <p:cNvSpPr/>
          <p:nvPr/>
        </p:nvSpPr>
        <p:spPr bwMode="auto">
          <a:xfrm>
            <a:off x="3347069"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2" name="Rectangle 11">
            <a:extLst>
              <a:ext uri="{FF2B5EF4-FFF2-40B4-BE49-F238E27FC236}">
                <a16:creationId xmlns:a16="http://schemas.microsoft.com/office/drawing/2014/main" id="{F7D093BB-F0CC-449B-B28C-545454AE1EDA}"/>
              </a:ext>
            </a:extLst>
          </p:cNvPr>
          <p:cNvSpPr/>
          <p:nvPr/>
        </p:nvSpPr>
        <p:spPr bwMode="auto">
          <a:xfrm>
            <a:off x="6165325"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3" name="Rectangle 12">
            <a:extLst>
              <a:ext uri="{FF2B5EF4-FFF2-40B4-BE49-F238E27FC236}">
                <a16:creationId xmlns:a16="http://schemas.microsoft.com/office/drawing/2014/main" id="{6B49CC46-9759-4734-8C3A-25E88605E492}"/>
              </a:ext>
            </a:extLst>
          </p:cNvPr>
          <p:cNvSpPr/>
          <p:nvPr/>
        </p:nvSpPr>
        <p:spPr bwMode="auto">
          <a:xfrm>
            <a:off x="8975697"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(context transition)</a:t>
            </a:r>
          </a:p>
        </p:txBody>
      </p:sp>
      <p:sp>
        <p:nvSpPr>
          <p:cNvPr id="2" name="TextBox 1">
            <a:extLst>
              <a:ext uri="{FF2B5EF4-FFF2-40B4-BE49-F238E27FC236}">
                <a16:creationId xmlns:a16="http://schemas.microsoft.com/office/drawing/2014/main" id="{68B12013-A4E1-4595-8BF5-BF9413BB223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83281087-BA30-48DA-A9E4-E38285638508}"/>
              </a:ext>
            </a:extLst>
          </p:cNvPr>
          <p:cNvSpPr txBox="1"/>
          <p:nvPr/>
        </p:nvSpPr>
        <p:spPr>
          <a:xfrm>
            <a:off x="342999" y="6095403"/>
            <a:ext cx="11103760"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In other words, it can modify the filter context and then calculate a number under the new filter context</a:t>
            </a:r>
          </a:p>
        </p:txBody>
      </p:sp>
    </p:spTree>
    <p:extLst>
      <p:ext uri="{BB962C8B-B14F-4D97-AF65-F5344CB8AC3E}">
        <p14:creationId xmlns:p14="http://schemas.microsoft.com/office/powerpoint/2010/main" val="242918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Add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DA184F12-1FDA-4AEF-9DB2-73ABAC0A9AAC}"/>
              </a:ext>
            </a:extLst>
          </p:cNvPr>
          <p:cNvSpPr/>
          <p:nvPr/>
        </p:nvSpPr>
        <p:spPr>
          <a:xfrm>
            <a:off x="904435" y="1879348"/>
            <a:ext cx="10304607" cy="1323439"/>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[Desktop Sales] = CALCULATE([Total Sales], CampaignDim[Device] = "Desktop")</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[Tablet Sales] = CALCULATE([Total Sales], CampaignDim[Device] = “Tablet")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[Mobile Sales] = CALCULATE([Total Sales], CampaignDim[Device] = “Mobile")</a:t>
            </a:r>
          </a:p>
        </p:txBody>
      </p:sp>
      <p:pic>
        <p:nvPicPr>
          <p:cNvPr id="3" name="Picture 2">
            <a:extLst>
              <a:ext uri="{FF2B5EF4-FFF2-40B4-BE49-F238E27FC236}">
                <a16:creationId xmlns:a16="http://schemas.microsoft.com/office/drawing/2014/main" id="{5E6687CE-3247-4B0F-A8D7-A81A410BC21D}"/>
              </a:ext>
            </a:extLst>
          </p:cNvPr>
          <p:cNvPicPr>
            <a:picLocks noChangeAspect="1"/>
          </p:cNvPicPr>
          <p:nvPr/>
        </p:nvPicPr>
        <p:blipFill>
          <a:blip r:embed="rId3"/>
          <a:stretch>
            <a:fillRect/>
          </a:stretch>
        </p:blipFill>
        <p:spPr>
          <a:xfrm>
            <a:off x="1377400" y="3356676"/>
            <a:ext cx="6814433" cy="3150875"/>
          </a:xfrm>
          <a:prstGeom prst="rect">
            <a:avLst/>
          </a:prstGeom>
          <a:ln>
            <a:solidFill>
              <a:schemeClr val="tx1"/>
            </a:solidFill>
          </a:ln>
        </p:spPr>
      </p:pic>
      <p:sp>
        <p:nvSpPr>
          <p:cNvPr id="9" name="TextBox 8">
            <a:extLst>
              <a:ext uri="{FF2B5EF4-FFF2-40B4-BE49-F238E27FC236}">
                <a16:creationId xmlns:a16="http://schemas.microsoft.com/office/drawing/2014/main" id="{1723E34A-1A86-4505-BC0A-C91AF3F58C4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69BA2020-A2AC-4F13-9D32-F1A22769014C}"/>
              </a:ext>
            </a:extLst>
          </p:cNvPr>
          <p:cNvSpPr/>
          <p:nvPr/>
        </p:nvSpPr>
        <p:spPr>
          <a:xfrm>
            <a:off x="1687404" y="6488668"/>
            <a:ext cx="10029033" cy="369332"/>
          </a:xfrm>
          <a:prstGeom prst="rect">
            <a:avLst/>
          </a:prstGeom>
        </p:spPr>
        <p:txBody>
          <a:bodyPr wrap="square">
            <a:spAutoFit/>
          </a:bodyPr>
          <a:lstStyle/>
          <a:p>
            <a:pPr defTabSz="914225"/>
            <a:r>
              <a:rPr lang="en-US" sz="1800" dirty="0">
                <a:solidFill>
                  <a:prstClr val="black"/>
                </a:solidFill>
                <a:latin typeface="Segoe UI" panose="020B0502040204020203" pitchFamily="34" charset="0"/>
                <a:cs typeface="Segoe UI" panose="020B0502040204020203" pitchFamily="34" charset="0"/>
              </a:rPr>
              <a:t>When the Device Slicer is selected, only “Total Sales” changes. </a:t>
            </a:r>
          </a:p>
        </p:txBody>
      </p:sp>
    </p:spTree>
    <p:extLst>
      <p:ext uri="{BB962C8B-B14F-4D97-AF65-F5344CB8AC3E}">
        <p14:creationId xmlns:p14="http://schemas.microsoft.com/office/powerpoint/2010/main" val="66076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Ignore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D2E63057-96BE-4EB0-8F5B-F478FE2DE58B}"/>
              </a:ext>
            </a:extLst>
          </p:cNvPr>
          <p:cNvSpPr>
            <a:spLocks noGrp="1"/>
          </p:cNvSpPr>
          <p:nvPr>
            <p:ph type="title"/>
          </p:nvPr>
        </p:nvSpPr>
        <p:spPr>
          <a:xfrm>
            <a:off x="259618" y="1865639"/>
            <a:ext cx="11655840" cy="524527"/>
          </a:xfrm>
        </p:spPr>
        <p:txBody>
          <a:bodyPr vert="horz" wrap="square" lIns="146304" tIns="91440" rIns="146304" bIns="91440" rtlCol="0" anchor="t">
            <a:noAutofit/>
          </a:bodyPr>
          <a:lstStyle/>
          <a:p>
            <a:r>
              <a:rPr lang="en-US" sz="2800" dirty="0">
                <a:solidFill>
                  <a:schemeClr val="tx1"/>
                </a:solidFill>
                <a:latin typeface="Courier New" panose="02070309020205020404" pitchFamily="49" charset="0"/>
                <a:cs typeface="Courier New" panose="02070309020205020404" pitchFamily="49" charset="0"/>
              </a:rPr>
              <a:t>CALCULATE</a:t>
            </a:r>
            <a:r>
              <a:rPr lang="en-US" sz="2800" b="1" dirty="0">
                <a:solidFill>
                  <a:schemeClr val="tx1"/>
                </a:solidFill>
                <a:latin typeface="+mn-lt"/>
              </a:rPr>
              <a:t> – </a:t>
            </a:r>
            <a:r>
              <a:rPr lang="en-US" sz="2800" b="1" dirty="0">
                <a:solidFill>
                  <a:srgbClr val="505050"/>
                </a:solidFill>
                <a:latin typeface="+mn-lt"/>
              </a:rPr>
              <a:t>The Most Important Function in DAX</a:t>
            </a:r>
          </a:p>
        </p:txBody>
      </p:sp>
      <p:sp>
        <p:nvSpPr>
          <p:cNvPr id="9" name="TextBox 8">
            <a:extLst>
              <a:ext uri="{FF2B5EF4-FFF2-40B4-BE49-F238E27FC236}">
                <a16:creationId xmlns:a16="http://schemas.microsoft.com/office/drawing/2014/main" id="{037F25E3-3ACA-4434-847D-F9EEA2A2B003}"/>
              </a:ext>
            </a:extLst>
          </p:cNvPr>
          <p:cNvSpPr txBox="1"/>
          <p:nvPr/>
        </p:nvSpPr>
        <p:spPr>
          <a:xfrm>
            <a:off x="472965" y="2505868"/>
            <a:ext cx="9960032" cy="6940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Key things that </a:t>
            </a:r>
            <a:r>
              <a:rPr lang="en-US" sz="2800" spc="-100" dirty="0">
                <a:ln w="3175">
                  <a:noFill/>
                </a:ln>
                <a:latin typeface="Courier New" panose="02070309020205020404" pitchFamily="49" charset="0"/>
                <a:ea typeface="ＭＳ Ｐゴシック" charset="0"/>
                <a:cs typeface="Courier New" panose="02070309020205020404" pitchFamily="49" charset="0"/>
              </a:rPr>
              <a:t>CALCULATE</a:t>
            </a:r>
            <a:r>
              <a:rPr lang="en-US" sz="2400" dirty="0">
                <a:gradFill>
                  <a:gsLst>
                    <a:gs pos="2917">
                      <a:schemeClr val="tx1"/>
                    </a:gs>
                    <a:gs pos="30000">
                      <a:schemeClr val="tx1"/>
                    </a:gs>
                  </a:gsLst>
                  <a:lin ang="5400000" scaled="0"/>
                </a:gradFill>
              </a:rPr>
              <a:t> can do</a:t>
            </a:r>
          </a:p>
        </p:txBody>
      </p:sp>
      <p:sp>
        <p:nvSpPr>
          <p:cNvPr id="10" name="Rectangle 9">
            <a:extLst>
              <a:ext uri="{FF2B5EF4-FFF2-40B4-BE49-F238E27FC236}">
                <a16:creationId xmlns:a16="http://schemas.microsoft.com/office/drawing/2014/main" id="{36838990-EE44-49D7-9FA7-1EACED3549CC}"/>
              </a:ext>
            </a:extLst>
          </p:cNvPr>
          <p:cNvSpPr/>
          <p:nvPr/>
        </p:nvSpPr>
        <p:spPr bwMode="auto">
          <a:xfrm>
            <a:off x="560345"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1" name="Rectangle 10">
            <a:extLst>
              <a:ext uri="{FF2B5EF4-FFF2-40B4-BE49-F238E27FC236}">
                <a16:creationId xmlns:a16="http://schemas.microsoft.com/office/drawing/2014/main" id="{2A0606D2-5695-4D54-BFF1-F0DCC6756E66}"/>
              </a:ext>
            </a:extLst>
          </p:cNvPr>
          <p:cNvSpPr/>
          <p:nvPr/>
        </p:nvSpPr>
        <p:spPr bwMode="auto">
          <a:xfrm>
            <a:off x="3378601" y="3429000"/>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Ignore Filter</a:t>
            </a:r>
          </a:p>
        </p:txBody>
      </p:sp>
      <p:sp>
        <p:nvSpPr>
          <p:cNvPr id="12" name="Rectangle 11">
            <a:extLst>
              <a:ext uri="{FF2B5EF4-FFF2-40B4-BE49-F238E27FC236}">
                <a16:creationId xmlns:a16="http://schemas.microsoft.com/office/drawing/2014/main" id="{EDF8A21D-5F9D-4F94-B4D6-D6F4C3C6F56C}"/>
              </a:ext>
            </a:extLst>
          </p:cNvPr>
          <p:cNvSpPr/>
          <p:nvPr/>
        </p:nvSpPr>
        <p:spPr bwMode="auto">
          <a:xfrm>
            <a:off x="6196857"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3" name="Rectangle 12">
            <a:extLst>
              <a:ext uri="{FF2B5EF4-FFF2-40B4-BE49-F238E27FC236}">
                <a16:creationId xmlns:a16="http://schemas.microsoft.com/office/drawing/2014/main" id="{E137D58E-4F75-434C-A5D3-DDCB65249238}"/>
              </a:ext>
            </a:extLst>
          </p:cNvPr>
          <p:cNvSpPr/>
          <p:nvPr/>
        </p:nvSpPr>
        <p:spPr bwMode="auto">
          <a:xfrm>
            <a:off x="9015112"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(context transition)</a:t>
            </a:r>
          </a:p>
        </p:txBody>
      </p:sp>
      <p:sp>
        <p:nvSpPr>
          <p:cNvPr id="2" name="TextBox 1">
            <a:extLst>
              <a:ext uri="{FF2B5EF4-FFF2-40B4-BE49-F238E27FC236}">
                <a16:creationId xmlns:a16="http://schemas.microsoft.com/office/drawing/2014/main" id="{02FD8691-4F08-4003-AEA5-061EF95506C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70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Ignore an existing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9A1DBBC8-760C-40BB-AF0E-7D9A53B3FC90}"/>
              </a:ext>
            </a:extLst>
          </p:cNvPr>
          <p:cNvSpPr/>
          <p:nvPr/>
        </p:nvSpPr>
        <p:spPr>
          <a:xfrm>
            <a:off x="252248" y="1938368"/>
            <a:ext cx="10858390"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[Total Sales All Geo] = CALCULATE([Total Sales], ALL(GeographyDim))</a:t>
            </a:r>
          </a:p>
        </p:txBody>
      </p:sp>
      <p:pic>
        <p:nvPicPr>
          <p:cNvPr id="3" name="Picture 2">
            <a:extLst>
              <a:ext uri="{FF2B5EF4-FFF2-40B4-BE49-F238E27FC236}">
                <a16:creationId xmlns:a16="http://schemas.microsoft.com/office/drawing/2014/main" id="{47079FFF-39A1-4FD3-B0CA-2B09FBB4779E}"/>
              </a:ext>
            </a:extLst>
          </p:cNvPr>
          <p:cNvPicPr>
            <a:picLocks noChangeAspect="1"/>
          </p:cNvPicPr>
          <p:nvPr/>
        </p:nvPicPr>
        <p:blipFill>
          <a:blip r:embed="rId3"/>
          <a:stretch>
            <a:fillRect/>
          </a:stretch>
        </p:blipFill>
        <p:spPr>
          <a:xfrm>
            <a:off x="6457708" y="2487953"/>
            <a:ext cx="3026217" cy="3250381"/>
          </a:xfrm>
          <a:prstGeom prst="rect">
            <a:avLst/>
          </a:prstGeom>
          <a:ln>
            <a:solidFill>
              <a:schemeClr val="tx1"/>
            </a:solidFill>
          </a:ln>
        </p:spPr>
      </p:pic>
      <p:pic>
        <p:nvPicPr>
          <p:cNvPr id="4" name="Picture 3">
            <a:extLst>
              <a:ext uri="{FF2B5EF4-FFF2-40B4-BE49-F238E27FC236}">
                <a16:creationId xmlns:a16="http://schemas.microsoft.com/office/drawing/2014/main" id="{31017CBA-4AA5-40FE-A4FC-64A7A897EF94}"/>
              </a:ext>
            </a:extLst>
          </p:cNvPr>
          <p:cNvPicPr>
            <a:picLocks noChangeAspect="1"/>
          </p:cNvPicPr>
          <p:nvPr/>
        </p:nvPicPr>
        <p:blipFill>
          <a:blip r:embed="rId4"/>
          <a:stretch>
            <a:fillRect/>
          </a:stretch>
        </p:blipFill>
        <p:spPr>
          <a:xfrm>
            <a:off x="891540" y="2599237"/>
            <a:ext cx="4495839" cy="2871923"/>
          </a:xfrm>
          <a:prstGeom prst="rect">
            <a:avLst/>
          </a:prstGeom>
          <a:ln>
            <a:solidFill>
              <a:schemeClr val="tx1"/>
            </a:solidFill>
          </a:ln>
        </p:spPr>
      </p:pic>
      <p:sp>
        <p:nvSpPr>
          <p:cNvPr id="12" name="Rectangle 11">
            <a:extLst>
              <a:ext uri="{FF2B5EF4-FFF2-40B4-BE49-F238E27FC236}">
                <a16:creationId xmlns:a16="http://schemas.microsoft.com/office/drawing/2014/main" id="{ACCA9F0C-F66B-4845-88F4-F31E816A502D}"/>
              </a:ext>
            </a:extLst>
          </p:cNvPr>
          <p:cNvSpPr/>
          <p:nvPr/>
        </p:nvSpPr>
        <p:spPr>
          <a:xfrm>
            <a:off x="326547" y="5973766"/>
            <a:ext cx="10029033" cy="369332"/>
          </a:xfrm>
          <a:prstGeom prst="rect">
            <a:avLst/>
          </a:prstGeom>
        </p:spPr>
        <p:txBody>
          <a:bodyPr wrap="square">
            <a:spAutoFit/>
          </a:bodyPr>
          <a:lstStyle/>
          <a:p>
            <a:r>
              <a:rPr lang="en-US" dirty="0"/>
              <a:t>Ignores filter on ANY column from the </a:t>
            </a:r>
            <a:r>
              <a:rPr lang="en-US" dirty="0" err="1"/>
              <a:t>GeographyDim</a:t>
            </a:r>
            <a:r>
              <a:rPr lang="en-US" dirty="0"/>
              <a:t> table, but allows filters from Year </a:t>
            </a:r>
          </a:p>
        </p:txBody>
      </p:sp>
      <p:sp>
        <p:nvSpPr>
          <p:cNvPr id="8" name="TextBox 7">
            <a:extLst>
              <a:ext uri="{FF2B5EF4-FFF2-40B4-BE49-F238E27FC236}">
                <a16:creationId xmlns:a16="http://schemas.microsoft.com/office/drawing/2014/main" id="{9A376B24-9338-4516-A476-7B5616EBA30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5077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Ignore an existing filter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E5D3997E-B0D4-47EB-B9F3-C0FBA6E41618}"/>
              </a:ext>
            </a:extLst>
          </p:cNvPr>
          <p:cNvSpPr/>
          <p:nvPr/>
        </p:nvSpPr>
        <p:spPr>
          <a:xfrm>
            <a:off x="224375" y="1979041"/>
            <a:ext cx="10858390"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[Total Sales All States] = CALCULATE([Total Sales], ALL(GeographyDim[State]))</a:t>
            </a:r>
          </a:p>
        </p:txBody>
      </p:sp>
      <p:pic>
        <p:nvPicPr>
          <p:cNvPr id="3" name="Picture 2">
            <a:extLst>
              <a:ext uri="{FF2B5EF4-FFF2-40B4-BE49-F238E27FC236}">
                <a16:creationId xmlns:a16="http://schemas.microsoft.com/office/drawing/2014/main" id="{D53A9500-79F4-4452-8085-3C1E2A289591}"/>
              </a:ext>
            </a:extLst>
          </p:cNvPr>
          <p:cNvPicPr>
            <a:picLocks noChangeAspect="1"/>
          </p:cNvPicPr>
          <p:nvPr/>
        </p:nvPicPr>
        <p:blipFill>
          <a:blip r:embed="rId3"/>
          <a:stretch>
            <a:fillRect/>
          </a:stretch>
        </p:blipFill>
        <p:spPr>
          <a:xfrm>
            <a:off x="6243800" y="2556382"/>
            <a:ext cx="3941912" cy="3295289"/>
          </a:xfrm>
          <a:prstGeom prst="rect">
            <a:avLst/>
          </a:prstGeom>
          <a:ln>
            <a:solidFill>
              <a:schemeClr val="tx1"/>
            </a:solidFill>
          </a:ln>
        </p:spPr>
      </p:pic>
      <p:pic>
        <p:nvPicPr>
          <p:cNvPr id="4" name="Picture 3">
            <a:extLst>
              <a:ext uri="{FF2B5EF4-FFF2-40B4-BE49-F238E27FC236}">
                <a16:creationId xmlns:a16="http://schemas.microsoft.com/office/drawing/2014/main" id="{B3837241-ACFC-4702-9A29-D05A88F759A1}"/>
              </a:ext>
            </a:extLst>
          </p:cNvPr>
          <p:cNvPicPr>
            <a:picLocks noChangeAspect="1"/>
          </p:cNvPicPr>
          <p:nvPr/>
        </p:nvPicPr>
        <p:blipFill>
          <a:blip r:embed="rId4"/>
          <a:stretch>
            <a:fillRect/>
          </a:stretch>
        </p:blipFill>
        <p:spPr>
          <a:xfrm>
            <a:off x="694001" y="2556381"/>
            <a:ext cx="4891974" cy="3295289"/>
          </a:xfrm>
          <a:prstGeom prst="rect">
            <a:avLst/>
          </a:prstGeom>
          <a:ln>
            <a:solidFill>
              <a:schemeClr val="tx1"/>
            </a:solidFill>
          </a:ln>
        </p:spPr>
      </p:pic>
      <p:sp>
        <p:nvSpPr>
          <p:cNvPr id="12" name="Rectangle 11">
            <a:extLst>
              <a:ext uri="{FF2B5EF4-FFF2-40B4-BE49-F238E27FC236}">
                <a16:creationId xmlns:a16="http://schemas.microsoft.com/office/drawing/2014/main" id="{613B325A-6B7B-4E90-8CF2-5C217695D9A6}"/>
              </a:ext>
            </a:extLst>
          </p:cNvPr>
          <p:cNvSpPr/>
          <p:nvPr/>
        </p:nvSpPr>
        <p:spPr>
          <a:xfrm>
            <a:off x="632571" y="5990689"/>
            <a:ext cx="10317369" cy="369332"/>
          </a:xfrm>
          <a:prstGeom prst="rect">
            <a:avLst/>
          </a:prstGeom>
        </p:spPr>
        <p:txBody>
          <a:bodyPr wrap="square">
            <a:spAutoFit/>
          </a:bodyPr>
          <a:lstStyle/>
          <a:p>
            <a:r>
              <a:rPr lang="en-US" dirty="0"/>
              <a:t>Ignores filter on the State column from the </a:t>
            </a:r>
            <a:r>
              <a:rPr lang="en-US" dirty="0" err="1"/>
              <a:t>GeographyDim</a:t>
            </a:r>
            <a:r>
              <a:rPr lang="en-US" dirty="0"/>
              <a:t> table, but allows filters from Year</a:t>
            </a:r>
          </a:p>
        </p:txBody>
      </p:sp>
      <p:sp>
        <p:nvSpPr>
          <p:cNvPr id="8" name="TextBox 7">
            <a:extLst>
              <a:ext uri="{FF2B5EF4-FFF2-40B4-BE49-F238E27FC236}">
                <a16:creationId xmlns:a16="http://schemas.microsoft.com/office/drawing/2014/main" id="{C153FFB8-2F39-4C49-8B2C-528FFB8F793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914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Ignore an existing filter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974709D2-297E-46BA-A0BE-700B80B68F5A}"/>
              </a:ext>
            </a:extLst>
          </p:cNvPr>
          <p:cNvSpPr/>
          <p:nvPr/>
        </p:nvSpPr>
        <p:spPr>
          <a:xfrm>
            <a:off x="472965" y="1971332"/>
            <a:ext cx="10858390" cy="646331"/>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[Total Sales All Selected States] = CALCULATE([Total Sales], ALLSELECTED(GeographyDim[State]))</a:t>
            </a:r>
          </a:p>
        </p:txBody>
      </p:sp>
      <p:pic>
        <p:nvPicPr>
          <p:cNvPr id="3" name="Picture 2">
            <a:extLst>
              <a:ext uri="{FF2B5EF4-FFF2-40B4-BE49-F238E27FC236}">
                <a16:creationId xmlns:a16="http://schemas.microsoft.com/office/drawing/2014/main" id="{C8A1A801-BCC6-430B-8E6A-64BE857E13AB}"/>
              </a:ext>
            </a:extLst>
          </p:cNvPr>
          <p:cNvPicPr>
            <a:picLocks noChangeAspect="1"/>
          </p:cNvPicPr>
          <p:nvPr/>
        </p:nvPicPr>
        <p:blipFill>
          <a:blip r:embed="rId3"/>
          <a:stretch>
            <a:fillRect/>
          </a:stretch>
        </p:blipFill>
        <p:spPr>
          <a:xfrm>
            <a:off x="7893427" y="2727873"/>
            <a:ext cx="3009900" cy="2562225"/>
          </a:xfrm>
          <a:prstGeom prst="rect">
            <a:avLst/>
          </a:prstGeom>
          <a:ln>
            <a:solidFill>
              <a:schemeClr val="tx1"/>
            </a:solidFill>
          </a:ln>
        </p:spPr>
      </p:pic>
      <p:pic>
        <p:nvPicPr>
          <p:cNvPr id="4" name="Picture 3">
            <a:extLst>
              <a:ext uri="{FF2B5EF4-FFF2-40B4-BE49-F238E27FC236}">
                <a16:creationId xmlns:a16="http://schemas.microsoft.com/office/drawing/2014/main" id="{94A2435E-BEA6-4D2F-86C0-B43343F02148}"/>
              </a:ext>
            </a:extLst>
          </p:cNvPr>
          <p:cNvPicPr>
            <a:picLocks noChangeAspect="1"/>
          </p:cNvPicPr>
          <p:nvPr/>
        </p:nvPicPr>
        <p:blipFill>
          <a:blip r:embed="rId4"/>
          <a:stretch>
            <a:fillRect/>
          </a:stretch>
        </p:blipFill>
        <p:spPr>
          <a:xfrm>
            <a:off x="472965" y="2726008"/>
            <a:ext cx="6528976" cy="1124262"/>
          </a:xfrm>
          <a:prstGeom prst="rect">
            <a:avLst/>
          </a:prstGeom>
          <a:ln>
            <a:solidFill>
              <a:schemeClr val="tx1"/>
            </a:solidFill>
          </a:ln>
        </p:spPr>
      </p:pic>
      <p:sp>
        <p:nvSpPr>
          <p:cNvPr id="12" name="Rectangle 11">
            <a:extLst>
              <a:ext uri="{FF2B5EF4-FFF2-40B4-BE49-F238E27FC236}">
                <a16:creationId xmlns:a16="http://schemas.microsoft.com/office/drawing/2014/main" id="{EB38BAFC-F741-4015-B787-BFAF2BF1EBA7}"/>
              </a:ext>
            </a:extLst>
          </p:cNvPr>
          <p:cNvSpPr/>
          <p:nvPr/>
        </p:nvSpPr>
        <p:spPr>
          <a:xfrm>
            <a:off x="472965" y="5940494"/>
            <a:ext cx="10076925" cy="369332"/>
          </a:xfrm>
          <a:prstGeom prst="rect">
            <a:avLst/>
          </a:prstGeom>
        </p:spPr>
        <p:txBody>
          <a:bodyPr wrap="square">
            <a:spAutoFit/>
          </a:bodyPr>
          <a:lstStyle/>
          <a:p>
            <a:r>
              <a:rPr lang="en-US" dirty="0"/>
              <a:t>Ignores filter on the State column from the </a:t>
            </a:r>
            <a:r>
              <a:rPr lang="en-US" dirty="0" err="1"/>
              <a:t>GeographyDim</a:t>
            </a:r>
            <a:r>
              <a:rPr lang="en-US" dirty="0"/>
              <a:t> table, but allows filters from Year</a:t>
            </a:r>
          </a:p>
        </p:txBody>
      </p:sp>
      <p:sp>
        <p:nvSpPr>
          <p:cNvPr id="8" name="TextBox 7">
            <a:extLst>
              <a:ext uri="{FF2B5EF4-FFF2-40B4-BE49-F238E27FC236}">
                <a16:creationId xmlns:a16="http://schemas.microsoft.com/office/drawing/2014/main" id="{64642ADF-17B6-4255-90D5-84B90CE73E5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07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Update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9A64F469-B8CA-428C-9FA5-68CBCF9EB618}"/>
              </a:ext>
            </a:extLst>
          </p:cNvPr>
          <p:cNvSpPr>
            <a:spLocks noGrp="1"/>
          </p:cNvSpPr>
          <p:nvPr>
            <p:ph type="title"/>
          </p:nvPr>
        </p:nvSpPr>
        <p:spPr>
          <a:xfrm>
            <a:off x="268080" y="1789308"/>
            <a:ext cx="11655840" cy="524527"/>
          </a:xfrm>
        </p:spPr>
        <p:txBody>
          <a:bodyPr vert="horz" wrap="square" lIns="146304" tIns="91440" rIns="146304" bIns="91440" rtlCol="0" anchor="t">
            <a:noAutofit/>
          </a:bodyPr>
          <a:lstStyle/>
          <a:p>
            <a:r>
              <a:rPr lang="en-US" sz="2800" dirty="0">
                <a:solidFill>
                  <a:schemeClr val="tx1"/>
                </a:solidFill>
                <a:latin typeface="Courier New" panose="02070309020205020404" pitchFamily="49" charset="0"/>
                <a:cs typeface="Courier New" panose="02070309020205020404" pitchFamily="49" charset="0"/>
              </a:rPr>
              <a:t>CALCULATE</a:t>
            </a:r>
            <a:r>
              <a:rPr lang="en-US" sz="2800" b="1" dirty="0">
                <a:solidFill>
                  <a:schemeClr val="tx1"/>
                </a:solidFill>
                <a:latin typeface="+mn-lt"/>
              </a:rPr>
              <a:t> – </a:t>
            </a:r>
            <a:r>
              <a:rPr lang="en-US" sz="2800" b="1" dirty="0">
                <a:solidFill>
                  <a:srgbClr val="505050"/>
                </a:solidFill>
                <a:latin typeface="+mn-lt"/>
              </a:rPr>
              <a:t>The Most Important Function in DAX</a:t>
            </a:r>
          </a:p>
        </p:txBody>
      </p:sp>
      <p:sp>
        <p:nvSpPr>
          <p:cNvPr id="9" name="TextBox 8">
            <a:extLst>
              <a:ext uri="{FF2B5EF4-FFF2-40B4-BE49-F238E27FC236}">
                <a16:creationId xmlns:a16="http://schemas.microsoft.com/office/drawing/2014/main" id="{861E7D12-4278-4089-959A-EFD4E31C6A2F}"/>
              </a:ext>
            </a:extLst>
          </p:cNvPr>
          <p:cNvSpPr txBox="1"/>
          <p:nvPr/>
        </p:nvSpPr>
        <p:spPr>
          <a:xfrm>
            <a:off x="624625" y="2421877"/>
            <a:ext cx="9960032" cy="6940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Key things that </a:t>
            </a:r>
            <a:r>
              <a:rPr lang="en-US" sz="2800" spc="-100" dirty="0">
                <a:ln w="3175">
                  <a:noFill/>
                </a:ln>
                <a:latin typeface="Courier New" panose="02070309020205020404" pitchFamily="49" charset="0"/>
                <a:ea typeface="ＭＳ Ｐゴシック" charset="0"/>
                <a:cs typeface="Courier New" panose="02070309020205020404" pitchFamily="49" charset="0"/>
              </a:rPr>
              <a:t>CALCULATE</a:t>
            </a:r>
            <a:r>
              <a:rPr lang="en-US" sz="2400" dirty="0">
                <a:gradFill>
                  <a:gsLst>
                    <a:gs pos="2917">
                      <a:schemeClr val="tx1"/>
                    </a:gs>
                    <a:gs pos="30000">
                      <a:schemeClr val="tx1"/>
                    </a:gs>
                  </a:gsLst>
                  <a:lin ang="5400000" scaled="0"/>
                </a:gradFill>
              </a:rPr>
              <a:t> can do</a:t>
            </a:r>
          </a:p>
        </p:txBody>
      </p:sp>
      <p:sp>
        <p:nvSpPr>
          <p:cNvPr id="10" name="Rectangle 9">
            <a:extLst>
              <a:ext uri="{FF2B5EF4-FFF2-40B4-BE49-F238E27FC236}">
                <a16:creationId xmlns:a16="http://schemas.microsoft.com/office/drawing/2014/main" id="{52973EA9-A533-4DA3-99CD-01F0527FC880}"/>
              </a:ext>
            </a:extLst>
          </p:cNvPr>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1" name="Rectangle 10">
            <a:extLst>
              <a:ext uri="{FF2B5EF4-FFF2-40B4-BE49-F238E27FC236}">
                <a16:creationId xmlns:a16="http://schemas.microsoft.com/office/drawing/2014/main" id="{42F500D9-86CF-4283-870A-F10B789DEF1C}"/>
              </a:ext>
            </a:extLst>
          </p:cNvPr>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2" name="Rectangle 11">
            <a:extLst>
              <a:ext uri="{FF2B5EF4-FFF2-40B4-BE49-F238E27FC236}">
                <a16:creationId xmlns:a16="http://schemas.microsoft.com/office/drawing/2014/main" id="{0C29CE6B-A167-4AAD-B09F-233D23AF3301}"/>
              </a:ext>
            </a:extLst>
          </p:cNvPr>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Update Filter</a:t>
            </a:r>
          </a:p>
        </p:txBody>
      </p:sp>
      <p:sp>
        <p:nvSpPr>
          <p:cNvPr id="13" name="Rectangle 12">
            <a:extLst>
              <a:ext uri="{FF2B5EF4-FFF2-40B4-BE49-F238E27FC236}">
                <a16:creationId xmlns:a16="http://schemas.microsoft.com/office/drawing/2014/main" id="{35F4ED8F-2674-4AAB-AE42-6E30662347EF}"/>
              </a:ext>
            </a:extLst>
          </p:cNvPr>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 (context transition)</a:t>
            </a:r>
          </a:p>
        </p:txBody>
      </p:sp>
      <p:sp>
        <p:nvSpPr>
          <p:cNvPr id="2" name="TextBox 1">
            <a:extLst>
              <a:ext uri="{FF2B5EF4-FFF2-40B4-BE49-F238E27FC236}">
                <a16:creationId xmlns:a16="http://schemas.microsoft.com/office/drawing/2014/main" id="{F82A2EBD-5F21-4E0C-A7FC-24D87196A42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255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Update Existing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6383DF37-B775-4B40-99EE-BCFA682C4A59}"/>
              </a:ext>
            </a:extLst>
          </p:cNvPr>
          <p:cNvSpPr/>
          <p:nvPr/>
        </p:nvSpPr>
        <p:spPr>
          <a:xfrm>
            <a:off x="790626" y="1954581"/>
            <a:ext cx="9667824"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[2014 Sales] = CALCULATE([Total Sales], DateDim[Year] = 2014)</a:t>
            </a:r>
          </a:p>
        </p:txBody>
      </p:sp>
      <p:pic>
        <p:nvPicPr>
          <p:cNvPr id="3" name="Picture 2">
            <a:extLst>
              <a:ext uri="{FF2B5EF4-FFF2-40B4-BE49-F238E27FC236}">
                <a16:creationId xmlns:a16="http://schemas.microsoft.com/office/drawing/2014/main" id="{DC3521BC-525B-4CE5-83C0-5CAB838A0E8E}"/>
              </a:ext>
            </a:extLst>
          </p:cNvPr>
          <p:cNvPicPr>
            <a:picLocks noChangeAspect="1"/>
          </p:cNvPicPr>
          <p:nvPr/>
        </p:nvPicPr>
        <p:blipFill>
          <a:blip r:embed="rId3"/>
          <a:stretch>
            <a:fillRect/>
          </a:stretch>
        </p:blipFill>
        <p:spPr>
          <a:xfrm>
            <a:off x="5643951" y="2644100"/>
            <a:ext cx="1471656" cy="1984107"/>
          </a:xfrm>
          <a:prstGeom prst="rect">
            <a:avLst/>
          </a:prstGeom>
          <a:ln>
            <a:solidFill>
              <a:schemeClr val="tx1"/>
            </a:solidFill>
          </a:ln>
        </p:spPr>
      </p:pic>
      <p:pic>
        <p:nvPicPr>
          <p:cNvPr id="4" name="Picture 3">
            <a:extLst>
              <a:ext uri="{FF2B5EF4-FFF2-40B4-BE49-F238E27FC236}">
                <a16:creationId xmlns:a16="http://schemas.microsoft.com/office/drawing/2014/main" id="{EBBAC4B8-1FB2-4696-9169-4D9D6FC5FAAA}"/>
              </a:ext>
            </a:extLst>
          </p:cNvPr>
          <p:cNvPicPr>
            <a:picLocks noChangeAspect="1"/>
          </p:cNvPicPr>
          <p:nvPr/>
        </p:nvPicPr>
        <p:blipFill>
          <a:blip r:embed="rId4"/>
          <a:stretch>
            <a:fillRect/>
          </a:stretch>
        </p:blipFill>
        <p:spPr>
          <a:xfrm>
            <a:off x="847333" y="2625111"/>
            <a:ext cx="3715462" cy="3793030"/>
          </a:xfrm>
          <a:prstGeom prst="rect">
            <a:avLst/>
          </a:prstGeom>
          <a:ln>
            <a:solidFill>
              <a:schemeClr val="tx1"/>
            </a:solidFill>
          </a:ln>
        </p:spPr>
      </p:pic>
      <p:sp>
        <p:nvSpPr>
          <p:cNvPr id="12" name="TextBox 11">
            <a:extLst>
              <a:ext uri="{FF2B5EF4-FFF2-40B4-BE49-F238E27FC236}">
                <a16:creationId xmlns:a16="http://schemas.microsoft.com/office/drawing/2014/main" id="{051544A5-3929-4C2F-956E-BDB0460607FA}"/>
              </a:ext>
            </a:extLst>
          </p:cNvPr>
          <p:cNvSpPr txBox="1"/>
          <p:nvPr/>
        </p:nvSpPr>
        <p:spPr>
          <a:xfrm>
            <a:off x="5252016" y="5039991"/>
            <a:ext cx="3715461" cy="369332"/>
          </a:xfrm>
          <a:prstGeom prst="rect">
            <a:avLst/>
          </a:prstGeom>
          <a:noFill/>
        </p:spPr>
        <p:txBody>
          <a:bodyPr wrap="square" rtlCol="0">
            <a:spAutoFit/>
          </a:bodyPr>
          <a:lstStyle/>
          <a:p>
            <a:pPr defTabSz="914225"/>
            <a:r>
              <a:rPr lang="en-US" dirty="0"/>
              <a:t>Ignores filter on the Year slicer</a:t>
            </a:r>
          </a:p>
        </p:txBody>
      </p:sp>
      <p:sp>
        <p:nvSpPr>
          <p:cNvPr id="8" name="TextBox 7">
            <a:extLst>
              <a:ext uri="{FF2B5EF4-FFF2-40B4-BE49-F238E27FC236}">
                <a16:creationId xmlns:a16="http://schemas.microsoft.com/office/drawing/2014/main" id="{52CE12AE-1F64-4094-9A35-15A9C0D3B6D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9645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1457-BAFF-41A3-9CF4-54D958694119}"/>
              </a:ext>
            </a:extLst>
          </p:cNvPr>
          <p:cNvSpPr>
            <a:spLocks noGrp="1"/>
          </p:cNvSpPr>
          <p:nvPr>
            <p:ph type="title"/>
          </p:nvPr>
        </p:nvSpPr>
        <p:spPr/>
        <p:txBody>
          <a:bodyPr/>
          <a:lstStyle/>
          <a:p>
            <a:r>
              <a:rPr lang="en-US" dirty="0"/>
              <a:t>Creating Parameters</a:t>
            </a:r>
          </a:p>
        </p:txBody>
      </p:sp>
      <p:sp>
        <p:nvSpPr>
          <p:cNvPr id="5" name="Footer Placeholder 4">
            <a:extLst>
              <a:ext uri="{FF2B5EF4-FFF2-40B4-BE49-F238E27FC236}">
                <a16:creationId xmlns:a16="http://schemas.microsoft.com/office/drawing/2014/main" id="{9FE6865C-3134-4DAA-881C-85AD049154C3}"/>
              </a:ext>
            </a:extLst>
          </p:cNvPr>
          <p:cNvSpPr>
            <a:spLocks noGrp="1"/>
          </p:cNvSpPr>
          <p:nvPr>
            <p:ph type="ftr" sz="quarter" idx="11"/>
          </p:nvPr>
        </p:nvSpPr>
        <p:spPr/>
        <p:txBody>
          <a:bodyPr/>
          <a:lstStyle/>
          <a:p>
            <a:r>
              <a:rPr lang="en-AU"/>
              <a:t>© 2021 Microsoft All rights reserved. </a:t>
            </a:r>
            <a:endParaRPr lang="en-AU" dirty="0"/>
          </a:p>
        </p:txBody>
      </p:sp>
      <p:sp>
        <p:nvSpPr>
          <p:cNvPr id="8" name="TextBox 7">
            <a:extLst>
              <a:ext uri="{FF2B5EF4-FFF2-40B4-BE49-F238E27FC236}">
                <a16:creationId xmlns:a16="http://schemas.microsoft.com/office/drawing/2014/main" id="{7F062066-2FEE-421D-A80A-C0970B1578CC}"/>
              </a:ext>
            </a:extLst>
          </p:cNvPr>
          <p:cNvSpPr txBox="1"/>
          <p:nvPr/>
        </p:nvSpPr>
        <p:spPr>
          <a:xfrm>
            <a:off x="457200" y="2075840"/>
            <a:ext cx="9436209" cy="3416320"/>
          </a:xfrm>
          <a:prstGeom prst="rect">
            <a:avLst/>
          </a:prstGeom>
          <a:noFill/>
        </p:spPr>
        <p:txBody>
          <a:bodyPr wrap="square">
            <a:spAutoFit/>
          </a:bodyPr>
          <a:lstStyle/>
          <a:p>
            <a:pPr algn="l"/>
            <a:r>
              <a:rPr lang="en-US" sz="2400" b="0" i="0" dirty="0">
                <a:effectLst/>
                <a:latin typeface="Segoe UI" panose="020B0502040204020203" pitchFamily="34" charset="0"/>
              </a:rPr>
              <a:t>Power Query provides two easy ways to create parameters:</a:t>
            </a:r>
          </a:p>
          <a:p>
            <a:pPr algn="l"/>
            <a:endParaRPr lang="en-US" sz="2400" b="0" i="0" dirty="0">
              <a:effectLst/>
              <a:latin typeface="Segoe UI" panose="020B0502040204020203" pitchFamily="34" charset="0"/>
            </a:endParaRPr>
          </a:p>
          <a:p>
            <a:pPr algn="l">
              <a:buFont typeface="Arial" panose="020B0604020202020204" pitchFamily="34" charset="0"/>
              <a:buChar char="•"/>
            </a:pPr>
            <a:r>
              <a:rPr lang="en-US" sz="2400" b="1" i="0" dirty="0">
                <a:solidFill>
                  <a:srgbClr val="505050"/>
                </a:solidFill>
                <a:effectLst/>
                <a:latin typeface="Segoe UI" panose="020B0502040204020203" pitchFamily="34" charset="0"/>
              </a:rPr>
              <a:t>From an existing query</a:t>
            </a:r>
            <a:r>
              <a:rPr lang="en-US" sz="2400" b="0" i="0" dirty="0">
                <a:effectLst/>
                <a:latin typeface="Segoe UI" panose="020B0502040204020203" pitchFamily="34" charset="0"/>
              </a:rPr>
              <a:t>—You can easily right-click a query whose value is a simple non-structured constant such as, but not limited to, a date, text, or number, and select </a:t>
            </a:r>
            <a:r>
              <a:rPr lang="en-US" sz="2400" b="1" i="0" dirty="0">
                <a:solidFill>
                  <a:srgbClr val="505050"/>
                </a:solidFill>
                <a:effectLst/>
                <a:latin typeface="Segoe UI" panose="020B0502040204020203" pitchFamily="34" charset="0"/>
              </a:rPr>
              <a:t>Convert to Parameter</a:t>
            </a:r>
          </a:p>
          <a:p>
            <a:pPr algn="l">
              <a:buFont typeface="Arial" panose="020B0604020202020204" pitchFamily="34" charset="0"/>
              <a:buChar char="•"/>
            </a:pPr>
            <a:endParaRPr lang="en-US" sz="2400" b="1" dirty="0">
              <a:solidFill>
                <a:schemeClr val="tx2"/>
              </a:solidFill>
              <a:latin typeface="Segoe UI" panose="020B0502040204020203" pitchFamily="34" charset="0"/>
            </a:endParaRPr>
          </a:p>
          <a:p>
            <a:pPr algn="l">
              <a:buFont typeface="Arial" panose="020B0604020202020204" pitchFamily="34" charset="0"/>
              <a:buChar char="•"/>
            </a:pPr>
            <a:r>
              <a:rPr lang="en-US" sz="2400" b="1" i="0" dirty="0">
                <a:solidFill>
                  <a:srgbClr val="505050"/>
                </a:solidFill>
                <a:effectLst/>
                <a:latin typeface="Segoe UI" panose="020B0502040204020203" pitchFamily="34" charset="0"/>
              </a:rPr>
              <a:t>Using the Manage Parameters window</a:t>
            </a:r>
            <a:r>
              <a:rPr lang="en-US" sz="2400" b="0" i="0" dirty="0">
                <a:solidFill>
                  <a:schemeClr val="tx2"/>
                </a:solidFill>
                <a:effectLst/>
                <a:latin typeface="Segoe UI" panose="020B0502040204020203" pitchFamily="34" charset="0"/>
              </a:rPr>
              <a:t>—You can select the </a:t>
            </a:r>
            <a:r>
              <a:rPr lang="en-US" sz="2400" b="1" i="0" dirty="0">
                <a:solidFill>
                  <a:srgbClr val="505050"/>
                </a:solidFill>
                <a:effectLst/>
                <a:latin typeface="Segoe UI" panose="020B0502040204020203" pitchFamily="34" charset="0"/>
              </a:rPr>
              <a:t>New</a:t>
            </a:r>
            <a:r>
              <a:rPr lang="en-US" sz="2400" b="1" i="0" dirty="0">
                <a:solidFill>
                  <a:schemeClr val="tx2"/>
                </a:solidFill>
                <a:effectLst/>
                <a:latin typeface="Segoe UI" panose="020B0502040204020203" pitchFamily="34" charset="0"/>
              </a:rPr>
              <a:t> </a:t>
            </a:r>
            <a:r>
              <a:rPr lang="en-US" sz="2400" b="1" i="0" dirty="0">
                <a:solidFill>
                  <a:srgbClr val="505050"/>
                </a:solidFill>
                <a:effectLst/>
                <a:latin typeface="Segoe UI" panose="020B0502040204020203" pitchFamily="34" charset="0"/>
              </a:rPr>
              <a:t>Parameter</a:t>
            </a:r>
            <a:r>
              <a:rPr lang="en-US" sz="2400" b="0" i="0" dirty="0">
                <a:solidFill>
                  <a:schemeClr val="tx2"/>
                </a:solidFill>
                <a:effectLst/>
                <a:latin typeface="Segoe UI" panose="020B0502040204020203" pitchFamily="34" charset="0"/>
              </a:rPr>
              <a:t> option from the dropdown menu of </a:t>
            </a:r>
            <a:r>
              <a:rPr lang="en-US" sz="2400" b="1" i="0" dirty="0">
                <a:solidFill>
                  <a:srgbClr val="505050"/>
                </a:solidFill>
                <a:effectLst/>
                <a:latin typeface="Segoe UI" panose="020B0502040204020203" pitchFamily="34" charset="0"/>
              </a:rPr>
              <a:t>Manage</a:t>
            </a:r>
            <a:r>
              <a:rPr lang="en-US" sz="2400" b="1" i="0" dirty="0">
                <a:solidFill>
                  <a:schemeClr val="tx2"/>
                </a:solidFill>
                <a:effectLst/>
                <a:latin typeface="Segoe UI" panose="020B0502040204020203" pitchFamily="34" charset="0"/>
              </a:rPr>
              <a:t> </a:t>
            </a:r>
            <a:r>
              <a:rPr lang="en-US" sz="2400" b="1" i="0" dirty="0">
                <a:solidFill>
                  <a:srgbClr val="505050"/>
                </a:solidFill>
                <a:effectLst/>
                <a:latin typeface="Segoe UI" panose="020B0502040204020203" pitchFamily="34" charset="0"/>
              </a:rPr>
              <a:t>Parameters</a:t>
            </a:r>
            <a:r>
              <a:rPr lang="en-US" sz="2400" b="0" i="0" dirty="0">
                <a:solidFill>
                  <a:schemeClr val="tx2"/>
                </a:solidFill>
                <a:effectLst/>
                <a:latin typeface="Segoe UI" panose="020B0502040204020203" pitchFamily="34" charset="0"/>
              </a:rPr>
              <a:t> in the </a:t>
            </a:r>
            <a:r>
              <a:rPr lang="en-US" sz="2400" b="1" i="0" dirty="0">
                <a:solidFill>
                  <a:srgbClr val="505050"/>
                </a:solidFill>
                <a:effectLst/>
                <a:latin typeface="Segoe UI" panose="020B0502040204020203" pitchFamily="34" charset="0"/>
              </a:rPr>
              <a:t>Home</a:t>
            </a:r>
            <a:r>
              <a:rPr lang="en-US" sz="2400" b="0" i="0" dirty="0">
                <a:solidFill>
                  <a:schemeClr val="tx2"/>
                </a:solidFill>
                <a:effectLst/>
                <a:latin typeface="Segoe UI" panose="020B0502040204020203" pitchFamily="34" charset="0"/>
              </a:rPr>
              <a:t> tab</a:t>
            </a:r>
          </a:p>
        </p:txBody>
      </p:sp>
    </p:spTree>
    <p:extLst>
      <p:ext uri="{BB962C8B-B14F-4D97-AF65-F5344CB8AC3E}">
        <p14:creationId xmlns:p14="http://schemas.microsoft.com/office/powerpoint/2010/main" val="335380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22644" y="101396"/>
            <a:ext cx="8375475"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Context transition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48D23BFF-AB42-4703-9410-65D705D71A0F}"/>
              </a:ext>
            </a:extLst>
          </p:cNvPr>
          <p:cNvSpPr>
            <a:spLocks noGrp="1"/>
          </p:cNvSpPr>
          <p:nvPr>
            <p:ph type="title"/>
          </p:nvPr>
        </p:nvSpPr>
        <p:spPr>
          <a:xfrm>
            <a:off x="181118" y="1794162"/>
            <a:ext cx="11655840" cy="524527"/>
          </a:xfrm>
        </p:spPr>
        <p:txBody>
          <a:bodyPr vert="horz" wrap="square" lIns="146304" tIns="91440" rIns="146304" bIns="91440" rtlCol="0" anchor="t">
            <a:noAutofit/>
          </a:bodyPr>
          <a:lstStyle/>
          <a:p>
            <a:r>
              <a:rPr lang="en-US" sz="2800" dirty="0">
                <a:solidFill>
                  <a:schemeClr val="tx1"/>
                </a:solidFill>
                <a:latin typeface="Courier New" panose="02070309020205020404" pitchFamily="49" charset="0"/>
                <a:cs typeface="Courier New" panose="02070309020205020404" pitchFamily="49" charset="0"/>
              </a:rPr>
              <a:t>CALCULATE</a:t>
            </a:r>
            <a:r>
              <a:rPr lang="en-US" sz="2800" b="1" dirty="0">
                <a:solidFill>
                  <a:schemeClr val="tx1"/>
                </a:solidFill>
                <a:latin typeface="+mn-lt"/>
              </a:rPr>
              <a:t> – </a:t>
            </a:r>
            <a:r>
              <a:rPr lang="en-US" sz="2800" b="1" dirty="0">
                <a:solidFill>
                  <a:srgbClr val="505050"/>
                </a:solidFill>
                <a:latin typeface="+mn-lt"/>
              </a:rPr>
              <a:t>The Most Important Function in DAX</a:t>
            </a:r>
          </a:p>
        </p:txBody>
      </p:sp>
      <p:sp>
        <p:nvSpPr>
          <p:cNvPr id="9" name="TextBox 8">
            <a:extLst>
              <a:ext uri="{FF2B5EF4-FFF2-40B4-BE49-F238E27FC236}">
                <a16:creationId xmlns:a16="http://schemas.microsoft.com/office/drawing/2014/main" id="{C623D4BD-1FA2-4D1E-8B12-8F8801E008AD}"/>
              </a:ext>
            </a:extLst>
          </p:cNvPr>
          <p:cNvSpPr txBox="1"/>
          <p:nvPr/>
        </p:nvSpPr>
        <p:spPr>
          <a:xfrm>
            <a:off x="772828" y="2295763"/>
            <a:ext cx="9960032" cy="6940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Key things that </a:t>
            </a:r>
            <a:r>
              <a:rPr lang="en-US" sz="2800" spc="-100" dirty="0">
                <a:ln w="3175">
                  <a:noFill/>
                </a:ln>
                <a:latin typeface="Courier New" panose="02070309020205020404" pitchFamily="49" charset="0"/>
                <a:ea typeface="ＭＳ Ｐゴシック" charset="0"/>
                <a:cs typeface="Courier New" panose="02070309020205020404" pitchFamily="49" charset="0"/>
              </a:rPr>
              <a:t>CALCULATE</a:t>
            </a:r>
            <a:r>
              <a:rPr lang="en-US" sz="2400" dirty="0">
                <a:gradFill>
                  <a:gsLst>
                    <a:gs pos="2917">
                      <a:schemeClr val="tx1"/>
                    </a:gs>
                    <a:gs pos="30000">
                      <a:schemeClr val="tx1"/>
                    </a:gs>
                  </a:gsLst>
                  <a:lin ang="5400000" scaled="0"/>
                </a:gradFill>
              </a:rPr>
              <a:t> can do</a:t>
            </a:r>
          </a:p>
        </p:txBody>
      </p:sp>
      <p:sp>
        <p:nvSpPr>
          <p:cNvPr id="10" name="Rectangle 9">
            <a:extLst>
              <a:ext uri="{FF2B5EF4-FFF2-40B4-BE49-F238E27FC236}">
                <a16:creationId xmlns:a16="http://schemas.microsoft.com/office/drawing/2014/main" id="{95A33458-1066-4161-BE12-C15B8FBF8C7E}"/>
              </a:ext>
            </a:extLst>
          </p:cNvPr>
          <p:cNvSpPr/>
          <p:nvPr/>
        </p:nvSpPr>
        <p:spPr bwMode="auto">
          <a:xfrm>
            <a:off x="465751" y="3123648"/>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1" name="Rectangle 10">
            <a:extLst>
              <a:ext uri="{FF2B5EF4-FFF2-40B4-BE49-F238E27FC236}">
                <a16:creationId xmlns:a16="http://schemas.microsoft.com/office/drawing/2014/main" id="{988215FF-EFE0-47E3-9B7A-248909F86CD2}"/>
              </a:ext>
            </a:extLst>
          </p:cNvPr>
          <p:cNvSpPr/>
          <p:nvPr/>
        </p:nvSpPr>
        <p:spPr bwMode="auto">
          <a:xfrm>
            <a:off x="3284007" y="3123648"/>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2" name="Rectangle 11">
            <a:extLst>
              <a:ext uri="{FF2B5EF4-FFF2-40B4-BE49-F238E27FC236}">
                <a16:creationId xmlns:a16="http://schemas.microsoft.com/office/drawing/2014/main" id="{52004E1E-8555-4414-959E-4A37D3FA7591}"/>
              </a:ext>
            </a:extLst>
          </p:cNvPr>
          <p:cNvSpPr/>
          <p:nvPr/>
        </p:nvSpPr>
        <p:spPr bwMode="auto">
          <a:xfrm>
            <a:off x="6102263" y="3123648"/>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3" name="Rectangle 12">
            <a:extLst>
              <a:ext uri="{FF2B5EF4-FFF2-40B4-BE49-F238E27FC236}">
                <a16:creationId xmlns:a16="http://schemas.microsoft.com/office/drawing/2014/main" id="{5D662700-63E0-4D9B-862D-93C57EE51E13}"/>
              </a:ext>
            </a:extLst>
          </p:cNvPr>
          <p:cNvSpPr/>
          <p:nvPr/>
        </p:nvSpPr>
        <p:spPr bwMode="auto">
          <a:xfrm>
            <a:off x="8920518" y="3123648"/>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Convert Row Context to Filter Context (context transition)</a:t>
            </a:r>
          </a:p>
        </p:txBody>
      </p:sp>
      <p:sp>
        <p:nvSpPr>
          <p:cNvPr id="2" name="TextBox 1">
            <a:extLst>
              <a:ext uri="{FF2B5EF4-FFF2-40B4-BE49-F238E27FC236}">
                <a16:creationId xmlns:a16="http://schemas.microsoft.com/office/drawing/2014/main" id="{6251F09E-46B1-4E31-8F0D-647F3A5C0BE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269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Context Transition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42DB2C88-D635-4741-AC59-D1407DFFAD9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B8428F2-2E6A-4664-BB30-215642CA4C9A}"/>
              </a:ext>
            </a:extLst>
          </p:cNvPr>
          <p:cNvSpPr txBox="1"/>
          <p:nvPr/>
        </p:nvSpPr>
        <p:spPr>
          <a:xfrm>
            <a:off x="8719820" y="6109058"/>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12" name="Table 3">
            <a:extLst>
              <a:ext uri="{FF2B5EF4-FFF2-40B4-BE49-F238E27FC236}">
                <a16:creationId xmlns:a16="http://schemas.microsoft.com/office/drawing/2014/main" id="{A4EA83E8-FC3A-470E-95D0-4FAAF52F07CE}"/>
              </a:ext>
            </a:extLst>
          </p:cNvPr>
          <p:cNvGraphicFramePr>
            <a:graphicFrameLocks noGrp="1"/>
          </p:cNvGraphicFramePr>
          <p:nvPr>
            <p:extLst>
              <p:ext uri="{D42A27DB-BD31-4B8C-83A1-F6EECF244321}">
                <p14:modId xmlns:p14="http://schemas.microsoft.com/office/powerpoint/2010/main" val="4144465016"/>
              </p:ext>
            </p:extLst>
          </p:nvPr>
        </p:nvGraphicFramePr>
        <p:xfrm>
          <a:off x="9259959" y="2093631"/>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graphicFrame>
        <p:nvGraphicFramePr>
          <p:cNvPr id="13" name="Table 3">
            <a:extLst>
              <a:ext uri="{FF2B5EF4-FFF2-40B4-BE49-F238E27FC236}">
                <a16:creationId xmlns:a16="http://schemas.microsoft.com/office/drawing/2014/main" id="{C9B0DBEE-CA9D-40E1-A03B-290B7AD04FBE}"/>
              </a:ext>
            </a:extLst>
          </p:cNvPr>
          <p:cNvGraphicFramePr>
            <a:graphicFrameLocks noGrp="1"/>
          </p:cNvGraphicFramePr>
          <p:nvPr>
            <p:extLst>
              <p:ext uri="{D42A27DB-BD31-4B8C-83A1-F6EECF244321}">
                <p14:modId xmlns:p14="http://schemas.microsoft.com/office/powerpoint/2010/main" val="3502847056"/>
              </p:ext>
            </p:extLst>
          </p:nvPr>
        </p:nvGraphicFramePr>
        <p:xfrm>
          <a:off x="8750194" y="4782820"/>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cxnSp>
        <p:nvCxnSpPr>
          <p:cNvPr id="14" name="Straight Connector 13">
            <a:extLst>
              <a:ext uri="{FF2B5EF4-FFF2-40B4-BE49-F238E27FC236}">
                <a16:creationId xmlns:a16="http://schemas.microsoft.com/office/drawing/2014/main" id="{83CF7B4F-E28F-4449-8E20-ACFC0DE6A9D5}"/>
              </a:ext>
            </a:extLst>
          </p:cNvPr>
          <p:cNvCxnSpPr>
            <a:cxnSpLocks/>
          </p:cNvCxnSpPr>
          <p:nvPr/>
        </p:nvCxnSpPr>
        <p:spPr>
          <a:xfrm>
            <a:off x="10525060" y="4383573"/>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EA0B80-2C06-4263-A084-E76DE9453F1E}"/>
              </a:ext>
            </a:extLst>
          </p:cNvPr>
          <p:cNvSpPr txBox="1"/>
          <p:nvPr/>
        </p:nvSpPr>
        <p:spPr>
          <a:xfrm>
            <a:off x="10459921" y="42368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t>
            </a:r>
          </a:p>
        </p:txBody>
      </p:sp>
      <p:sp>
        <p:nvSpPr>
          <p:cNvPr id="16" name="TextBox 15">
            <a:extLst>
              <a:ext uri="{FF2B5EF4-FFF2-40B4-BE49-F238E27FC236}">
                <a16:creationId xmlns:a16="http://schemas.microsoft.com/office/drawing/2014/main" id="{D1C56ED8-E9BD-4FA9-B9BB-78EDFF7FD790}"/>
              </a:ext>
            </a:extLst>
          </p:cNvPr>
          <p:cNvSpPr txBox="1"/>
          <p:nvPr/>
        </p:nvSpPr>
        <p:spPr>
          <a:xfrm>
            <a:off x="10417155" y="4401957"/>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1</a:t>
            </a:r>
          </a:p>
        </p:txBody>
      </p:sp>
      <p:sp>
        <p:nvSpPr>
          <p:cNvPr id="17" name="TextBox 16">
            <a:extLst>
              <a:ext uri="{FF2B5EF4-FFF2-40B4-BE49-F238E27FC236}">
                <a16:creationId xmlns:a16="http://schemas.microsoft.com/office/drawing/2014/main" id="{705A8862-DFED-4F32-981D-FE2AAB78C587}"/>
              </a:ext>
            </a:extLst>
          </p:cNvPr>
          <p:cNvSpPr txBox="1"/>
          <p:nvPr/>
        </p:nvSpPr>
        <p:spPr>
          <a:xfrm>
            <a:off x="9338593" y="1645553"/>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sp>
        <p:nvSpPr>
          <p:cNvPr id="18" name="TextBox 17">
            <a:extLst>
              <a:ext uri="{FF2B5EF4-FFF2-40B4-BE49-F238E27FC236}">
                <a16:creationId xmlns:a16="http://schemas.microsoft.com/office/drawing/2014/main" id="{1BCE96A4-BB56-491F-92F7-3006D436C49A}"/>
              </a:ext>
            </a:extLst>
          </p:cNvPr>
          <p:cNvSpPr txBox="1"/>
          <p:nvPr/>
        </p:nvSpPr>
        <p:spPr>
          <a:xfrm>
            <a:off x="8626509" y="434110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sp>
        <p:nvSpPr>
          <p:cNvPr id="3" name="TextBox 2">
            <a:extLst>
              <a:ext uri="{FF2B5EF4-FFF2-40B4-BE49-F238E27FC236}">
                <a16:creationId xmlns:a16="http://schemas.microsoft.com/office/drawing/2014/main" id="{9D35DFAF-B45A-40CA-9A0F-BA2E4046937C}"/>
              </a:ext>
            </a:extLst>
          </p:cNvPr>
          <p:cNvSpPr txBox="1"/>
          <p:nvPr/>
        </p:nvSpPr>
        <p:spPr>
          <a:xfrm>
            <a:off x="179069" y="1851131"/>
            <a:ext cx="7866047" cy="914400"/>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Let’s add a measure:</a:t>
            </a:r>
          </a:p>
          <a:p>
            <a:pPr>
              <a:lnSpc>
                <a:spcPct val="90000"/>
              </a:lnSpc>
              <a:spcAft>
                <a:spcPts val="600"/>
              </a:spcAft>
            </a:pPr>
            <a:r>
              <a:rPr lang="en-US" sz="2400" dirty="0">
                <a:solidFill>
                  <a:schemeClr val="tx1"/>
                </a:solidFill>
                <a:latin typeface="Courier New" panose="02070309020205020404" pitchFamily="49" charset="0"/>
                <a:cs typeface="Courier New" panose="02070309020205020404" pitchFamily="49" charset="0"/>
              </a:rPr>
              <a:t>Sum as measure = SUM( Sales[Amount] )</a:t>
            </a:r>
            <a:br>
              <a:rPr lang="en-US" sz="2400" dirty="0">
                <a:solidFill>
                  <a:schemeClr val="tx1"/>
                </a:solidFill>
                <a:latin typeface="Courier New" panose="02070309020205020404" pitchFamily="49" charset="0"/>
                <a:cs typeface="Courier New" panose="02070309020205020404" pitchFamily="49" charset="0"/>
              </a:rPr>
            </a:b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C8B8310D-9553-47ED-967B-42D7E35EB349}"/>
              </a:ext>
            </a:extLst>
          </p:cNvPr>
          <p:cNvSpPr txBox="1"/>
          <p:nvPr/>
        </p:nvSpPr>
        <p:spPr>
          <a:xfrm>
            <a:off x="-1219200" y="2559953"/>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32560FE2-FE3C-46F4-B074-F6E4F980E230}"/>
              </a:ext>
            </a:extLst>
          </p:cNvPr>
          <p:cNvSpPr txBox="1"/>
          <p:nvPr/>
        </p:nvSpPr>
        <p:spPr>
          <a:xfrm>
            <a:off x="197717" y="2765531"/>
            <a:ext cx="7866047" cy="914400"/>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Add as new visual. What is the result?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091A90D6-D77E-425C-B549-FC3C6A58D2E6}"/>
              </a:ext>
            </a:extLst>
          </p:cNvPr>
          <p:cNvSpPr txBox="1"/>
          <p:nvPr/>
        </p:nvSpPr>
        <p:spPr>
          <a:xfrm>
            <a:off x="179069" y="4055299"/>
            <a:ext cx="7866047" cy="914400"/>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Add Customer[Country] to that visual. What is the result?</a:t>
            </a:r>
          </a:p>
        </p:txBody>
      </p:sp>
      <p:pic>
        <p:nvPicPr>
          <p:cNvPr id="24" name="Picture 23" descr="Graphical user interface, text, application, Word&#10;&#10;Description automatically generated">
            <a:extLst>
              <a:ext uri="{FF2B5EF4-FFF2-40B4-BE49-F238E27FC236}">
                <a16:creationId xmlns:a16="http://schemas.microsoft.com/office/drawing/2014/main" id="{B7115CBA-2441-4873-A6DC-B066C4890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98" y="3304563"/>
            <a:ext cx="1951894" cy="914400"/>
          </a:xfrm>
          <a:prstGeom prst="rect">
            <a:avLst/>
          </a:prstGeom>
        </p:spPr>
      </p:pic>
      <p:pic>
        <p:nvPicPr>
          <p:cNvPr id="28" name="Picture 27" descr="Table&#10;&#10;Description automatically generated">
            <a:extLst>
              <a:ext uri="{FF2B5EF4-FFF2-40B4-BE49-F238E27FC236}">
                <a16:creationId xmlns:a16="http://schemas.microsoft.com/office/drawing/2014/main" id="{76AF4224-7046-478C-80AD-74DC06D48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141" y="4657163"/>
            <a:ext cx="3094770" cy="1789165"/>
          </a:xfrm>
          <a:prstGeom prst="rect">
            <a:avLst/>
          </a:prstGeom>
        </p:spPr>
      </p:pic>
      <p:sp>
        <p:nvSpPr>
          <p:cNvPr id="29" name="TextBox 28">
            <a:extLst>
              <a:ext uri="{FF2B5EF4-FFF2-40B4-BE49-F238E27FC236}">
                <a16:creationId xmlns:a16="http://schemas.microsoft.com/office/drawing/2014/main" id="{1A2F3AA4-709F-45FD-B15C-CDE7E54DD018}"/>
              </a:ext>
            </a:extLst>
          </p:cNvPr>
          <p:cNvSpPr txBox="1"/>
          <p:nvPr/>
        </p:nvSpPr>
        <p:spPr>
          <a:xfrm>
            <a:off x="285202" y="4868762"/>
            <a:ext cx="4178733" cy="1577566"/>
          </a:xfrm>
          <a:prstGeom prst="rect">
            <a:avLst/>
          </a:prstGeom>
          <a:noFill/>
        </p:spPr>
        <p:txBody>
          <a:bodyPr wrap="none" lIns="182880" tIns="146304" rIns="182880" bIns="146304" rtlCol="0">
            <a:noAutofit/>
          </a:bodyPr>
          <a:lstStyle/>
          <a:p>
            <a:pPr>
              <a:lnSpc>
                <a:spcPct val="90000"/>
              </a:lnSpc>
              <a:spcAft>
                <a:spcPts val="600"/>
              </a:spcAft>
            </a:pPr>
            <a:r>
              <a:rPr lang="en-US" sz="1600" dirty="0">
                <a:gradFill>
                  <a:gsLst>
                    <a:gs pos="2917">
                      <a:schemeClr val="tx1"/>
                    </a:gs>
                    <a:gs pos="30000">
                      <a:schemeClr val="tx1"/>
                    </a:gs>
                  </a:gsLst>
                  <a:lin ang="5400000" scaled="0"/>
                </a:gradFill>
              </a:rPr>
              <a:t>In each row,</a:t>
            </a:r>
          </a:p>
          <a:p>
            <a:pPr>
              <a:lnSpc>
                <a:spcPct val="90000"/>
              </a:lnSpc>
              <a:spcAft>
                <a:spcPts val="600"/>
              </a:spcAft>
            </a:pPr>
            <a:r>
              <a:rPr lang="en-US" sz="1600" dirty="0">
                <a:gradFill>
                  <a:gsLst>
                    <a:gs pos="2917">
                      <a:schemeClr val="tx1"/>
                    </a:gs>
                    <a:gs pos="30000">
                      <a:schemeClr val="tx1"/>
                    </a:gs>
                  </a:gsLst>
                  <a:lin ang="5400000" scaled="0"/>
                </a:gradFill>
              </a:rPr>
              <a:t>each country is acting as a filter for that row.</a:t>
            </a:r>
          </a:p>
          <a:p>
            <a:pPr>
              <a:lnSpc>
                <a:spcPct val="90000"/>
              </a:lnSpc>
              <a:spcAft>
                <a:spcPts val="600"/>
              </a:spcAft>
            </a:pPr>
            <a:r>
              <a:rPr lang="en-US" sz="1600" dirty="0">
                <a:gradFill>
                  <a:gsLst>
                    <a:gs pos="2917">
                      <a:schemeClr val="tx1"/>
                    </a:gs>
                    <a:gs pos="30000">
                      <a:schemeClr val="tx1"/>
                    </a:gs>
                  </a:gsLst>
                  <a:lin ang="5400000" scaled="0"/>
                </a:gradFill>
              </a:rPr>
              <a:t>Essentially saying:</a:t>
            </a:r>
          </a:p>
          <a:p>
            <a:pPr>
              <a:lnSpc>
                <a:spcPct val="90000"/>
              </a:lnSpc>
              <a:spcAft>
                <a:spcPts val="600"/>
              </a:spcAft>
            </a:pPr>
            <a:r>
              <a:rPr lang="en-US" sz="1600" dirty="0">
                <a:gradFill>
                  <a:gsLst>
                    <a:gs pos="2917">
                      <a:schemeClr val="tx1"/>
                    </a:gs>
                    <a:gs pos="30000">
                      <a:schemeClr val="tx1"/>
                    </a:gs>
                  </a:gsLst>
                  <a:lin ang="5400000" scaled="0"/>
                </a:gradFill>
              </a:rPr>
              <a:t>SUM( Sales[Amount])</a:t>
            </a:r>
          </a:p>
          <a:p>
            <a:pPr>
              <a:lnSpc>
                <a:spcPct val="90000"/>
              </a:lnSpc>
              <a:spcAft>
                <a:spcPts val="600"/>
              </a:spcAft>
            </a:pPr>
            <a:r>
              <a:rPr lang="en-US" sz="1600" i="1" dirty="0">
                <a:gradFill>
                  <a:gsLst>
                    <a:gs pos="2917">
                      <a:schemeClr val="tx1"/>
                    </a:gs>
                    <a:gs pos="30000">
                      <a:schemeClr val="tx1"/>
                    </a:gs>
                  </a:gsLst>
                  <a:lin ang="5400000" scaled="0"/>
                </a:gradFill>
              </a:rPr>
              <a:t>where</a:t>
            </a:r>
            <a:r>
              <a:rPr lang="en-US" sz="1600" dirty="0">
                <a:gradFill>
                  <a:gsLst>
                    <a:gs pos="2917">
                      <a:schemeClr val="tx1"/>
                    </a:gs>
                    <a:gs pos="30000">
                      <a:schemeClr val="tx1"/>
                    </a:gs>
                  </a:gsLst>
                  <a:lin ang="5400000" scaled="0"/>
                </a:gradFill>
              </a:rPr>
              <a:t> country = “Germany”, etc.</a:t>
            </a:r>
          </a:p>
        </p:txBody>
      </p:sp>
    </p:spTree>
    <p:extLst>
      <p:ext uri="{BB962C8B-B14F-4D97-AF65-F5344CB8AC3E}">
        <p14:creationId xmlns:p14="http://schemas.microsoft.com/office/powerpoint/2010/main" val="86464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Context Transition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11" name="TextBox 10">
            <a:extLst>
              <a:ext uri="{FF2B5EF4-FFF2-40B4-BE49-F238E27FC236}">
                <a16:creationId xmlns:a16="http://schemas.microsoft.com/office/drawing/2014/main" id="{FB8428F2-2E6A-4664-BB30-215642CA4C9A}"/>
              </a:ext>
            </a:extLst>
          </p:cNvPr>
          <p:cNvSpPr txBox="1"/>
          <p:nvPr/>
        </p:nvSpPr>
        <p:spPr>
          <a:xfrm>
            <a:off x="8719820" y="6109058"/>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12" name="Table 3">
            <a:extLst>
              <a:ext uri="{FF2B5EF4-FFF2-40B4-BE49-F238E27FC236}">
                <a16:creationId xmlns:a16="http://schemas.microsoft.com/office/drawing/2014/main" id="{A4EA83E8-FC3A-470E-95D0-4FAAF52F07CE}"/>
              </a:ext>
            </a:extLst>
          </p:cNvPr>
          <p:cNvGraphicFramePr>
            <a:graphicFrameLocks noGrp="1"/>
          </p:cNvGraphicFramePr>
          <p:nvPr>
            <p:extLst>
              <p:ext uri="{D42A27DB-BD31-4B8C-83A1-F6EECF244321}">
                <p14:modId xmlns:p14="http://schemas.microsoft.com/office/powerpoint/2010/main" val="2475277830"/>
              </p:ext>
            </p:extLst>
          </p:nvPr>
        </p:nvGraphicFramePr>
        <p:xfrm>
          <a:off x="9259959" y="2093631"/>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graphicFrame>
        <p:nvGraphicFramePr>
          <p:cNvPr id="13" name="Table 3">
            <a:extLst>
              <a:ext uri="{FF2B5EF4-FFF2-40B4-BE49-F238E27FC236}">
                <a16:creationId xmlns:a16="http://schemas.microsoft.com/office/drawing/2014/main" id="{C9B0DBEE-CA9D-40E1-A03B-290B7AD04FBE}"/>
              </a:ext>
            </a:extLst>
          </p:cNvPr>
          <p:cNvGraphicFramePr>
            <a:graphicFrameLocks noGrp="1"/>
          </p:cNvGraphicFramePr>
          <p:nvPr>
            <p:extLst>
              <p:ext uri="{D42A27DB-BD31-4B8C-83A1-F6EECF244321}">
                <p14:modId xmlns:p14="http://schemas.microsoft.com/office/powerpoint/2010/main" val="3857136794"/>
              </p:ext>
            </p:extLst>
          </p:nvPr>
        </p:nvGraphicFramePr>
        <p:xfrm>
          <a:off x="8750194" y="4782820"/>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cxnSp>
        <p:nvCxnSpPr>
          <p:cNvPr id="14" name="Straight Connector 13">
            <a:extLst>
              <a:ext uri="{FF2B5EF4-FFF2-40B4-BE49-F238E27FC236}">
                <a16:creationId xmlns:a16="http://schemas.microsoft.com/office/drawing/2014/main" id="{83CF7B4F-E28F-4449-8E20-ACFC0DE6A9D5}"/>
              </a:ext>
            </a:extLst>
          </p:cNvPr>
          <p:cNvCxnSpPr>
            <a:cxnSpLocks/>
          </p:cNvCxnSpPr>
          <p:nvPr/>
        </p:nvCxnSpPr>
        <p:spPr>
          <a:xfrm>
            <a:off x="10525060" y="4383573"/>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EA0B80-2C06-4263-A084-E76DE9453F1E}"/>
              </a:ext>
            </a:extLst>
          </p:cNvPr>
          <p:cNvSpPr txBox="1"/>
          <p:nvPr/>
        </p:nvSpPr>
        <p:spPr>
          <a:xfrm>
            <a:off x="10459921" y="42368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t>
            </a:r>
          </a:p>
        </p:txBody>
      </p:sp>
      <p:sp>
        <p:nvSpPr>
          <p:cNvPr id="16" name="TextBox 15">
            <a:extLst>
              <a:ext uri="{FF2B5EF4-FFF2-40B4-BE49-F238E27FC236}">
                <a16:creationId xmlns:a16="http://schemas.microsoft.com/office/drawing/2014/main" id="{D1C56ED8-E9BD-4FA9-B9BB-78EDFF7FD790}"/>
              </a:ext>
            </a:extLst>
          </p:cNvPr>
          <p:cNvSpPr txBox="1"/>
          <p:nvPr/>
        </p:nvSpPr>
        <p:spPr>
          <a:xfrm>
            <a:off x="10417155" y="4401957"/>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1</a:t>
            </a:r>
          </a:p>
        </p:txBody>
      </p:sp>
      <p:sp>
        <p:nvSpPr>
          <p:cNvPr id="17" name="TextBox 16">
            <a:extLst>
              <a:ext uri="{FF2B5EF4-FFF2-40B4-BE49-F238E27FC236}">
                <a16:creationId xmlns:a16="http://schemas.microsoft.com/office/drawing/2014/main" id="{705A8862-DFED-4F32-981D-FE2AAB78C587}"/>
              </a:ext>
            </a:extLst>
          </p:cNvPr>
          <p:cNvSpPr txBox="1"/>
          <p:nvPr/>
        </p:nvSpPr>
        <p:spPr>
          <a:xfrm>
            <a:off x="9338593" y="1645553"/>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sp>
        <p:nvSpPr>
          <p:cNvPr id="18" name="TextBox 17">
            <a:extLst>
              <a:ext uri="{FF2B5EF4-FFF2-40B4-BE49-F238E27FC236}">
                <a16:creationId xmlns:a16="http://schemas.microsoft.com/office/drawing/2014/main" id="{1BCE96A4-BB56-491F-92F7-3006D436C49A}"/>
              </a:ext>
            </a:extLst>
          </p:cNvPr>
          <p:cNvSpPr txBox="1"/>
          <p:nvPr/>
        </p:nvSpPr>
        <p:spPr>
          <a:xfrm>
            <a:off x="8626509" y="434110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sp>
        <p:nvSpPr>
          <p:cNvPr id="3" name="TextBox 2">
            <a:extLst>
              <a:ext uri="{FF2B5EF4-FFF2-40B4-BE49-F238E27FC236}">
                <a16:creationId xmlns:a16="http://schemas.microsoft.com/office/drawing/2014/main" id="{9D35DFAF-B45A-40CA-9A0F-BA2E4046937C}"/>
              </a:ext>
            </a:extLst>
          </p:cNvPr>
          <p:cNvSpPr txBox="1"/>
          <p:nvPr/>
        </p:nvSpPr>
        <p:spPr>
          <a:xfrm>
            <a:off x="179069" y="1851131"/>
            <a:ext cx="7866047" cy="914400"/>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Let’s add a calculated column:</a:t>
            </a:r>
          </a:p>
          <a:p>
            <a:pPr>
              <a:lnSpc>
                <a:spcPct val="90000"/>
              </a:lnSpc>
              <a:spcAft>
                <a:spcPts val="600"/>
              </a:spcAft>
            </a:pPr>
            <a:r>
              <a:rPr lang="en-US" sz="2400" dirty="0">
                <a:solidFill>
                  <a:schemeClr val="tx1"/>
                </a:solidFill>
                <a:latin typeface="Courier New" panose="02070309020205020404" pitchFamily="49" charset="0"/>
                <a:cs typeface="Courier New" panose="02070309020205020404" pitchFamily="49" charset="0"/>
              </a:rPr>
              <a:t>Sum as column = SUM( Sales[Amount] )</a:t>
            </a:r>
            <a:br>
              <a:rPr lang="en-US" sz="2400" dirty="0">
                <a:solidFill>
                  <a:schemeClr val="tx1"/>
                </a:solidFill>
                <a:latin typeface="Courier New" panose="02070309020205020404" pitchFamily="49" charset="0"/>
                <a:cs typeface="Courier New" panose="02070309020205020404" pitchFamily="49" charset="0"/>
              </a:rPr>
            </a:b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C8B8310D-9553-47ED-967B-42D7E35EB349}"/>
              </a:ext>
            </a:extLst>
          </p:cNvPr>
          <p:cNvSpPr txBox="1"/>
          <p:nvPr/>
        </p:nvSpPr>
        <p:spPr>
          <a:xfrm>
            <a:off x="-1219200" y="2559953"/>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32560FE2-FE3C-46F4-B074-F6E4F980E230}"/>
              </a:ext>
            </a:extLst>
          </p:cNvPr>
          <p:cNvSpPr txBox="1"/>
          <p:nvPr/>
        </p:nvSpPr>
        <p:spPr>
          <a:xfrm>
            <a:off x="197717" y="2765531"/>
            <a:ext cx="7866047" cy="914400"/>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What is the result?</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10" name="Picture 9" descr="Graphical user interface&#10;&#10;Description automatically generated">
            <a:extLst>
              <a:ext uri="{FF2B5EF4-FFF2-40B4-BE49-F238E27FC236}">
                <a16:creationId xmlns:a16="http://schemas.microsoft.com/office/drawing/2014/main" id="{AA51B786-3B6F-4638-AC72-F53F9F10D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21" y="3360557"/>
            <a:ext cx="4421939" cy="2301477"/>
          </a:xfrm>
          <a:prstGeom prst="rect">
            <a:avLst/>
          </a:prstGeom>
        </p:spPr>
      </p:pic>
      <p:sp>
        <p:nvSpPr>
          <p:cNvPr id="20" name="TextBox 19">
            <a:extLst>
              <a:ext uri="{FF2B5EF4-FFF2-40B4-BE49-F238E27FC236}">
                <a16:creationId xmlns:a16="http://schemas.microsoft.com/office/drawing/2014/main" id="{5DD410B3-9CE1-46C9-86D0-DE5904558C14}"/>
              </a:ext>
            </a:extLst>
          </p:cNvPr>
          <p:cNvSpPr txBox="1"/>
          <p:nvPr/>
        </p:nvSpPr>
        <p:spPr>
          <a:xfrm>
            <a:off x="320976" y="5799860"/>
            <a:ext cx="772414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There are no filters on each row when this is executed,</a:t>
            </a:r>
          </a:p>
          <a:p>
            <a:pPr>
              <a:lnSpc>
                <a:spcPct val="90000"/>
              </a:lnSpc>
              <a:spcAft>
                <a:spcPts val="600"/>
              </a:spcAft>
            </a:pPr>
            <a:r>
              <a:rPr lang="en-US" sz="2400" dirty="0">
                <a:gradFill>
                  <a:gsLst>
                    <a:gs pos="2917">
                      <a:schemeClr val="tx1"/>
                    </a:gs>
                    <a:gs pos="30000">
                      <a:schemeClr val="tx1"/>
                    </a:gs>
                  </a:gsLst>
                  <a:lin ang="5400000" scaled="0"/>
                </a:gradFill>
              </a:rPr>
              <a:t>so you get the total on each row</a:t>
            </a:r>
          </a:p>
        </p:txBody>
      </p:sp>
    </p:spTree>
    <p:extLst>
      <p:ext uri="{BB962C8B-B14F-4D97-AF65-F5344CB8AC3E}">
        <p14:creationId xmlns:p14="http://schemas.microsoft.com/office/powerpoint/2010/main" val="333326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Context Transition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11" name="TextBox 10">
            <a:extLst>
              <a:ext uri="{FF2B5EF4-FFF2-40B4-BE49-F238E27FC236}">
                <a16:creationId xmlns:a16="http://schemas.microsoft.com/office/drawing/2014/main" id="{FB8428F2-2E6A-4664-BB30-215642CA4C9A}"/>
              </a:ext>
            </a:extLst>
          </p:cNvPr>
          <p:cNvSpPr txBox="1"/>
          <p:nvPr/>
        </p:nvSpPr>
        <p:spPr>
          <a:xfrm>
            <a:off x="8719820" y="6109058"/>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12" name="Table 3">
            <a:extLst>
              <a:ext uri="{FF2B5EF4-FFF2-40B4-BE49-F238E27FC236}">
                <a16:creationId xmlns:a16="http://schemas.microsoft.com/office/drawing/2014/main" id="{A4EA83E8-FC3A-470E-95D0-4FAAF52F07CE}"/>
              </a:ext>
            </a:extLst>
          </p:cNvPr>
          <p:cNvGraphicFramePr>
            <a:graphicFrameLocks noGrp="1"/>
          </p:cNvGraphicFramePr>
          <p:nvPr>
            <p:extLst>
              <p:ext uri="{D42A27DB-BD31-4B8C-83A1-F6EECF244321}">
                <p14:modId xmlns:p14="http://schemas.microsoft.com/office/powerpoint/2010/main" val="2726217244"/>
              </p:ext>
            </p:extLst>
          </p:nvPr>
        </p:nvGraphicFramePr>
        <p:xfrm>
          <a:off x="9259959" y="2093631"/>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graphicFrame>
        <p:nvGraphicFramePr>
          <p:cNvPr id="13" name="Table 3">
            <a:extLst>
              <a:ext uri="{FF2B5EF4-FFF2-40B4-BE49-F238E27FC236}">
                <a16:creationId xmlns:a16="http://schemas.microsoft.com/office/drawing/2014/main" id="{C9B0DBEE-CA9D-40E1-A03B-290B7AD04FBE}"/>
              </a:ext>
            </a:extLst>
          </p:cNvPr>
          <p:cNvGraphicFramePr>
            <a:graphicFrameLocks noGrp="1"/>
          </p:cNvGraphicFramePr>
          <p:nvPr>
            <p:extLst>
              <p:ext uri="{D42A27DB-BD31-4B8C-83A1-F6EECF244321}">
                <p14:modId xmlns:p14="http://schemas.microsoft.com/office/powerpoint/2010/main" val="2113226489"/>
              </p:ext>
            </p:extLst>
          </p:nvPr>
        </p:nvGraphicFramePr>
        <p:xfrm>
          <a:off x="8750194" y="4782820"/>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cxnSp>
        <p:nvCxnSpPr>
          <p:cNvPr id="14" name="Straight Connector 13">
            <a:extLst>
              <a:ext uri="{FF2B5EF4-FFF2-40B4-BE49-F238E27FC236}">
                <a16:creationId xmlns:a16="http://schemas.microsoft.com/office/drawing/2014/main" id="{83CF7B4F-E28F-4449-8E20-ACFC0DE6A9D5}"/>
              </a:ext>
            </a:extLst>
          </p:cNvPr>
          <p:cNvCxnSpPr>
            <a:cxnSpLocks/>
          </p:cNvCxnSpPr>
          <p:nvPr/>
        </p:nvCxnSpPr>
        <p:spPr>
          <a:xfrm>
            <a:off x="10525060" y="4383573"/>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EA0B80-2C06-4263-A084-E76DE9453F1E}"/>
              </a:ext>
            </a:extLst>
          </p:cNvPr>
          <p:cNvSpPr txBox="1"/>
          <p:nvPr/>
        </p:nvSpPr>
        <p:spPr>
          <a:xfrm>
            <a:off x="10459921" y="42368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t>
            </a:r>
          </a:p>
        </p:txBody>
      </p:sp>
      <p:sp>
        <p:nvSpPr>
          <p:cNvPr id="16" name="TextBox 15">
            <a:extLst>
              <a:ext uri="{FF2B5EF4-FFF2-40B4-BE49-F238E27FC236}">
                <a16:creationId xmlns:a16="http://schemas.microsoft.com/office/drawing/2014/main" id="{D1C56ED8-E9BD-4FA9-B9BB-78EDFF7FD790}"/>
              </a:ext>
            </a:extLst>
          </p:cNvPr>
          <p:cNvSpPr txBox="1"/>
          <p:nvPr/>
        </p:nvSpPr>
        <p:spPr>
          <a:xfrm>
            <a:off x="10417155" y="4401957"/>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1</a:t>
            </a:r>
          </a:p>
        </p:txBody>
      </p:sp>
      <p:sp>
        <p:nvSpPr>
          <p:cNvPr id="17" name="TextBox 16">
            <a:extLst>
              <a:ext uri="{FF2B5EF4-FFF2-40B4-BE49-F238E27FC236}">
                <a16:creationId xmlns:a16="http://schemas.microsoft.com/office/drawing/2014/main" id="{705A8862-DFED-4F32-981D-FE2AAB78C587}"/>
              </a:ext>
            </a:extLst>
          </p:cNvPr>
          <p:cNvSpPr txBox="1"/>
          <p:nvPr/>
        </p:nvSpPr>
        <p:spPr>
          <a:xfrm>
            <a:off x="9338593" y="1645553"/>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sp>
        <p:nvSpPr>
          <p:cNvPr id="18" name="TextBox 17">
            <a:extLst>
              <a:ext uri="{FF2B5EF4-FFF2-40B4-BE49-F238E27FC236}">
                <a16:creationId xmlns:a16="http://schemas.microsoft.com/office/drawing/2014/main" id="{1BCE96A4-BB56-491F-92F7-3006D436C49A}"/>
              </a:ext>
            </a:extLst>
          </p:cNvPr>
          <p:cNvSpPr txBox="1"/>
          <p:nvPr/>
        </p:nvSpPr>
        <p:spPr>
          <a:xfrm>
            <a:off x="8626509" y="434110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sp>
        <p:nvSpPr>
          <p:cNvPr id="3" name="TextBox 2">
            <a:extLst>
              <a:ext uri="{FF2B5EF4-FFF2-40B4-BE49-F238E27FC236}">
                <a16:creationId xmlns:a16="http://schemas.microsoft.com/office/drawing/2014/main" id="{9D35DFAF-B45A-40CA-9A0F-BA2E4046937C}"/>
              </a:ext>
            </a:extLst>
          </p:cNvPr>
          <p:cNvSpPr txBox="1"/>
          <p:nvPr/>
        </p:nvSpPr>
        <p:spPr>
          <a:xfrm>
            <a:off x="179069" y="1851131"/>
            <a:ext cx="8909538" cy="914400"/>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Let’s add another calculated column, using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CALCULATE</a:t>
            </a:r>
            <a:r>
              <a:rPr lang="en-US" sz="2400" dirty="0">
                <a:gradFill>
                  <a:gsLst>
                    <a:gs pos="2917">
                      <a:schemeClr val="tx1"/>
                    </a:gs>
                    <a:gs pos="30000">
                      <a:schemeClr val="tx1"/>
                    </a:gs>
                  </a:gsLst>
                  <a:lin ang="5400000" scaled="0"/>
                </a:gradFill>
              </a:rPr>
              <a:t>:</a:t>
            </a:r>
          </a:p>
          <a:p>
            <a:pPr>
              <a:lnSpc>
                <a:spcPct val="90000"/>
              </a:lnSpc>
              <a:spcAft>
                <a:spcPts val="600"/>
              </a:spcAft>
            </a:pPr>
            <a:r>
              <a:rPr lang="en-US" sz="2400" dirty="0">
                <a:solidFill>
                  <a:schemeClr val="tx1"/>
                </a:solidFill>
                <a:latin typeface="Courier New" panose="02070309020205020404" pitchFamily="49" charset="0"/>
                <a:cs typeface="Courier New" panose="02070309020205020404" pitchFamily="49" charset="0"/>
              </a:rPr>
              <a:t>Sum as column2 = CALCULATE(SUM</a:t>
            </a:r>
            <a:r>
              <a:rPr lang="en-US" sz="2400" dirty="0">
                <a:latin typeface="Courier New" panose="02070309020205020404" pitchFamily="49" charset="0"/>
                <a:cs typeface="Courier New" panose="02070309020205020404" pitchFamily="49" charset="0"/>
              </a:rPr>
              <a:t>(</a:t>
            </a:r>
            <a:r>
              <a:rPr lang="en-US" sz="2400" dirty="0">
                <a:solidFill>
                  <a:schemeClr val="tx1"/>
                </a:solidFill>
                <a:latin typeface="Courier New" panose="02070309020205020404" pitchFamily="49" charset="0"/>
                <a:cs typeface="Courier New" panose="02070309020205020404" pitchFamily="49" charset="0"/>
              </a:rPr>
              <a:t>Sales[Amount]))</a:t>
            </a:r>
            <a:br>
              <a:rPr lang="en-US" sz="2400" dirty="0">
                <a:solidFill>
                  <a:schemeClr val="tx1"/>
                </a:solidFill>
                <a:latin typeface="Courier New" panose="02070309020205020404" pitchFamily="49" charset="0"/>
                <a:cs typeface="Courier New" panose="02070309020205020404" pitchFamily="49" charset="0"/>
              </a:rPr>
            </a:b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32560FE2-FE3C-46F4-B074-F6E4F980E230}"/>
              </a:ext>
            </a:extLst>
          </p:cNvPr>
          <p:cNvSpPr txBox="1"/>
          <p:nvPr/>
        </p:nvSpPr>
        <p:spPr>
          <a:xfrm>
            <a:off x="197717" y="2765531"/>
            <a:ext cx="7866047" cy="914400"/>
          </a:xfrm>
          <a:prstGeom prst="rect">
            <a:avLst/>
          </a:prstGeom>
          <a:noFill/>
        </p:spPr>
        <p:txBody>
          <a:bodyPr wrap="squar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What is the result?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5DD410B3-9CE1-46C9-86D0-DE5904558C14}"/>
              </a:ext>
            </a:extLst>
          </p:cNvPr>
          <p:cNvSpPr txBox="1"/>
          <p:nvPr/>
        </p:nvSpPr>
        <p:spPr>
          <a:xfrm>
            <a:off x="320976" y="5799860"/>
            <a:ext cx="772414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Why?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CALCULATE</a:t>
            </a:r>
            <a:r>
              <a:rPr lang="en-US" sz="2400" dirty="0">
                <a:gradFill>
                  <a:gsLst>
                    <a:gs pos="2917">
                      <a:schemeClr val="tx1"/>
                    </a:gs>
                    <a:gs pos="30000">
                      <a:schemeClr val="tx1"/>
                    </a:gs>
                  </a:gsLst>
                  <a:lin ang="5400000" scaled="0"/>
                </a:gradFill>
              </a:rPr>
              <a:t> uses context transition</a:t>
            </a: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CALCULATETABLE</a:t>
            </a:r>
            <a:r>
              <a:rPr lang="en-US" sz="2400" dirty="0">
                <a:gradFill>
                  <a:gsLst>
                    <a:gs pos="2917">
                      <a:schemeClr val="tx1"/>
                    </a:gs>
                    <a:gs pos="30000">
                      <a:schemeClr val="tx1"/>
                    </a:gs>
                  </a:gsLst>
                  <a:lin ang="5400000" scaled="0"/>
                </a:gradFill>
              </a:rPr>
              <a:t> does the same).</a:t>
            </a:r>
          </a:p>
        </p:txBody>
      </p:sp>
      <p:pic>
        <p:nvPicPr>
          <p:cNvPr id="9" name="Picture 8" descr="Table&#10;&#10;Description automatically generated">
            <a:extLst>
              <a:ext uri="{FF2B5EF4-FFF2-40B4-BE49-F238E27FC236}">
                <a16:creationId xmlns:a16="http://schemas.microsoft.com/office/drawing/2014/main" id="{5F1EA266-8FDB-4864-B2EF-2D48BC453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76" y="3391430"/>
            <a:ext cx="5492406" cy="2284102"/>
          </a:xfrm>
          <a:prstGeom prst="rect">
            <a:avLst/>
          </a:prstGeom>
        </p:spPr>
      </p:pic>
    </p:spTree>
    <p:extLst>
      <p:ext uri="{BB962C8B-B14F-4D97-AF65-F5344CB8AC3E}">
        <p14:creationId xmlns:p14="http://schemas.microsoft.com/office/powerpoint/2010/main" val="50473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Context Transition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11" name="TextBox 10">
            <a:extLst>
              <a:ext uri="{FF2B5EF4-FFF2-40B4-BE49-F238E27FC236}">
                <a16:creationId xmlns:a16="http://schemas.microsoft.com/office/drawing/2014/main" id="{FB8428F2-2E6A-4664-BB30-215642CA4C9A}"/>
              </a:ext>
            </a:extLst>
          </p:cNvPr>
          <p:cNvSpPr txBox="1"/>
          <p:nvPr/>
        </p:nvSpPr>
        <p:spPr>
          <a:xfrm>
            <a:off x="8719820" y="6109058"/>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12" name="Table 3">
            <a:extLst>
              <a:ext uri="{FF2B5EF4-FFF2-40B4-BE49-F238E27FC236}">
                <a16:creationId xmlns:a16="http://schemas.microsoft.com/office/drawing/2014/main" id="{A4EA83E8-FC3A-470E-95D0-4FAAF52F07CE}"/>
              </a:ext>
            </a:extLst>
          </p:cNvPr>
          <p:cNvGraphicFramePr>
            <a:graphicFrameLocks noGrp="1"/>
          </p:cNvGraphicFramePr>
          <p:nvPr>
            <p:extLst>
              <p:ext uri="{D42A27DB-BD31-4B8C-83A1-F6EECF244321}">
                <p14:modId xmlns:p14="http://schemas.microsoft.com/office/powerpoint/2010/main" val="623034953"/>
              </p:ext>
            </p:extLst>
          </p:nvPr>
        </p:nvGraphicFramePr>
        <p:xfrm>
          <a:off x="9259959" y="2093631"/>
          <a:ext cx="2435103" cy="2225040"/>
        </p:xfrm>
        <a:graphic>
          <a:graphicData uri="http://schemas.openxmlformats.org/drawingml/2006/table">
            <a:tbl>
              <a:tblPr firstRow="1" bandRow="1">
                <a:tableStyleId>{073A0DAA-6AF3-43AB-8588-CEC1D06C72B9}</a:tableStyleId>
              </a:tblPr>
              <a:tblGrid>
                <a:gridCol w="1073586">
                  <a:extLst>
                    <a:ext uri="{9D8B030D-6E8A-4147-A177-3AD203B41FA5}">
                      <a16:colId xmlns:a16="http://schemas.microsoft.com/office/drawing/2014/main" val="3972513786"/>
                    </a:ext>
                  </a:extLst>
                </a:gridCol>
                <a:gridCol w="1361517">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Amount</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6</a:t>
                      </a:r>
                    </a:p>
                  </a:txBody>
                  <a:tcPr/>
                </a:tc>
                <a:extLst>
                  <a:ext uri="{0D108BD9-81ED-4DB2-BD59-A6C34878D82A}">
                    <a16:rowId xmlns:a16="http://schemas.microsoft.com/office/drawing/2014/main" val="3388228897"/>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1458653406"/>
                  </a:ext>
                </a:extLst>
              </a:tr>
              <a:tr h="370840">
                <a:tc>
                  <a:txBody>
                    <a:bodyPr/>
                    <a:lstStyle/>
                    <a:p>
                      <a:r>
                        <a:rPr lang="en-US" sz="1400" dirty="0"/>
                        <a:t>JE</a:t>
                      </a:r>
                    </a:p>
                  </a:txBody>
                  <a:tcPr/>
                </a:tc>
                <a:tc>
                  <a:txBody>
                    <a:bodyPr/>
                    <a:lstStyle/>
                    <a:p>
                      <a:r>
                        <a:rPr lang="en-US" sz="1400" dirty="0"/>
                        <a:t>9</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8</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6</a:t>
                      </a:r>
                    </a:p>
                  </a:txBody>
                  <a:tcPr/>
                </a:tc>
                <a:extLst>
                  <a:ext uri="{0D108BD9-81ED-4DB2-BD59-A6C34878D82A}">
                    <a16:rowId xmlns:a16="http://schemas.microsoft.com/office/drawing/2014/main" val="2457608675"/>
                  </a:ext>
                </a:extLst>
              </a:tr>
            </a:tbl>
          </a:graphicData>
        </a:graphic>
      </p:graphicFrame>
      <p:graphicFrame>
        <p:nvGraphicFramePr>
          <p:cNvPr id="13" name="Table 3">
            <a:extLst>
              <a:ext uri="{FF2B5EF4-FFF2-40B4-BE49-F238E27FC236}">
                <a16:creationId xmlns:a16="http://schemas.microsoft.com/office/drawing/2014/main" id="{C9B0DBEE-CA9D-40E1-A03B-290B7AD04FBE}"/>
              </a:ext>
            </a:extLst>
          </p:cNvPr>
          <p:cNvGraphicFramePr>
            <a:graphicFrameLocks noGrp="1"/>
          </p:cNvGraphicFramePr>
          <p:nvPr>
            <p:extLst>
              <p:ext uri="{D42A27DB-BD31-4B8C-83A1-F6EECF244321}">
                <p14:modId xmlns:p14="http://schemas.microsoft.com/office/powerpoint/2010/main" val="3629290808"/>
              </p:ext>
            </p:extLst>
          </p:nvPr>
        </p:nvGraphicFramePr>
        <p:xfrm>
          <a:off x="8750194" y="4782820"/>
          <a:ext cx="2944868" cy="1854200"/>
        </p:xfrm>
        <a:graphic>
          <a:graphicData uri="http://schemas.openxmlformats.org/drawingml/2006/table">
            <a:tbl>
              <a:tblPr firstRow="1" bandRow="1">
                <a:tableStyleId>{073A0DAA-6AF3-43AB-8588-CEC1D06C72B9}</a:tableStyleId>
              </a:tblPr>
              <a:tblGrid>
                <a:gridCol w="1432035">
                  <a:extLst>
                    <a:ext uri="{9D8B030D-6E8A-4147-A177-3AD203B41FA5}">
                      <a16:colId xmlns:a16="http://schemas.microsoft.com/office/drawing/2014/main" val="3972513786"/>
                    </a:ext>
                  </a:extLst>
                </a:gridCol>
                <a:gridCol w="1512833">
                  <a:extLst>
                    <a:ext uri="{9D8B030D-6E8A-4147-A177-3AD203B41FA5}">
                      <a16:colId xmlns:a16="http://schemas.microsoft.com/office/drawing/2014/main" val="2151700792"/>
                    </a:ext>
                  </a:extLst>
                </a:gridCol>
              </a:tblGrid>
              <a:tr h="370840">
                <a:tc>
                  <a:txBody>
                    <a:bodyPr/>
                    <a:lstStyle/>
                    <a:p>
                      <a:r>
                        <a:rPr lang="en-US" sz="1400" dirty="0"/>
                        <a:t>Name</a:t>
                      </a:r>
                    </a:p>
                  </a:txBody>
                  <a:tcPr/>
                </a:tc>
                <a:tc>
                  <a:txBody>
                    <a:bodyPr/>
                    <a:lstStyle/>
                    <a:p>
                      <a:r>
                        <a:rPr lang="en-US" sz="1400" dirty="0"/>
                        <a:t>Country</a:t>
                      </a:r>
                    </a:p>
                  </a:txBody>
                  <a:tcPr/>
                </a:tc>
                <a:extLst>
                  <a:ext uri="{0D108BD9-81ED-4DB2-BD59-A6C34878D82A}">
                    <a16:rowId xmlns:a16="http://schemas.microsoft.com/office/drawing/2014/main" val="755986426"/>
                  </a:ext>
                </a:extLst>
              </a:tr>
              <a:tr h="370840">
                <a:tc>
                  <a:txBody>
                    <a:bodyPr/>
                    <a:lstStyle/>
                    <a:p>
                      <a:r>
                        <a:rPr lang="en-US" sz="1400" dirty="0"/>
                        <a:t>YA</a:t>
                      </a:r>
                    </a:p>
                  </a:txBody>
                  <a:tcPr/>
                </a:tc>
                <a:tc>
                  <a:txBody>
                    <a:bodyPr/>
                    <a:lstStyle/>
                    <a:p>
                      <a:r>
                        <a:rPr lang="en-US" sz="1400" dirty="0"/>
                        <a:t>USA</a:t>
                      </a:r>
                    </a:p>
                  </a:txBody>
                  <a:tcPr/>
                </a:tc>
                <a:extLst>
                  <a:ext uri="{0D108BD9-81ED-4DB2-BD59-A6C34878D82A}">
                    <a16:rowId xmlns:a16="http://schemas.microsoft.com/office/drawing/2014/main" val="3388228897"/>
                  </a:ext>
                </a:extLst>
              </a:tr>
              <a:tr h="370840">
                <a:tc>
                  <a:txBody>
                    <a:bodyPr/>
                    <a:lstStyle/>
                    <a:p>
                      <a:r>
                        <a:rPr lang="en-US" sz="1400" dirty="0"/>
                        <a:t>JE</a:t>
                      </a:r>
                    </a:p>
                  </a:txBody>
                  <a:tcPr/>
                </a:tc>
                <a:tc>
                  <a:txBody>
                    <a:bodyPr/>
                    <a:lstStyle/>
                    <a:p>
                      <a:r>
                        <a:rPr lang="en-US" sz="1400" dirty="0"/>
                        <a:t>The Netherlands</a:t>
                      </a:r>
                    </a:p>
                  </a:txBody>
                  <a:tcPr/>
                </a:tc>
                <a:extLst>
                  <a:ext uri="{0D108BD9-81ED-4DB2-BD59-A6C34878D82A}">
                    <a16:rowId xmlns:a16="http://schemas.microsoft.com/office/drawing/2014/main" val="3334145504"/>
                  </a:ext>
                </a:extLst>
              </a:tr>
              <a:tr h="370840">
                <a:tc>
                  <a:txBody>
                    <a:bodyPr/>
                    <a:lstStyle/>
                    <a:p>
                      <a:r>
                        <a:rPr lang="en-US" sz="1400" dirty="0"/>
                        <a:t>AL</a:t>
                      </a:r>
                    </a:p>
                  </a:txBody>
                  <a:tcPr/>
                </a:tc>
                <a:tc>
                  <a:txBody>
                    <a:bodyPr/>
                    <a:lstStyle/>
                    <a:p>
                      <a:r>
                        <a:rPr lang="en-US" sz="1400" dirty="0"/>
                        <a:t>USA</a:t>
                      </a:r>
                    </a:p>
                  </a:txBody>
                  <a:tcPr/>
                </a:tc>
                <a:extLst>
                  <a:ext uri="{0D108BD9-81ED-4DB2-BD59-A6C34878D82A}">
                    <a16:rowId xmlns:a16="http://schemas.microsoft.com/office/drawing/2014/main" val="2554895064"/>
                  </a:ext>
                </a:extLst>
              </a:tr>
              <a:tr h="370840">
                <a:tc>
                  <a:txBody>
                    <a:bodyPr/>
                    <a:lstStyle/>
                    <a:p>
                      <a:r>
                        <a:rPr lang="en-US" sz="1400" dirty="0"/>
                        <a:t>FR</a:t>
                      </a:r>
                    </a:p>
                  </a:txBody>
                  <a:tcPr/>
                </a:tc>
                <a:tc>
                  <a:txBody>
                    <a:bodyPr/>
                    <a:lstStyle/>
                    <a:p>
                      <a:r>
                        <a:rPr lang="en-US" sz="1400" dirty="0"/>
                        <a:t>Germany</a:t>
                      </a:r>
                    </a:p>
                  </a:txBody>
                  <a:tcPr/>
                </a:tc>
                <a:extLst>
                  <a:ext uri="{0D108BD9-81ED-4DB2-BD59-A6C34878D82A}">
                    <a16:rowId xmlns:a16="http://schemas.microsoft.com/office/drawing/2014/main" val="2457608675"/>
                  </a:ext>
                </a:extLst>
              </a:tr>
            </a:tbl>
          </a:graphicData>
        </a:graphic>
      </p:graphicFrame>
      <p:cxnSp>
        <p:nvCxnSpPr>
          <p:cNvPr id="14" name="Straight Connector 13">
            <a:extLst>
              <a:ext uri="{FF2B5EF4-FFF2-40B4-BE49-F238E27FC236}">
                <a16:creationId xmlns:a16="http://schemas.microsoft.com/office/drawing/2014/main" id="{83CF7B4F-E28F-4449-8E20-ACFC0DE6A9D5}"/>
              </a:ext>
            </a:extLst>
          </p:cNvPr>
          <p:cNvCxnSpPr>
            <a:cxnSpLocks/>
          </p:cNvCxnSpPr>
          <p:nvPr/>
        </p:nvCxnSpPr>
        <p:spPr>
          <a:xfrm>
            <a:off x="10525060" y="4383573"/>
            <a:ext cx="0" cy="3170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EA0B80-2C06-4263-A084-E76DE9453F1E}"/>
              </a:ext>
            </a:extLst>
          </p:cNvPr>
          <p:cNvSpPr txBox="1"/>
          <p:nvPr/>
        </p:nvSpPr>
        <p:spPr>
          <a:xfrm>
            <a:off x="10459921" y="42368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a:t>
            </a:r>
          </a:p>
        </p:txBody>
      </p:sp>
      <p:sp>
        <p:nvSpPr>
          <p:cNvPr id="16" name="TextBox 15">
            <a:extLst>
              <a:ext uri="{FF2B5EF4-FFF2-40B4-BE49-F238E27FC236}">
                <a16:creationId xmlns:a16="http://schemas.microsoft.com/office/drawing/2014/main" id="{D1C56ED8-E9BD-4FA9-B9BB-78EDFF7FD790}"/>
              </a:ext>
            </a:extLst>
          </p:cNvPr>
          <p:cNvSpPr txBox="1"/>
          <p:nvPr/>
        </p:nvSpPr>
        <p:spPr>
          <a:xfrm>
            <a:off x="10417155" y="4401957"/>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1</a:t>
            </a:r>
          </a:p>
        </p:txBody>
      </p:sp>
      <p:sp>
        <p:nvSpPr>
          <p:cNvPr id="17" name="TextBox 16">
            <a:extLst>
              <a:ext uri="{FF2B5EF4-FFF2-40B4-BE49-F238E27FC236}">
                <a16:creationId xmlns:a16="http://schemas.microsoft.com/office/drawing/2014/main" id="{705A8862-DFED-4F32-981D-FE2AAB78C587}"/>
              </a:ext>
            </a:extLst>
          </p:cNvPr>
          <p:cNvSpPr txBox="1"/>
          <p:nvPr/>
        </p:nvSpPr>
        <p:spPr>
          <a:xfrm>
            <a:off x="9338593" y="1645553"/>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t>Sales</a:t>
            </a:r>
          </a:p>
        </p:txBody>
      </p:sp>
      <p:sp>
        <p:nvSpPr>
          <p:cNvPr id="18" name="TextBox 17">
            <a:extLst>
              <a:ext uri="{FF2B5EF4-FFF2-40B4-BE49-F238E27FC236}">
                <a16:creationId xmlns:a16="http://schemas.microsoft.com/office/drawing/2014/main" id="{1BCE96A4-BB56-491F-92F7-3006D436C49A}"/>
              </a:ext>
            </a:extLst>
          </p:cNvPr>
          <p:cNvSpPr txBox="1"/>
          <p:nvPr/>
        </p:nvSpPr>
        <p:spPr>
          <a:xfrm>
            <a:off x="8626509" y="4341108"/>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Customer</a:t>
            </a:r>
          </a:p>
        </p:txBody>
      </p:sp>
      <p:sp>
        <p:nvSpPr>
          <p:cNvPr id="3" name="TextBox 2">
            <a:extLst>
              <a:ext uri="{FF2B5EF4-FFF2-40B4-BE49-F238E27FC236}">
                <a16:creationId xmlns:a16="http://schemas.microsoft.com/office/drawing/2014/main" id="{9D35DFAF-B45A-40CA-9A0F-BA2E4046937C}"/>
              </a:ext>
            </a:extLst>
          </p:cNvPr>
          <p:cNvSpPr txBox="1"/>
          <p:nvPr/>
        </p:nvSpPr>
        <p:spPr>
          <a:xfrm>
            <a:off x="179069" y="1851131"/>
            <a:ext cx="8909538" cy="914400"/>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rPr>
              <a:t>In a context transition, </a:t>
            </a:r>
            <a:r>
              <a:rPr lang="en-US" sz="20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CALCULATE</a:t>
            </a:r>
            <a:r>
              <a:rPr lang="en-US" sz="2000" dirty="0">
                <a:gradFill>
                  <a:gsLst>
                    <a:gs pos="2917">
                      <a:schemeClr val="tx1"/>
                    </a:gs>
                    <a:gs pos="30000">
                      <a:schemeClr val="tx1"/>
                    </a:gs>
                  </a:gsLst>
                  <a:lin ang="5400000" scaled="0"/>
                </a:gradFill>
              </a:rPr>
              <a:t> takes the columns in the row (row context) </a:t>
            </a:r>
            <a:r>
              <a:rPr lang="en-US" sz="2000" i="1" dirty="0">
                <a:gradFill>
                  <a:gsLst>
                    <a:gs pos="2917">
                      <a:schemeClr val="tx1"/>
                    </a:gs>
                    <a:gs pos="30000">
                      <a:schemeClr val="tx1"/>
                    </a:gs>
                  </a:gsLst>
                  <a:lin ang="5400000" scaled="0"/>
                </a:gradFill>
              </a:rPr>
              <a:t>it is not operating on </a:t>
            </a:r>
            <a:r>
              <a:rPr lang="en-US" sz="2000" dirty="0">
                <a:gradFill>
                  <a:gsLst>
                    <a:gs pos="2917">
                      <a:schemeClr val="tx1"/>
                    </a:gs>
                    <a:gs pos="30000">
                      <a:schemeClr val="tx1"/>
                    </a:gs>
                  </a:gsLst>
                  <a:lin ang="5400000" scaled="0"/>
                </a:gradFill>
              </a:rPr>
              <a:t>and adds it as a filter context. So:</a:t>
            </a:r>
          </a:p>
          <a:p>
            <a:pPr>
              <a:lnSpc>
                <a:spcPct val="90000"/>
              </a:lnSpc>
              <a:spcAft>
                <a:spcPts val="600"/>
              </a:spcAft>
            </a:pPr>
            <a:endParaRPr lang="en-US" sz="2000" dirty="0">
              <a:gradFill>
                <a:gsLst>
                  <a:gs pos="2917">
                    <a:schemeClr val="tx1"/>
                  </a:gs>
                  <a:gs pos="30000">
                    <a:schemeClr val="tx1"/>
                  </a:gs>
                </a:gsLst>
                <a:lin ang="5400000" scaled="0"/>
              </a:gradFill>
            </a:endParaRPr>
          </a:p>
        </p:txBody>
      </p:sp>
      <p:graphicFrame>
        <p:nvGraphicFramePr>
          <p:cNvPr id="10" name="Table 20">
            <a:extLst>
              <a:ext uri="{FF2B5EF4-FFF2-40B4-BE49-F238E27FC236}">
                <a16:creationId xmlns:a16="http://schemas.microsoft.com/office/drawing/2014/main" id="{CCD1675E-AD14-4EDA-9EB0-2C3AC1D1E42B}"/>
              </a:ext>
            </a:extLst>
          </p:cNvPr>
          <p:cNvGraphicFramePr>
            <a:graphicFrameLocks noGrp="1"/>
          </p:cNvGraphicFramePr>
          <p:nvPr>
            <p:extLst>
              <p:ext uri="{D42A27DB-BD31-4B8C-83A1-F6EECF244321}">
                <p14:modId xmlns:p14="http://schemas.microsoft.com/office/powerpoint/2010/main" val="1339954187"/>
              </p:ext>
            </p:extLst>
          </p:nvPr>
        </p:nvGraphicFramePr>
        <p:xfrm>
          <a:off x="279679" y="2765531"/>
          <a:ext cx="8127999" cy="222504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4292397179"/>
                    </a:ext>
                  </a:extLst>
                </a:gridCol>
                <a:gridCol w="2709333">
                  <a:extLst>
                    <a:ext uri="{9D8B030D-6E8A-4147-A177-3AD203B41FA5}">
                      <a16:colId xmlns:a16="http://schemas.microsoft.com/office/drawing/2014/main" val="966911353"/>
                    </a:ext>
                  </a:extLst>
                </a:gridCol>
                <a:gridCol w="2709333">
                  <a:extLst>
                    <a:ext uri="{9D8B030D-6E8A-4147-A177-3AD203B41FA5}">
                      <a16:colId xmlns:a16="http://schemas.microsoft.com/office/drawing/2014/main" val="2327394307"/>
                    </a:ext>
                  </a:extLst>
                </a:gridCol>
              </a:tblGrid>
              <a:tr h="370840">
                <a:tc>
                  <a:txBody>
                    <a:bodyPr/>
                    <a:lstStyle/>
                    <a:p>
                      <a:r>
                        <a:rPr lang="en-US" dirty="0"/>
                        <a:t>Name</a:t>
                      </a:r>
                    </a:p>
                  </a:txBody>
                  <a:tcPr/>
                </a:tc>
                <a:tc>
                  <a:txBody>
                    <a:bodyPr/>
                    <a:lstStyle/>
                    <a:p>
                      <a:r>
                        <a:rPr lang="en-US" dirty="0"/>
                        <a:t>Amount</a:t>
                      </a:r>
                    </a:p>
                  </a:txBody>
                  <a:tcPr/>
                </a:tc>
                <a:tc>
                  <a:txBody>
                    <a:bodyPr/>
                    <a:lstStyle/>
                    <a:p>
                      <a:r>
                        <a:rPr lang="en-US" dirty="0"/>
                        <a:t>Sum as column 2</a:t>
                      </a:r>
                    </a:p>
                  </a:txBody>
                  <a:tcPr/>
                </a:tc>
                <a:extLst>
                  <a:ext uri="{0D108BD9-81ED-4DB2-BD59-A6C34878D82A}">
                    <a16:rowId xmlns:a16="http://schemas.microsoft.com/office/drawing/2014/main" val="1232245746"/>
                  </a:ext>
                </a:extLst>
              </a:tr>
              <a:tr h="370840">
                <a:tc>
                  <a:txBody>
                    <a:bodyPr/>
                    <a:lstStyle/>
                    <a:p>
                      <a:r>
                        <a:rPr lang="en-US" dirty="0"/>
                        <a:t>YA</a:t>
                      </a:r>
                    </a:p>
                  </a:txBody>
                  <a:tcPr/>
                </a:tc>
                <a:tc>
                  <a:txBody>
                    <a:bodyPr/>
                    <a:lstStyle/>
                    <a:p>
                      <a:r>
                        <a:rPr lang="en-US" dirty="0"/>
                        <a:t>6</a:t>
                      </a:r>
                    </a:p>
                  </a:txBody>
                  <a:tcPr/>
                </a:tc>
                <a:tc>
                  <a:txBody>
                    <a:bodyPr/>
                    <a:lstStyle/>
                    <a:p>
                      <a:endParaRPr lang="en-US" dirty="0"/>
                    </a:p>
                  </a:txBody>
                  <a:tcPr/>
                </a:tc>
                <a:extLst>
                  <a:ext uri="{0D108BD9-81ED-4DB2-BD59-A6C34878D82A}">
                    <a16:rowId xmlns:a16="http://schemas.microsoft.com/office/drawing/2014/main" val="3993969503"/>
                  </a:ext>
                </a:extLst>
              </a:tr>
              <a:tr h="370840">
                <a:tc>
                  <a:txBody>
                    <a:bodyPr/>
                    <a:lstStyle/>
                    <a:p>
                      <a:r>
                        <a:rPr lang="en-US" dirty="0"/>
                        <a:t>AL</a:t>
                      </a:r>
                    </a:p>
                  </a:txBody>
                  <a:tcPr/>
                </a:tc>
                <a:tc>
                  <a:txBody>
                    <a:bodyPr/>
                    <a:lstStyle/>
                    <a:p>
                      <a:r>
                        <a:rPr lang="en-US" dirty="0"/>
                        <a:t>8</a:t>
                      </a:r>
                    </a:p>
                  </a:txBody>
                  <a:tcPr/>
                </a:tc>
                <a:tc>
                  <a:txBody>
                    <a:bodyPr/>
                    <a:lstStyle/>
                    <a:p>
                      <a:endParaRPr lang="en-US" dirty="0"/>
                    </a:p>
                  </a:txBody>
                  <a:tcPr/>
                </a:tc>
                <a:extLst>
                  <a:ext uri="{0D108BD9-81ED-4DB2-BD59-A6C34878D82A}">
                    <a16:rowId xmlns:a16="http://schemas.microsoft.com/office/drawing/2014/main" val="865681572"/>
                  </a:ext>
                </a:extLst>
              </a:tr>
              <a:tr h="370840">
                <a:tc>
                  <a:txBody>
                    <a:bodyPr/>
                    <a:lstStyle/>
                    <a:p>
                      <a:r>
                        <a:rPr lang="en-US" dirty="0"/>
                        <a:t>JE</a:t>
                      </a:r>
                    </a:p>
                  </a:txBody>
                  <a:tcPr/>
                </a:tc>
                <a:tc>
                  <a:txBody>
                    <a:bodyPr/>
                    <a:lstStyle/>
                    <a:p>
                      <a:r>
                        <a:rPr lang="en-US" dirty="0"/>
                        <a:t>9</a:t>
                      </a:r>
                    </a:p>
                  </a:txBody>
                  <a:tcPr/>
                </a:tc>
                <a:tc>
                  <a:txBody>
                    <a:bodyPr/>
                    <a:lstStyle/>
                    <a:p>
                      <a:endParaRPr lang="en-US" dirty="0"/>
                    </a:p>
                  </a:txBody>
                  <a:tcPr/>
                </a:tc>
                <a:extLst>
                  <a:ext uri="{0D108BD9-81ED-4DB2-BD59-A6C34878D82A}">
                    <a16:rowId xmlns:a16="http://schemas.microsoft.com/office/drawing/2014/main" val="142662973"/>
                  </a:ext>
                </a:extLst>
              </a:tr>
              <a:tr h="370840">
                <a:tc>
                  <a:txBody>
                    <a:bodyPr/>
                    <a:lstStyle/>
                    <a:p>
                      <a:r>
                        <a:rPr lang="en-US" dirty="0"/>
                        <a:t>AL</a:t>
                      </a:r>
                    </a:p>
                  </a:txBody>
                  <a:tcPr/>
                </a:tc>
                <a:tc>
                  <a:txBody>
                    <a:bodyPr/>
                    <a:lstStyle/>
                    <a:p>
                      <a:r>
                        <a:rPr lang="en-US" dirty="0"/>
                        <a:t>8</a:t>
                      </a:r>
                    </a:p>
                  </a:txBody>
                  <a:tcPr/>
                </a:tc>
                <a:tc>
                  <a:txBody>
                    <a:bodyPr/>
                    <a:lstStyle/>
                    <a:p>
                      <a:endParaRPr lang="en-US" dirty="0"/>
                    </a:p>
                  </a:txBody>
                  <a:tcPr/>
                </a:tc>
                <a:extLst>
                  <a:ext uri="{0D108BD9-81ED-4DB2-BD59-A6C34878D82A}">
                    <a16:rowId xmlns:a16="http://schemas.microsoft.com/office/drawing/2014/main" val="2873166394"/>
                  </a:ext>
                </a:extLst>
              </a:tr>
              <a:tr h="370840">
                <a:tc>
                  <a:txBody>
                    <a:bodyPr/>
                    <a:lstStyle/>
                    <a:p>
                      <a:r>
                        <a:rPr lang="en-US" dirty="0"/>
                        <a:t>FR</a:t>
                      </a:r>
                    </a:p>
                  </a:txBody>
                  <a:tcPr/>
                </a:tc>
                <a:tc>
                  <a:txBody>
                    <a:bodyPr/>
                    <a:lstStyle/>
                    <a:p>
                      <a:r>
                        <a:rPr lang="en-US" dirty="0"/>
                        <a:t>6</a:t>
                      </a:r>
                    </a:p>
                  </a:txBody>
                  <a:tcPr/>
                </a:tc>
                <a:tc>
                  <a:txBody>
                    <a:bodyPr/>
                    <a:lstStyle/>
                    <a:p>
                      <a:endParaRPr lang="en-US" dirty="0"/>
                    </a:p>
                  </a:txBody>
                  <a:tcPr/>
                </a:tc>
                <a:extLst>
                  <a:ext uri="{0D108BD9-81ED-4DB2-BD59-A6C34878D82A}">
                    <a16:rowId xmlns:a16="http://schemas.microsoft.com/office/drawing/2014/main" val="415839437"/>
                  </a:ext>
                </a:extLst>
              </a:tr>
            </a:tbl>
          </a:graphicData>
        </a:graphic>
      </p:graphicFrame>
      <p:sp>
        <p:nvSpPr>
          <p:cNvPr id="21" name="Rectangle 20">
            <a:extLst>
              <a:ext uri="{FF2B5EF4-FFF2-40B4-BE49-F238E27FC236}">
                <a16:creationId xmlns:a16="http://schemas.microsoft.com/office/drawing/2014/main" id="{48D5C548-C906-48DB-955C-9EEA5BC56D46}"/>
              </a:ext>
            </a:extLst>
          </p:cNvPr>
          <p:cNvSpPr/>
          <p:nvPr/>
        </p:nvSpPr>
        <p:spPr bwMode="auto">
          <a:xfrm>
            <a:off x="229373" y="3093977"/>
            <a:ext cx="8228609" cy="456924"/>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2" name="Rectangle 21">
            <a:extLst>
              <a:ext uri="{FF2B5EF4-FFF2-40B4-BE49-F238E27FC236}">
                <a16:creationId xmlns:a16="http://schemas.microsoft.com/office/drawing/2014/main" id="{16434B2C-3599-4D69-9B26-D68D46A31FF8}"/>
              </a:ext>
            </a:extLst>
          </p:cNvPr>
          <p:cNvSpPr/>
          <p:nvPr/>
        </p:nvSpPr>
        <p:spPr bwMode="auto">
          <a:xfrm>
            <a:off x="686574" y="5202816"/>
            <a:ext cx="1964518" cy="456924"/>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3" name="TextBox 22">
            <a:extLst>
              <a:ext uri="{FF2B5EF4-FFF2-40B4-BE49-F238E27FC236}">
                <a16:creationId xmlns:a16="http://schemas.microsoft.com/office/drawing/2014/main" id="{153D75A1-D0EB-4234-83F1-8356D07ED883}"/>
              </a:ext>
            </a:extLst>
          </p:cNvPr>
          <p:cNvSpPr txBox="1"/>
          <p:nvPr/>
        </p:nvSpPr>
        <p:spPr>
          <a:xfrm>
            <a:off x="643807" y="5151239"/>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Row context</a:t>
            </a:r>
          </a:p>
        </p:txBody>
      </p:sp>
      <p:sp>
        <p:nvSpPr>
          <p:cNvPr id="25" name="TextBox 24">
            <a:extLst>
              <a:ext uri="{FF2B5EF4-FFF2-40B4-BE49-F238E27FC236}">
                <a16:creationId xmlns:a16="http://schemas.microsoft.com/office/drawing/2014/main" id="{579D4D97-D77C-47B3-B6FA-887D6EE4C8EE}"/>
              </a:ext>
            </a:extLst>
          </p:cNvPr>
          <p:cNvSpPr txBox="1"/>
          <p:nvPr/>
        </p:nvSpPr>
        <p:spPr>
          <a:xfrm>
            <a:off x="5638800" y="3053598"/>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6</a:t>
            </a:r>
          </a:p>
        </p:txBody>
      </p:sp>
      <p:sp>
        <p:nvSpPr>
          <p:cNvPr id="26" name="Rectangle 25">
            <a:extLst>
              <a:ext uri="{FF2B5EF4-FFF2-40B4-BE49-F238E27FC236}">
                <a16:creationId xmlns:a16="http://schemas.microsoft.com/office/drawing/2014/main" id="{F06BC18E-2E0B-4808-990E-341C45595935}"/>
              </a:ext>
            </a:extLst>
          </p:cNvPr>
          <p:cNvSpPr/>
          <p:nvPr/>
        </p:nvSpPr>
        <p:spPr bwMode="auto">
          <a:xfrm>
            <a:off x="229372" y="3467859"/>
            <a:ext cx="8228609" cy="456924"/>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7" name="TextBox 26">
            <a:extLst>
              <a:ext uri="{FF2B5EF4-FFF2-40B4-BE49-F238E27FC236}">
                <a16:creationId xmlns:a16="http://schemas.microsoft.com/office/drawing/2014/main" id="{0A211F16-09B5-458F-BD0B-5B80A116B503}"/>
              </a:ext>
            </a:extLst>
          </p:cNvPr>
          <p:cNvSpPr txBox="1"/>
          <p:nvPr/>
        </p:nvSpPr>
        <p:spPr>
          <a:xfrm>
            <a:off x="3441807" y="5170628"/>
            <a:ext cx="3403877" cy="914400"/>
          </a:xfrm>
          <a:prstGeom prst="rect">
            <a:avLst/>
          </a:prstGeom>
          <a:noFill/>
          <a:ln w="38100">
            <a:solidFill>
              <a:srgbClr val="92D050"/>
            </a:solidFill>
          </a:ln>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Filter context:</a:t>
            </a:r>
          </a:p>
          <a:p>
            <a:pPr>
              <a:lnSpc>
                <a:spcPct val="90000"/>
              </a:lnSpc>
              <a:spcAft>
                <a:spcPts val="600"/>
              </a:spcAft>
            </a:pPr>
            <a:r>
              <a:rPr lang="en-US" sz="2400" dirty="0">
                <a:gradFill>
                  <a:gsLst>
                    <a:gs pos="2917">
                      <a:schemeClr val="tx1"/>
                    </a:gs>
                    <a:gs pos="30000">
                      <a:schemeClr val="tx1"/>
                    </a:gs>
                  </a:gsLst>
                  <a:lin ang="5400000" scaled="0"/>
                </a:gradFill>
              </a:rPr>
              <a:t>Sales[Name] = “YA” </a:t>
            </a:r>
          </a:p>
        </p:txBody>
      </p:sp>
      <p:sp>
        <p:nvSpPr>
          <p:cNvPr id="28" name="TextBox 27">
            <a:extLst>
              <a:ext uri="{FF2B5EF4-FFF2-40B4-BE49-F238E27FC236}">
                <a16:creationId xmlns:a16="http://schemas.microsoft.com/office/drawing/2014/main" id="{81067672-FA58-4FF9-9A84-DD926599A517}"/>
              </a:ext>
            </a:extLst>
          </p:cNvPr>
          <p:cNvSpPr txBox="1"/>
          <p:nvPr/>
        </p:nvSpPr>
        <p:spPr>
          <a:xfrm>
            <a:off x="5638800" y="3467583"/>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16</a:t>
            </a:r>
          </a:p>
        </p:txBody>
      </p:sp>
      <p:sp>
        <p:nvSpPr>
          <p:cNvPr id="29" name="TextBox 28">
            <a:extLst>
              <a:ext uri="{FF2B5EF4-FFF2-40B4-BE49-F238E27FC236}">
                <a16:creationId xmlns:a16="http://schemas.microsoft.com/office/drawing/2014/main" id="{7ED44BCC-D459-4D9A-A96B-C86474C542CB}"/>
              </a:ext>
            </a:extLst>
          </p:cNvPr>
          <p:cNvSpPr txBox="1"/>
          <p:nvPr/>
        </p:nvSpPr>
        <p:spPr>
          <a:xfrm>
            <a:off x="5638800" y="3862493"/>
            <a:ext cx="914400" cy="914400"/>
          </a:xfrm>
          <a:prstGeom prst="rect">
            <a:avLst/>
          </a:prstGeom>
          <a:no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9</a:t>
            </a:r>
          </a:p>
          <a:p>
            <a:pPr>
              <a:lnSpc>
                <a:spcPct val="90000"/>
              </a:lnSpc>
              <a:spcAft>
                <a:spcPts val="600"/>
              </a:spcAft>
            </a:pPr>
            <a:r>
              <a:rPr lang="en-US" dirty="0">
                <a:gradFill>
                  <a:gsLst>
                    <a:gs pos="2917">
                      <a:schemeClr val="tx1"/>
                    </a:gs>
                    <a:gs pos="30000">
                      <a:schemeClr val="tx1"/>
                    </a:gs>
                  </a:gsLst>
                  <a:lin ang="5400000" scaled="0"/>
                </a:gradFill>
              </a:rPr>
              <a:t>16</a:t>
            </a:r>
          </a:p>
          <a:p>
            <a:pPr>
              <a:lnSpc>
                <a:spcPct val="90000"/>
              </a:lnSpc>
              <a:spcAft>
                <a:spcPts val="600"/>
              </a:spcAft>
            </a:pPr>
            <a:r>
              <a:rPr lang="en-US" dirty="0">
                <a:gradFill>
                  <a:gsLst>
                    <a:gs pos="2917">
                      <a:schemeClr val="tx1"/>
                    </a:gs>
                    <a:gs pos="30000">
                      <a:schemeClr val="tx1"/>
                    </a:gs>
                  </a:gsLst>
                  <a:lin ang="5400000" scaled="0"/>
                </a:gradFill>
              </a:rPr>
              <a:t>6</a:t>
            </a:r>
          </a:p>
        </p:txBody>
      </p:sp>
      <p:sp>
        <p:nvSpPr>
          <p:cNvPr id="32" name="TextBox 31">
            <a:extLst>
              <a:ext uri="{FF2B5EF4-FFF2-40B4-BE49-F238E27FC236}">
                <a16:creationId xmlns:a16="http://schemas.microsoft.com/office/drawing/2014/main" id="{AAF9AA4F-E171-4842-8094-E46FBAC9FA1A}"/>
              </a:ext>
            </a:extLst>
          </p:cNvPr>
          <p:cNvSpPr txBox="1"/>
          <p:nvPr/>
        </p:nvSpPr>
        <p:spPr>
          <a:xfrm>
            <a:off x="457200" y="6306342"/>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This is context transition.</a:t>
            </a:r>
          </a:p>
        </p:txBody>
      </p:sp>
    </p:spTree>
    <p:extLst>
      <p:ext uri="{BB962C8B-B14F-4D97-AF65-F5344CB8AC3E}">
        <p14:creationId xmlns:p14="http://schemas.microsoft.com/office/powerpoint/2010/main" val="389017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5" grpId="0"/>
      <p:bldP spid="26" grpId="0" animBg="1"/>
      <p:bldP spid="26" grpId="1" animBg="1"/>
      <p:bldP spid="27" grpId="0" animBg="1"/>
      <p:bldP spid="27" grpId="1" animBg="1"/>
      <p:bldP spid="28" grpId="0"/>
      <p:bldP spid="29" grpId="0"/>
      <p:bldP spid="3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Iterator Functions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74195FD5-ADD9-469B-ABD8-859D1750B992}"/>
              </a:ext>
            </a:extLst>
          </p:cNvPr>
          <p:cNvSpPr>
            <a:spLocks noGrp="1"/>
          </p:cNvSpPr>
          <p:nvPr>
            <p:ph type="title"/>
          </p:nvPr>
        </p:nvSpPr>
        <p:spPr>
          <a:xfrm>
            <a:off x="385741" y="1881252"/>
            <a:ext cx="11655840" cy="524527"/>
          </a:xfrm>
        </p:spPr>
        <p:txBody>
          <a:bodyPr vert="horz" wrap="square" lIns="146304" tIns="91440" rIns="146304" bIns="91440" rtlCol="0" anchor="t">
            <a:noAutofit/>
          </a:bodyPr>
          <a:lstStyle/>
          <a:p>
            <a:r>
              <a:rPr lang="en-US" sz="2800" b="1" dirty="0">
                <a:solidFill>
                  <a:srgbClr val="505050"/>
                </a:solidFill>
                <a:latin typeface="+mn-lt"/>
              </a:rPr>
              <a:t>DAX Iterator Functions Take Advantage of Evaluation Context</a:t>
            </a:r>
          </a:p>
        </p:txBody>
      </p:sp>
      <p:sp>
        <p:nvSpPr>
          <p:cNvPr id="9" name="Rectangle 8">
            <a:extLst>
              <a:ext uri="{FF2B5EF4-FFF2-40B4-BE49-F238E27FC236}">
                <a16:creationId xmlns:a16="http://schemas.microsoft.com/office/drawing/2014/main" id="{1F8DB920-C5FA-40F6-AA91-88174C560F48}"/>
              </a:ext>
            </a:extLst>
          </p:cNvPr>
          <p:cNvSpPr/>
          <p:nvPr/>
        </p:nvSpPr>
        <p:spPr bwMode="auto">
          <a:xfrm>
            <a:off x="472965" y="2810072"/>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Iterator</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Functions</a:t>
            </a:r>
          </a:p>
        </p:txBody>
      </p:sp>
      <p:sp>
        <p:nvSpPr>
          <p:cNvPr id="10" name="Rectangle 9">
            <a:extLst>
              <a:ext uri="{FF2B5EF4-FFF2-40B4-BE49-F238E27FC236}">
                <a16:creationId xmlns:a16="http://schemas.microsoft.com/office/drawing/2014/main" id="{32AAB70E-BD74-49F7-B260-78D6ED8FF18E}"/>
              </a:ext>
            </a:extLst>
          </p:cNvPr>
          <p:cNvSpPr/>
          <p:nvPr/>
        </p:nvSpPr>
        <p:spPr>
          <a:xfrm>
            <a:off x="385741" y="4141291"/>
            <a:ext cx="11183959" cy="1083758"/>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Creates a </a:t>
            </a:r>
            <a:r>
              <a:rPr lang="en-US" sz="2000" i="1" dirty="0">
                <a:gradFill>
                  <a:gsLst>
                    <a:gs pos="2917">
                      <a:schemeClr val="tx1"/>
                    </a:gs>
                    <a:gs pos="30000">
                      <a:schemeClr val="tx1"/>
                    </a:gs>
                  </a:gsLst>
                  <a:lin ang="5400000" scaled="0"/>
                </a:gradFill>
              </a:rPr>
              <a:t>row context</a:t>
            </a:r>
            <a:r>
              <a:rPr lang="en-US" sz="2000" dirty="0">
                <a:gradFill>
                  <a:gsLst>
                    <a:gs pos="2917">
                      <a:schemeClr val="tx1"/>
                    </a:gs>
                    <a:gs pos="30000">
                      <a:schemeClr val="tx1"/>
                    </a:gs>
                  </a:gsLst>
                  <a:lin ang="5400000" scaled="0"/>
                </a:gradFill>
              </a:rPr>
              <a:t> by iterating over a table that you specify</a:t>
            </a:r>
          </a:p>
          <a:p>
            <a:pPr>
              <a:lnSpc>
                <a:spcPct val="90000"/>
              </a:lnSpc>
              <a:spcAft>
                <a:spcPts val="600"/>
              </a:spcAft>
            </a:pPr>
            <a:endParaRPr lang="en-US" sz="2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Ex. </a:t>
            </a:r>
            <a:r>
              <a:rPr lang="en-US" sz="20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SUMX</a:t>
            </a:r>
            <a:r>
              <a:rPr lang="en-US" sz="2000"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2000" dirty="0">
                <a:gradFill>
                  <a:gsLst>
                    <a:gs pos="2917">
                      <a:schemeClr val="tx1"/>
                    </a:gs>
                    <a:gs pos="30000">
                      <a:schemeClr val="tx1"/>
                    </a:gs>
                  </a:gsLst>
                  <a:lin ang="5400000" scaled="0"/>
                </a:gradFill>
              </a:rPr>
              <a:t>takes a table, adds a column to it, then sums up that column.</a:t>
            </a:r>
          </a:p>
        </p:txBody>
      </p:sp>
      <p:sp>
        <p:nvSpPr>
          <p:cNvPr id="2" name="TextBox 1">
            <a:extLst>
              <a:ext uri="{FF2B5EF4-FFF2-40B4-BE49-F238E27FC236}">
                <a16:creationId xmlns:a16="http://schemas.microsoft.com/office/drawing/2014/main" id="{B2141495-3397-4388-8232-FACCCABF145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9864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Table Functions Application - Iterators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Rectangle 7">
            <a:extLst>
              <a:ext uri="{FF2B5EF4-FFF2-40B4-BE49-F238E27FC236}">
                <a16:creationId xmlns:a16="http://schemas.microsoft.com/office/drawing/2014/main" id="{19AEF7A6-2CD3-4A5B-822E-6052EAA9DB6D}"/>
              </a:ext>
            </a:extLst>
          </p:cNvPr>
          <p:cNvSpPr/>
          <p:nvPr/>
        </p:nvSpPr>
        <p:spPr>
          <a:xfrm>
            <a:off x="472965" y="2523978"/>
            <a:ext cx="10631406"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[COGS] = SUMX(Sales, Sales[Units] * RELATED(ProductDim[Unit Cost]))</a:t>
            </a:r>
          </a:p>
        </p:txBody>
      </p:sp>
      <p:grpSp>
        <p:nvGrpSpPr>
          <p:cNvPr id="9" name="Group 8">
            <a:extLst>
              <a:ext uri="{FF2B5EF4-FFF2-40B4-BE49-F238E27FC236}">
                <a16:creationId xmlns:a16="http://schemas.microsoft.com/office/drawing/2014/main" id="{32DE2365-6A12-4C52-84D2-9B1FFF579082}"/>
              </a:ext>
            </a:extLst>
          </p:cNvPr>
          <p:cNvGrpSpPr/>
          <p:nvPr/>
        </p:nvGrpSpPr>
        <p:grpSpPr>
          <a:xfrm>
            <a:off x="3447220" y="2893307"/>
            <a:ext cx="6062540" cy="742059"/>
            <a:chOff x="2963537" y="2309985"/>
            <a:chExt cx="5057341" cy="742059"/>
          </a:xfrm>
        </p:grpSpPr>
        <p:sp>
          <p:nvSpPr>
            <p:cNvPr id="10" name="Right Brace 9">
              <a:extLst>
                <a:ext uri="{FF2B5EF4-FFF2-40B4-BE49-F238E27FC236}">
                  <a16:creationId xmlns:a16="http://schemas.microsoft.com/office/drawing/2014/main" id="{E6631B5C-9190-401B-838A-B642BB898AF2}"/>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A5FC8F70-4B92-41D4-BF28-25AEE22FC1AD}"/>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505050"/>
                  </a:solidFill>
                </a:rPr>
                <a:t>Argument 2</a:t>
              </a:r>
            </a:p>
          </p:txBody>
        </p:sp>
      </p:grpSp>
      <p:grpSp>
        <p:nvGrpSpPr>
          <p:cNvPr id="12" name="Group 11">
            <a:extLst>
              <a:ext uri="{FF2B5EF4-FFF2-40B4-BE49-F238E27FC236}">
                <a16:creationId xmlns:a16="http://schemas.microsoft.com/office/drawing/2014/main" id="{EA6DED89-EE13-437E-B945-18E33934F8CA}"/>
              </a:ext>
            </a:extLst>
          </p:cNvPr>
          <p:cNvGrpSpPr/>
          <p:nvPr/>
        </p:nvGrpSpPr>
        <p:grpSpPr>
          <a:xfrm>
            <a:off x="1405313" y="2893308"/>
            <a:ext cx="2726933" cy="722684"/>
            <a:chOff x="1184520" y="2309984"/>
            <a:chExt cx="2726933" cy="722684"/>
          </a:xfrm>
        </p:grpSpPr>
        <p:sp>
          <p:nvSpPr>
            <p:cNvPr id="13" name="Right Brace 12">
              <a:extLst>
                <a:ext uri="{FF2B5EF4-FFF2-40B4-BE49-F238E27FC236}">
                  <a16:creationId xmlns:a16="http://schemas.microsoft.com/office/drawing/2014/main" id="{568DC77D-49BC-4824-9A0D-E89931A6C839}"/>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79BE8EA5-CA9A-4939-8037-87094E2613D0}"/>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505050"/>
                  </a:solidFill>
                </a:rPr>
                <a:t>Argument 1</a:t>
              </a:r>
            </a:p>
          </p:txBody>
        </p:sp>
      </p:grpSp>
      <p:sp>
        <p:nvSpPr>
          <p:cNvPr id="2" name="TextBox 1">
            <a:extLst>
              <a:ext uri="{FF2B5EF4-FFF2-40B4-BE49-F238E27FC236}">
                <a16:creationId xmlns:a16="http://schemas.microsoft.com/office/drawing/2014/main" id="{B4AD3788-2ED2-4A89-9B65-4E2827281B44}"/>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5763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Table Functions Application - Iterators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Rectangle 7">
            <a:extLst>
              <a:ext uri="{FF2B5EF4-FFF2-40B4-BE49-F238E27FC236}">
                <a16:creationId xmlns:a16="http://schemas.microsoft.com/office/drawing/2014/main" id="{BB7295C1-4164-4A92-896C-C353D457644D}"/>
              </a:ext>
            </a:extLst>
          </p:cNvPr>
          <p:cNvSpPr/>
          <p:nvPr/>
        </p:nvSpPr>
        <p:spPr>
          <a:xfrm>
            <a:off x="370808" y="2161867"/>
            <a:ext cx="10972600"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[COGS] = SUMX(Sales, Sales[Units] * RELATED(ProductDim[Unit Cost]))</a:t>
            </a:r>
          </a:p>
        </p:txBody>
      </p:sp>
      <p:grpSp>
        <p:nvGrpSpPr>
          <p:cNvPr id="9" name="Group 8">
            <a:extLst>
              <a:ext uri="{FF2B5EF4-FFF2-40B4-BE49-F238E27FC236}">
                <a16:creationId xmlns:a16="http://schemas.microsoft.com/office/drawing/2014/main" id="{395DA509-F842-42F5-A18A-033EF9C7FCE9}"/>
              </a:ext>
            </a:extLst>
          </p:cNvPr>
          <p:cNvGrpSpPr/>
          <p:nvPr/>
        </p:nvGrpSpPr>
        <p:grpSpPr>
          <a:xfrm>
            <a:off x="6455147" y="3448302"/>
            <a:ext cx="4888261" cy="544765"/>
            <a:chOff x="6439381" y="3425870"/>
            <a:chExt cx="4888261" cy="544765"/>
          </a:xfrm>
        </p:grpSpPr>
        <p:sp>
          <p:nvSpPr>
            <p:cNvPr id="10" name="Curved Left Arrow 20">
              <a:extLst>
                <a:ext uri="{FF2B5EF4-FFF2-40B4-BE49-F238E27FC236}">
                  <a16:creationId xmlns:a16="http://schemas.microsoft.com/office/drawing/2014/main" id="{8A8A5480-3843-40D5-9FF7-0661441DCC0A}"/>
                </a:ext>
              </a:extLst>
            </p:cNvPr>
            <p:cNvSpPr/>
            <p:nvPr/>
          </p:nvSpPr>
          <p:spPr bwMode="auto">
            <a:xfrm>
              <a:off x="6439381" y="3567184"/>
              <a:ext cx="283794" cy="262138"/>
            </a:xfrm>
            <a:prstGeom prst="curvedLeftArrow">
              <a:avLst/>
            </a:prstGeom>
            <a:solidFill>
              <a:srgbClr val="F2C812"/>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4DC0B95C-BB5C-4DB8-889B-82C1767CE6B5}"/>
                </a:ext>
              </a:extLst>
            </p:cNvPr>
            <p:cNvSpPr txBox="1"/>
            <p:nvPr/>
          </p:nvSpPr>
          <p:spPr>
            <a:xfrm>
              <a:off x="6581278" y="3425870"/>
              <a:ext cx="4746364"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505050"/>
                  </a:solidFill>
                </a:rPr>
                <a:t>Iterate through each row in Argument 1</a:t>
              </a:r>
            </a:p>
          </p:txBody>
        </p:sp>
      </p:grpSp>
      <p:sp>
        <p:nvSpPr>
          <p:cNvPr id="12" name="Rectangle 11">
            <a:extLst>
              <a:ext uri="{FF2B5EF4-FFF2-40B4-BE49-F238E27FC236}">
                <a16:creationId xmlns:a16="http://schemas.microsoft.com/office/drawing/2014/main" id="{1DECC2BF-FB6F-4C26-8BE9-55BEB370B5F9}"/>
              </a:ext>
            </a:extLst>
          </p:cNvPr>
          <p:cNvSpPr/>
          <p:nvPr/>
        </p:nvSpPr>
        <p:spPr>
          <a:xfrm>
            <a:off x="4813470" y="5601795"/>
            <a:ext cx="699230" cy="369332"/>
          </a:xfrm>
          <a:prstGeom prst="rect">
            <a:avLst/>
          </a:prstGeom>
        </p:spPr>
        <p:txBody>
          <a:bodyPr wrap="none">
            <a:spAutoFit/>
          </a:bodyPr>
          <a:lstStyle/>
          <a:p>
            <a:r>
              <a:rPr lang="en-US" dirty="0"/>
              <a:t>Sales</a:t>
            </a:r>
          </a:p>
        </p:txBody>
      </p:sp>
      <p:grpSp>
        <p:nvGrpSpPr>
          <p:cNvPr id="13" name="Group 12">
            <a:extLst>
              <a:ext uri="{FF2B5EF4-FFF2-40B4-BE49-F238E27FC236}">
                <a16:creationId xmlns:a16="http://schemas.microsoft.com/office/drawing/2014/main" id="{A2FFC74E-AC9D-4499-A7F0-73C909591B6D}"/>
              </a:ext>
            </a:extLst>
          </p:cNvPr>
          <p:cNvGrpSpPr/>
          <p:nvPr/>
        </p:nvGrpSpPr>
        <p:grpSpPr>
          <a:xfrm>
            <a:off x="1348876" y="2470192"/>
            <a:ext cx="2726933" cy="722684"/>
            <a:chOff x="1184520" y="2309984"/>
            <a:chExt cx="2726933" cy="722684"/>
          </a:xfrm>
        </p:grpSpPr>
        <p:sp>
          <p:nvSpPr>
            <p:cNvPr id="14" name="Right Brace 13">
              <a:extLst>
                <a:ext uri="{FF2B5EF4-FFF2-40B4-BE49-F238E27FC236}">
                  <a16:creationId xmlns:a16="http://schemas.microsoft.com/office/drawing/2014/main" id="{2A317B95-7558-4CD7-BA7A-6BA9D9517E36}"/>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40DB329B-3FDD-49E6-8305-01CE587D01FF}"/>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505050"/>
                  </a:solidFill>
                </a:rPr>
                <a:t>Argument 1</a:t>
              </a:r>
            </a:p>
          </p:txBody>
        </p:sp>
      </p:grpSp>
      <p:pic>
        <p:nvPicPr>
          <p:cNvPr id="16" name="Picture 15">
            <a:extLst>
              <a:ext uri="{FF2B5EF4-FFF2-40B4-BE49-F238E27FC236}">
                <a16:creationId xmlns:a16="http://schemas.microsoft.com/office/drawing/2014/main" id="{10BC44C7-742A-42B1-BF13-13963478D849}"/>
              </a:ext>
            </a:extLst>
          </p:cNvPr>
          <p:cNvPicPr>
            <a:picLocks noChangeAspect="1"/>
          </p:cNvPicPr>
          <p:nvPr/>
        </p:nvPicPr>
        <p:blipFill>
          <a:blip r:embed="rId3"/>
          <a:stretch>
            <a:fillRect/>
          </a:stretch>
        </p:blipFill>
        <p:spPr>
          <a:xfrm>
            <a:off x="3227827" y="3131868"/>
            <a:ext cx="3511114" cy="2238590"/>
          </a:xfrm>
          <a:prstGeom prst="rect">
            <a:avLst/>
          </a:prstGeom>
          <a:ln>
            <a:solidFill>
              <a:schemeClr val="tx1"/>
            </a:solidFill>
          </a:ln>
        </p:spPr>
      </p:pic>
      <p:sp>
        <p:nvSpPr>
          <p:cNvPr id="2" name="TextBox 1">
            <a:extLst>
              <a:ext uri="{FF2B5EF4-FFF2-40B4-BE49-F238E27FC236}">
                <a16:creationId xmlns:a16="http://schemas.microsoft.com/office/drawing/2014/main" id="{EAAFE695-6272-46CE-8AE8-C6B6E404FF0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7994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Table Functions Application - Iterators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Rectangle 7">
            <a:extLst>
              <a:ext uri="{FF2B5EF4-FFF2-40B4-BE49-F238E27FC236}">
                <a16:creationId xmlns:a16="http://schemas.microsoft.com/office/drawing/2014/main" id="{16F7AFD2-9F01-41EC-B3FA-6C2C6061BD92}"/>
              </a:ext>
            </a:extLst>
          </p:cNvPr>
          <p:cNvSpPr/>
          <p:nvPr/>
        </p:nvSpPr>
        <p:spPr>
          <a:xfrm>
            <a:off x="725531" y="1972184"/>
            <a:ext cx="9459518"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[COGS] = SUMX(Sales, Sales[Units] * RELATED(ProductDim[Unit Cost]))</a:t>
            </a:r>
          </a:p>
        </p:txBody>
      </p:sp>
      <p:sp>
        <p:nvSpPr>
          <p:cNvPr id="9" name="Rectangle 8">
            <a:extLst>
              <a:ext uri="{FF2B5EF4-FFF2-40B4-BE49-F238E27FC236}">
                <a16:creationId xmlns:a16="http://schemas.microsoft.com/office/drawing/2014/main" id="{1175E977-A0DF-4660-9711-6E6A05E762DC}"/>
              </a:ext>
            </a:extLst>
          </p:cNvPr>
          <p:cNvSpPr/>
          <p:nvPr/>
        </p:nvSpPr>
        <p:spPr>
          <a:xfrm>
            <a:off x="7034752" y="4109178"/>
            <a:ext cx="699230" cy="369332"/>
          </a:xfrm>
          <a:prstGeom prst="rect">
            <a:avLst/>
          </a:prstGeom>
        </p:spPr>
        <p:txBody>
          <a:bodyPr wrap="none">
            <a:spAutoFit/>
          </a:bodyPr>
          <a:lstStyle/>
          <a:p>
            <a:r>
              <a:rPr lang="en-US" dirty="0"/>
              <a:t>Sales</a:t>
            </a:r>
          </a:p>
        </p:txBody>
      </p:sp>
      <p:sp>
        <p:nvSpPr>
          <p:cNvPr id="10" name="Rectangle 9">
            <a:extLst>
              <a:ext uri="{FF2B5EF4-FFF2-40B4-BE49-F238E27FC236}">
                <a16:creationId xmlns:a16="http://schemas.microsoft.com/office/drawing/2014/main" id="{CE3F8013-83CF-4A37-B3E9-791334677536}"/>
              </a:ext>
            </a:extLst>
          </p:cNvPr>
          <p:cNvSpPr/>
          <p:nvPr/>
        </p:nvSpPr>
        <p:spPr>
          <a:xfrm>
            <a:off x="5271054" y="6212399"/>
            <a:ext cx="1395126" cy="369332"/>
          </a:xfrm>
          <a:prstGeom prst="rect">
            <a:avLst/>
          </a:prstGeom>
        </p:spPr>
        <p:txBody>
          <a:bodyPr wrap="none">
            <a:spAutoFit/>
          </a:bodyPr>
          <a:lstStyle/>
          <a:p>
            <a:r>
              <a:rPr lang="en-US" dirty="0"/>
              <a:t>ProductDim</a:t>
            </a:r>
          </a:p>
        </p:txBody>
      </p:sp>
      <p:sp>
        <p:nvSpPr>
          <p:cNvPr id="11" name="Curved Left Arrow 17">
            <a:extLst>
              <a:ext uri="{FF2B5EF4-FFF2-40B4-BE49-F238E27FC236}">
                <a16:creationId xmlns:a16="http://schemas.microsoft.com/office/drawing/2014/main" id="{434A90DC-27F1-4374-95B9-981B4E8F19F6}"/>
              </a:ext>
            </a:extLst>
          </p:cNvPr>
          <p:cNvSpPr/>
          <p:nvPr/>
        </p:nvSpPr>
        <p:spPr bwMode="auto">
          <a:xfrm flipH="1">
            <a:off x="2421444" y="3294517"/>
            <a:ext cx="744683" cy="2089732"/>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E8A570BB-15BE-4AA8-A4DC-0D4AA11552B4}"/>
              </a:ext>
            </a:extLst>
          </p:cNvPr>
          <p:cNvGrpSpPr/>
          <p:nvPr/>
        </p:nvGrpSpPr>
        <p:grpSpPr>
          <a:xfrm>
            <a:off x="3665496" y="2341516"/>
            <a:ext cx="6164304" cy="742059"/>
            <a:chOff x="2963537" y="2309985"/>
            <a:chExt cx="5057341" cy="742059"/>
          </a:xfrm>
        </p:grpSpPr>
        <p:sp>
          <p:nvSpPr>
            <p:cNvPr id="13" name="Right Brace 12">
              <a:extLst>
                <a:ext uri="{FF2B5EF4-FFF2-40B4-BE49-F238E27FC236}">
                  <a16:creationId xmlns:a16="http://schemas.microsoft.com/office/drawing/2014/main" id="{75A15B06-D2CA-46B4-9503-19516330A207}"/>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415537D1-2011-4E8B-B1EE-8A44384A73A9}"/>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505050"/>
                  </a:solidFill>
                </a:rPr>
                <a:t>Argument 2</a:t>
              </a:r>
            </a:p>
          </p:txBody>
        </p:sp>
      </p:grpSp>
      <p:pic>
        <p:nvPicPr>
          <p:cNvPr id="15" name="Picture 14">
            <a:extLst>
              <a:ext uri="{FF2B5EF4-FFF2-40B4-BE49-F238E27FC236}">
                <a16:creationId xmlns:a16="http://schemas.microsoft.com/office/drawing/2014/main" id="{4FC1A52A-0202-4FC3-A28B-CA17580E1A69}"/>
              </a:ext>
            </a:extLst>
          </p:cNvPr>
          <p:cNvPicPr>
            <a:picLocks noChangeAspect="1"/>
          </p:cNvPicPr>
          <p:nvPr/>
        </p:nvPicPr>
        <p:blipFill>
          <a:blip r:embed="rId3"/>
          <a:stretch>
            <a:fillRect/>
          </a:stretch>
        </p:blipFill>
        <p:spPr>
          <a:xfrm>
            <a:off x="3223019" y="3087555"/>
            <a:ext cx="7654953" cy="864945"/>
          </a:xfrm>
          <a:prstGeom prst="rect">
            <a:avLst/>
          </a:prstGeom>
          <a:ln>
            <a:solidFill>
              <a:schemeClr val="tx1"/>
            </a:solidFill>
          </a:ln>
        </p:spPr>
      </p:pic>
      <p:pic>
        <p:nvPicPr>
          <p:cNvPr id="16" name="Picture 15">
            <a:extLst>
              <a:ext uri="{FF2B5EF4-FFF2-40B4-BE49-F238E27FC236}">
                <a16:creationId xmlns:a16="http://schemas.microsoft.com/office/drawing/2014/main" id="{944241FD-CBD1-4E40-B4E7-5E2EFDB163AC}"/>
              </a:ext>
            </a:extLst>
          </p:cNvPr>
          <p:cNvPicPr>
            <a:picLocks noChangeAspect="1"/>
          </p:cNvPicPr>
          <p:nvPr/>
        </p:nvPicPr>
        <p:blipFill>
          <a:blip r:embed="rId4"/>
          <a:stretch>
            <a:fillRect/>
          </a:stretch>
        </p:blipFill>
        <p:spPr>
          <a:xfrm>
            <a:off x="3334026" y="4961971"/>
            <a:ext cx="4599069" cy="899238"/>
          </a:xfrm>
          <a:prstGeom prst="rect">
            <a:avLst/>
          </a:prstGeom>
          <a:ln>
            <a:solidFill>
              <a:schemeClr val="tx1"/>
            </a:solidFill>
          </a:ln>
        </p:spPr>
      </p:pic>
      <p:sp>
        <p:nvSpPr>
          <p:cNvPr id="17" name="Rectangle 16">
            <a:extLst>
              <a:ext uri="{FF2B5EF4-FFF2-40B4-BE49-F238E27FC236}">
                <a16:creationId xmlns:a16="http://schemas.microsoft.com/office/drawing/2014/main" id="{E950920E-EEF4-4A71-B703-1D0DBC9C26F6}"/>
              </a:ext>
            </a:extLst>
          </p:cNvPr>
          <p:cNvSpPr/>
          <p:nvPr/>
        </p:nvSpPr>
        <p:spPr bwMode="auto">
          <a:xfrm>
            <a:off x="3334025" y="5210549"/>
            <a:ext cx="4599069" cy="233529"/>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E71472B2-6996-462B-942A-5CD45D3DC07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7699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223298"/>
            <a:ext cx="879295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Row Context in a Measure – Iterator Functions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Rectangle 7">
            <a:extLst>
              <a:ext uri="{FF2B5EF4-FFF2-40B4-BE49-F238E27FC236}">
                <a16:creationId xmlns:a16="http://schemas.microsoft.com/office/drawing/2014/main" id="{10304DCC-0FA7-4D29-8D25-95B3B5BB16DE}"/>
              </a:ext>
            </a:extLst>
          </p:cNvPr>
          <p:cNvSpPr/>
          <p:nvPr/>
        </p:nvSpPr>
        <p:spPr>
          <a:xfrm>
            <a:off x="472965" y="2106190"/>
            <a:ext cx="10563167" cy="36933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[COGS] = SUMX(Sales, Sales[Units] * RELATED(ProductDim[Unit Cost]))</a:t>
            </a:r>
          </a:p>
        </p:txBody>
      </p:sp>
      <p:grpSp>
        <p:nvGrpSpPr>
          <p:cNvPr id="9" name="Group 8">
            <a:extLst>
              <a:ext uri="{FF2B5EF4-FFF2-40B4-BE49-F238E27FC236}">
                <a16:creationId xmlns:a16="http://schemas.microsoft.com/office/drawing/2014/main" id="{55B90420-F712-4824-8460-3D3F7AB063B3}"/>
              </a:ext>
            </a:extLst>
          </p:cNvPr>
          <p:cNvGrpSpPr/>
          <p:nvPr/>
        </p:nvGrpSpPr>
        <p:grpSpPr>
          <a:xfrm>
            <a:off x="916613" y="2475522"/>
            <a:ext cx="2373013" cy="783968"/>
            <a:chOff x="974506" y="2325754"/>
            <a:chExt cx="2373013" cy="783968"/>
          </a:xfrm>
        </p:grpSpPr>
        <p:sp>
          <p:nvSpPr>
            <p:cNvPr id="10" name="Right Brace 9">
              <a:extLst>
                <a:ext uri="{FF2B5EF4-FFF2-40B4-BE49-F238E27FC236}">
                  <a16:creationId xmlns:a16="http://schemas.microsoft.com/office/drawing/2014/main" id="{53F0A0AF-6415-48A3-BBF3-808E9AED674E}"/>
                </a:ext>
              </a:extLst>
            </p:cNvPr>
            <p:cNvSpPr/>
            <p:nvPr/>
          </p:nvSpPr>
          <p:spPr>
            <a:xfrm rot="5400000">
              <a:off x="2034913" y="2108325"/>
              <a:ext cx="252201" cy="6870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5D105FEE-EE68-4DE2-AA97-89FAF8CF1866}"/>
                </a:ext>
              </a:extLst>
            </p:cNvPr>
            <p:cNvSpPr txBox="1"/>
            <p:nvPr/>
          </p:nvSpPr>
          <p:spPr>
            <a:xfrm>
              <a:off x="974506" y="2564957"/>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505050"/>
                  </a:solidFill>
                </a:rPr>
                <a:t>SUM it up</a:t>
              </a:r>
            </a:p>
          </p:txBody>
        </p:sp>
      </p:grpSp>
      <p:sp>
        <p:nvSpPr>
          <p:cNvPr id="12" name="TextBox 11">
            <a:extLst>
              <a:ext uri="{FF2B5EF4-FFF2-40B4-BE49-F238E27FC236}">
                <a16:creationId xmlns:a16="http://schemas.microsoft.com/office/drawing/2014/main" id="{4084096D-76C5-43CF-BCC6-C78C637A67B2}"/>
              </a:ext>
            </a:extLst>
          </p:cNvPr>
          <p:cNvSpPr txBox="1"/>
          <p:nvPr/>
        </p:nvSpPr>
        <p:spPr>
          <a:xfrm>
            <a:off x="3428447" y="5473279"/>
            <a:ext cx="5180661"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505050"/>
                </a:solidFill>
              </a:rPr>
              <a:t>SUM up list obtained</a:t>
            </a:r>
          </a:p>
        </p:txBody>
      </p:sp>
      <p:pic>
        <p:nvPicPr>
          <p:cNvPr id="13" name="Picture 12">
            <a:extLst>
              <a:ext uri="{FF2B5EF4-FFF2-40B4-BE49-F238E27FC236}">
                <a16:creationId xmlns:a16="http://schemas.microsoft.com/office/drawing/2014/main" id="{C24ADD42-24B0-4355-9F88-30E4A061F475}"/>
              </a:ext>
            </a:extLst>
          </p:cNvPr>
          <p:cNvPicPr>
            <a:picLocks noChangeAspect="1"/>
          </p:cNvPicPr>
          <p:nvPr/>
        </p:nvPicPr>
        <p:blipFill>
          <a:blip r:embed="rId3"/>
          <a:stretch>
            <a:fillRect/>
          </a:stretch>
        </p:blipFill>
        <p:spPr>
          <a:xfrm>
            <a:off x="5230001" y="4086871"/>
            <a:ext cx="1577554" cy="1306895"/>
          </a:xfrm>
          <a:prstGeom prst="rect">
            <a:avLst/>
          </a:prstGeom>
          <a:ln>
            <a:solidFill>
              <a:schemeClr val="tx1"/>
            </a:solidFill>
          </a:ln>
        </p:spPr>
      </p:pic>
      <p:sp>
        <p:nvSpPr>
          <p:cNvPr id="2" name="TextBox 1">
            <a:extLst>
              <a:ext uri="{FF2B5EF4-FFF2-40B4-BE49-F238E27FC236}">
                <a16:creationId xmlns:a16="http://schemas.microsoft.com/office/drawing/2014/main" id="{009BADD3-901E-49B2-A837-21F5D4D7939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5220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Getting the data - Data Connection  </a:t>
            </a:r>
          </a:p>
        </p:txBody>
      </p:sp>
      <p:sp>
        <p:nvSpPr>
          <p:cNvPr id="6" name="Rectangle 5">
            <a:extLst>
              <a:ext uri="{FF2B5EF4-FFF2-40B4-BE49-F238E27FC236}">
                <a16:creationId xmlns:a16="http://schemas.microsoft.com/office/drawing/2014/main" id="{F802A438-B7CE-44AE-BA3A-59D38DA6049D}"/>
              </a:ext>
            </a:extLst>
          </p:cNvPr>
          <p:cNvSpPr/>
          <p:nvPr/>
        </p:nvSpPr>
        <p:spPr>
          <a:xfrm>
            <a:off x="170228" y="2063069"/>
            <a:ext cx="6794203" cy="415498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Import data – Connect to a data source and import directly to the .</a:t>
            </a:r>
            <a:r>
              <a:rPr lang="en-US" sz="2400" kern="0" dirty="0" err="1">
                <a:gradFill>
                  <a:gsLst>
                    <a:gs pos="1250">
                      <a:schemeClr val="tx1"/>
                    </a:gs>
                    <a:gs pos="100000">
                      <a:schemeClr val="tx1"/>
                    </a:gs>
                  </a:gsLst>
                  <a:lin ang="5400000" scaled="0"/>
                </a:gradFill>
              </a:rPr>
              <a:t>pbix</a:t>
            </a:r>
            <a:r>
              <a:rPr lang="en-US" sz="2400" kern="0" dirty="0">
                <a:gradFill>
                  <a:gsLst>
                    <a:gs pos="1250">
                      <a:schemeClr val="tx1"/>
                    </a:gs>
                    <a:gs pos="100000">
                      <a:schemeClr val="tx1"/>
                    </a:gs>
                  </a:gsLst>
                  <a:lin ang="5400000" scaled="0"/>
                </a:gradFill>
              </a:rPr>
              <a:t> file </a:t>
            </a: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Live connect to multidimensional or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direct query to a database </a:t>
            </a:r>
          </a:p>
          <a:p>
            <a:pPr marL="28575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endParaRPr>
          </a:p>
          <a:p>
            <a:pPr marL="28575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endParaRPr>
          </a:p>
          <a:p>
            <a:pPr marL="28575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Both connections can be used from various data sources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p:txBody>
      </p:sp>
      <p:pic>
        <p:nvPicPr>
          <p:cNvPr id="8" name="Picture 7">
            <a:extLst>
              <a:ext uri="{FF2B5EF4-FFF2-40B4-BE49-F238E27FC236}">
                <a16:creationId xmlns:a16="http://schemas.microsoft.com/office/drawing/2014/main" id="{DEE237F6-1992-4531-8C40-D86963A7D774}"/>
              </a:ext>
            </a:extLst>
          </p:cNvPr>
          <p:cNvPicPr>
            <a:picLocks noChangeAspect="1"/>
          </p:cNvPicPr>
          <p:nvPr/>
        </p:nvPicPr>
        <p:blipFill>
          <a:blip r:embed="rId3"/>
          <a:stretch>
            <a:fillRect/>
          </a:stretch>
        </p:blipFill>
        <p:spPr>
          <a:xfrm>
            <a:off x="7106472" y="3456285"/>
            <a:ext cx="4702629" cy="2039639"/>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3940D3A7-6E5B-4C54-8ED4-B4EEB65BE234}"/>
              </a:ext>
            </a:extLst>
          </p:cNvPr>
          <p:cNvCxnSpPr>
            <a:cxnSpLocks/>
            <a:stCxn id="4" idx="1"/>
          </p:cNvCxnSpPr>
          <p:nvPr/>
        </p:nvCxnSpPr>
        <p:spPr>
          <a:xfrm flipH="1" flipV="1">
            <a:off x="6964431" y="2395815"/>
            <a:ext cx="1699010" cy="2667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175C114-D3AF-4963-8D7D-490C28076A53}"/>
              </a:ext>
            </a:extLst>
          </p:cNvPr>
          <p:cNvSpPr txBox="1"/>
          <p:nvPr/>
        </p:nvSpPr>
        <p:spPr>
          <a:xfrm>
            <a:off x="8663441" y="2315189"/>
            <a:ext cx="1731876" cy="694800"/>
          </a:xfrm>
          <a:prstGeom prst="rect">
            <a:avLst/>
          </a:prstGeom>
          <a:solidFill>
            <a:srgbClr val="F2C812"/>
          </a:solid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Will be used</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 in this course</a:t>
            </a:r>
          </a:p>
        </p:txBody>
      </p:sp>
    </p:spTree>
    <p:extLst>
      <p:ext uri="{BB962C8B-B14F-4D97-AF65-F5344CB8AC3E}">
        <p14:creationId xmlns:p14="http://schemas.microsoft.com/office/powerpoint/2010/main" val="157274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Iterators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43E40569-8E95-43FE-9F30-502C14DB7A55}"/>
              </a:ext>
            </a:extLst>
          </p:cNvPr>
          <p:cNvSpPr>
            <a:spLocks noGrp="1"/>
          </p:cNvSpPr>
          <p:nvPr>
            <p:ph type="title"/>
          </p:nvPr>
        </p:nvSpPr>
        <p:spPr>
          <a:xfrm>
            <a:off x="261232" y="2037327"/>
            <a:ext cx="11655840" cy="524527"/>
          </a:xfrm>
        </p:spPr>
        <p:txBody>
          <a:bodyPr vert="horz" wrap="square" lIns="146304" tIns="91440" rIns="146304" bIns="91440" rtlCol="0" anchor="t">
            <a:noAutofit/>
          </a:bodyPr>
          <a:lstStyle/>
          <a:p>
            <a:r>
              <a:rPr lang="en-US" sz="2800" b="1" dirty="0">
                <a:solidFill>
                  <a:srgbClr val="505050"/>
                </a:solidFill>
                <a:latin typeface="+mn-lt"/>
              </a:rPr>
              <a:t>Why Can an iterator be a better approach then a calculated column?</a:t>
            </a:r>
          </a:p>
        </p:txBody>
      </p:sp>
      <p:sp>
        <p:nvSpPr>
          <p:cNvPr id="9" name="Rectangle 8">
            <a:extLst>
              <a:ext uri="{FF2B5EF4-FFF2-40B4-BE49-F238E27FC236}">
                <a16:creationId xmlns:a16="http://schemas.microsoft.com/office/drawing/2014/main" id="{CAEB80D8-766E-46BF-84ED-EDDA0E7614D5}"/>
              </a:ext>
            </a:extLst>
          </p:cNvPr>
          <p:cNvSpPr/>
          <p:nvPr/>
        </p:nvSpPr>
        <p:spPr>
          <a:xfrm>
            <a:off x="348774" y="3014490"/>
            <a:ext cx="11494451" cy="3622530"/>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avoid creating a calculated column</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Imagine the impact of a calculated column called COGS on a data model with 100K rows - What if we have 10 M rows?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Iterators help you avoid several “Intermediate Calculated Columns”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AE82E6C1-57D0-4E8C-AF3E-6505B062836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590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22ADE6A6-E242-4BE0-A165-542ADAAE1912}"/>
              </a:ext>
            </a:extLst>
          </p:cNvPr>
          <p:cNvSpPr>
            <a:spLocks noGrp="1"/>
          </p:cNvSpPr>
          <p:nvPr>
            <p:ph type="title"/>
          </p:nvPr>
        </p:nvSpPr>
        <p:spPr>
          <a:xfrm>
            <a:off x="410241" y="1802425"/>
            <a:ext cx="11655840" cy="524527"/>
          </a:xfrm>
        </p:spPr>
        <p:txBody>
          <a:bodyPr vert="horz" wrap="square" lIns="146304" tIns="91440" rIns="146304" bIns="91440" rtlCol="0" anchor="t">
            <a:noAutofit/>
          </a:bodyPr>
          <a:lstStyle/>
          <a:p>
            <a:r>
              <a:rPr lang="en-US" sz="2800" dirty="0">
                <a:solidFill>
                  <a:schemeClr val="tx1"/>
                </a:solidFill>
                <a:latin typeface="Courier New" panose="02070309020205020404" pitchFamily="49" charset="0"/>
                <a:cs typeface="Courier New" panose="02070309020205020404" pitchFamily="49" charset="0"/>
              </a:rPr>
              <a:t>CALCULATE</a:t>
            </a:r>
            <a:r>
              <a:rPr lang="en-US" sz="2800" b="1" dirty="0">
                <a:solidFill>
                  <a:schemeClr val="tx1"/>
                </a:solidFill>
                <a:latin typeface="+mn-lt"/>
              </a:rPr>
              <a:t> – </a:t>
            </a:r>
            <a:r>
              <a:rPr lang="en-US" sz="2800" b="1" dirty="0">
                <a:solidFill>
                  <a:srgbClr val="505050"/>
                </a:solidFill>
                <a:latin typeface="+mn-lt"/>
              </a:rPr>
              <a:t>Converting Row Context to Filter Context (Example 1) </a:t>
            </a:r>
          </a:p>
        </p:txBody>
      </p:sp>
      <p:sp>
        <p:nvSpPr>
          <p:cNvPr id="9" name="Rectangle 8">
            <a:extLst>
              <a:ext uri="{FF2B5EF4-FFF2-40B4-BE49-F238E27FC236}">
                <a16:creationId xmlns:a16="http://schemas.microsoft.com/office/drawing/2014/main" id="{82763AF3-7567-421D-974F-E07C87139D26}"/>
              </a:ext>
            </a:extLst>
          </p:cNvPr>
          <p:cNvSpPr/>
          <p:nvPr/>
        </p:nvSpPr>
        <p:spPr>
          <a:xfrm>
            <a:off x="497783" y="2326952"/>
            <a:ext cx="11836094" cy="2062103"/>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Sales Velocity = IF(</a:t>
            </a:r>
          </a:p>
          <a:p>
            <a:r>
              <a:rPr lang="en-US" sz="1600" dirty="0">
                <a:latin typeface="Courier New" panose="02070309020205020404" pitchFamily="49" charset="0"/>
                <a:cs typeface="Courier New" panose="02070309020205020404" pitchFamily="49" charset="0"/>
              </a:rPr>
              <a:t>				SUMX(RELATEDTABLE(Sales), Sales[Sales Amount])&gt;=200000,                     </a:t>
            </a:r>
          </a:p>
          <a:p>
            <a:r>
              <a:rPr lang="en-US" sz="1600" dirty="0">
                <a:latin typeface="Courier New" panose="02070309020205020404" pitchFamily="49" charset="0"/>
                <a:cs typeface="Courier New" panose="02070309020205020404" pitchFamily="49" charset="0"/>
              </a:rPr>
              <a:t>                              “High  Velocity”, </a:t>
            </a:r>
          </a:p>
          <a:p>
            <a:r>
              <a:rPr lang="en-US" sz="1600" dirty="0">
                <a:latin typeface="Courier New" panose="02070309020205020404" pitchFamily="49" charset="0"/>
                <a:cs typeface="Courier New" panose="02070309020205020404" pitchFamily="49" charset="0"/>
              </a:rPr>
              <a:t>                              “Low Velocity”)</a:t>
            </a:r>
          </a:p>
          <a:p>
            <a:r>
              <a:rPr lang="en-US" sz="1600" dirty="0">
                <a:latin typeface="Courier New" panose="02070309020205020404" pitchFamily="49" charset="0"/>
                <a:cs typeface="Courier New" panose="02070309020205020404" pitchFamily="49" charset="0"/>
              </a:rPr>
              <a:t>Sales Velocity = IF (</a:t>
            </a:r>
          </a:p>
          <a:p>
            <a:r>
              <a:rPr lang="en-US" sz="1600" dirty="0">
                <a:latin typeface="Courier New" panose="02070309020205020404" pitchFamily="49" charset="0"/>
                <a:cs typeface="Courier New" panose="02070309020205020404" pitchFamily="49" charset="0"/>
              </a:rPr>
              <a:t>				CALCULATE(SUM(Sales[Sales Amount])) &gt;= 200000, </a:t>
            </a:r>
          </a:p>
          <a:p>
            <a:r>
              <a:rPr lang="en-US" sz="1600" dirty="0">
                <a:latin typeface="Courier New" panose="02070309020205020404" pitchFamily="49" charset="0"/>
                <a:cs typeface="Courier New" panose="02070309020205020404" pitchFamily="49" charset="0"/>
              </a:rPr>
              <a:t>				"High Velocity", </a:t>
            </a:r>
          </a:p>
          <a:p>
            <a:r>
              <a:rPr lang="en-US" sz="1600" dirty="0">
                <a:latin typeface="Courier New" panose="02070309020205020404" pitchFamily="49" charset="0"/>
                <a:cs typeface="Courier New" panose="02070309020205020404" pitchFamily="49" charset="0"/>
              </a:rPr>
              <a:t>				"Low Velocity")</a:t>
            </a:r>
          </a:p>
        </p:txBody>
      </p:sp>
      <p:sp>
        <p:nvSpPr>
          <p:cNvPr id="10" name="Rectangle 9">
            <a:extLst>
              <a:ext uri="{FF2B5EF4-FFF2-40B4-BE49-F238E27FC236}">
                <a16:creationId xmlns:a16="http://schemas.microsoft.com/office/drawing/2014/main" id="{430E7C71-183B-4932-BD47-4DF93A0595B6}"/>
              </a:ext>
            </a:extLst>
          </p:cNvPr>
          <p:cNvSpPr/>
          <p:nvPr/>
        </p:nvSpPr>
        <p:spPr>
          <a:xfrm>
            <a:off x="0" y="4586471"/>
            <a:ext cx="12095163" cy="1652760"/>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Another way to do Dynamic Segmentation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method does not use iterators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Instead, use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CALCULATE</a:t>
            </a:r>
            <a:r>
              <a:rPr lang="en-US" sz="2400" dirty="0">
                <a:gradFill>
                  <a:gsLst>
                    <a:gs pos="2917">
                      <a:schemeClr val="tx1"/>
                    </a:gs>
                    <a:gs pos="30000">
                      <a:schemeClr val="tx1"/>
                    </a:gs>
                  </a:gsLst>
                  <a:lin ang="5400000" scaled="0"/>
                </a:gradFill>
              </a:rPr>
              <a:t> to convert row context to filter context</a:t>
            </a:r>
          </a:p>
        </p:txBody>
      </p:sp>
      <p:sp>
        <p:nvSpPr>
          <p:cNvPr id="2" name="TextBox 1">
            <a:extLst>
              <a:ext uri="{FF2B5EF4-FFF2-40B4-BE49-F238E27FC236}">
                <a16:creationId xmlns:a16="http://schemas.microsoft.com/office/drawing/2014/main" id="{42DB2C88-D635-4741-AC59-D1407DFFAD9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3804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Other Iterator Functions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A901E104-9A4F-42E1-A00E-87F2066150D6}"/>
              </a:ext>
            </a:extLst>
          </p:cNvPr>
          <p:cNvSpPr/>
          <p:nvPr/>
        </p:nvSpPr>
        <p:spPr>
          <a:xfrm>
            <a:off x="347158" y="2216549"/>
            <a:ext cx="11006066" cy="1569660"/>
          </a:xfrm>
          <a:prstGeom prst="rect">
            <a:avLst/>
          </a:prstGeom>
        </p:spPr>
        <p:txBody>
          <a:bodyPr wrap="square">
            <a:spAutoFit/>
          </a:bodyPr>
          <a:lstStyle/>
          <a:p>
            <a:r>
              <a:rPr lang="en-US" sz="2400" dirty="0">
                <a:latin typeface="Courier New" panose="02070309020205020404" pitchFamily="49" charset="0"/>
                <a:cs typeface="Courier New" panose="02070309020205020404" pitchFamily="49" charset="0"/>
              </a:rPr>
              <a:t>AVERAGEX</a:t>
            </a:r>
            <a:r>
              <a:rPr lang="en-US" sz="2400" b="1" dirty="0"/>
              <a:t> , </a:t>
            </a:r>
            <a:r>
              <a:rPr lang="en-US" sz="2400" dirty="0">
                <a:latin typeface="Courier New" panose="02070309020205020404" pitchFamily="49" charset="0"/>
                <a:cs typeface="Courier New" panose="02070309020205020404" pitchFamily="49" charset="0"/>
              </a:rPr>
              <a:t>PRODUCTX</a:t>
            </a:r>
            <a:r>
              <a:rPr lang="en-US" sz="2400" b="1" dirty="0"/>
              <a:t>, </a:t>
            </a:r>
            <a:r>
              <a:rPr lang="en-US" sz="2400" dirty="0">
                <a:latin typeface="Courier New" panose="02070309020205020404" pitchFamily="49" charset="0"/>
                <a:cs typeface="Courier New" panose="02070309020205020404" pitchFamily="49" charset="0"/>
              </a:rPr>
              <a:t>MINX</a:t>
            </a:r>
            <a:r>
              <a:rPr lang="en-US" sz="2400" b="1" dirty="0"/>
              <a:t>, </a:t>
            </a:r>
            <a:r>
              <a:rPr lang="en-US" sz="2400" dirty="0">
                <a:latin typeface="Courier New" panose="02070309020205020404" pitchFamily="49" charset="0"/>
                <a:cs typeface="Courier New" panose="02070309020205020404" pitchFamily="49" charset="0"/>
              </a:rPr>
              <a:t>MAXX</a:t>
            </a:r>
            <a:r>
              <a:rPr lang="en-US" sz="2400" dirty="0"/>
              <a:t>–</a:t>
            </a:r>
            <a:r>
              <a:rPr lang="en-US" sz="2400" b="1" dirty="0"/>
              <a:t> </a:t>
            </a:r>
            <a:r>
              <a:rPr lang="en-US" sz="2400" dirty="0">
                <a:solidFill>
                  <a:srgbClr val="505050"/>
                </a:solidFill>
              </a:rPr>
              <a:t>All work the same way as </a:t>
            </a:r>
            <a:r>
              <a:rPr lang="en-US" sz="2400" dirty="0">
                <a:latin typeface="Courier New" panose="02070309020205020404" pitchFamily="49" charset="0"/>
                <a:cs typeface="Courier New" panose="02070309020205020404" pitchFamily="49" charset="0"/>
              </a:rPr>
              <a:t>SUMX</a:t>
            </a:r>
          </a:p>
          <a:p>
            <a:endParaRPr lang="en-US" sz="2400" b="1" dirty="0">
              <a:solidFill>
                <a:srgbClr val="505050"/>
              </a:solidFill>
            </a:endParaRPr>
          </a:p>
          <a:p>
            <a:endParaRPr lang="en-US" sz="2400" b="1" dirty="0">
              <a:solidFill>
                <a:srgbClr val="505050"/>
              </a:solidFill>
            </a:endParaRPr>
          </a:p>
          <a:p>
            <a:r>
              <a:rPr lang="en-US" sz="2400" dirty="0">
                <a:latin typeface="Courier New" panose="02070309020205020404" pitchFamily="49" charset="0"/>
                <a:cs typeface="Courier New" panose="02070309020205020404" pitchFamily="49" charset="0"/>
              </a:rPr>
              <a:t>RANKX</a:t>
            </a:r>
            <a:r>
              <a:rPr lang="en-US" sz="2400" b="1" dirty="0">
                <a:solidFill>
                  <a:srgbClr val="505050"/>
                </a:solidFill>
              </a:rPr>
              <a:t> – </a:t>
            </a:r>
            <a:r>
              <a:rPr lang="en-US" sz="2400" dirty="0">
                <a:solidFill>
                  <a:srgbClr val="505050"/>
                </a:solidFill>
              </a:rPr>
              <a:t>Works like </a:t>
            </a:r>
            <a:r>
              <a:rPr lang="en-US" sz="2400" dirty="0">
                <a:latin typeface="Courier New" panose="02070309020205020404" pitchFamily="49" charset="0"/>
                <a:cs typeface="Courier New" panose="02070309020205020404" pitchFamily="49" charset="0"/>
              </a:rPr>
              <a:t>SUMX</a:t>
            </a:r>
            <a:r>
              <a:rPr lang="en-US" sz="2400" b="1" dirty="0">
                <a:solidFill>
                  <a:srgbClr val="505050"/>
                </a:solidFill>
              </a:rPr>
              <a:t>, </a:t>
            </a:r>
            <a:r>
              <a:rPr lang="en-US" sz="2400" dirty="0">
                <a:solidFill>
                  <a:srgbClr val="505050"/>
                </a:solidFill>
              </a:rPr>
              <a:t>but slightly more complex (more options)</a:t>
            </a:r>
          </a:p>
        </p:txBody>
      </p:sp>
      <p:sp>
        <p:nvSpPr>
          <p:cNvPr id="3" name="TextBox 2">
            <a:extLst>
              <a:ext uri="{FF2B5EF4-FFF2-40B4-BE49-F238E27FC236}">
                <a16:creationId xmlns:a16="http://schemas.microsoft.com/office/drawing/2014/main" id="{69237A06-6D9D-40D3-A5C0-3A78584ED8B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520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169860"/>
            <a:ext cx="842719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Table Functions – Summary and Application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5DA00C27-55FD-4A32-B7B6-9E357235DBB6}"/>
              </a:ext>
            </a:extLst>
          </p:cNvPr>
          <p:cNvSpPr txBox="1"/>
          <p:nvPr/>
        </p:nvSpPr>
        <p:spPr>
          <a:xfrm>
            <a:off x="472965" y="5773208"/>
            <a:ext cx="10748788" cy="635751"/>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Courier New" panose="02070309020205020404" pitchFamily="49" charset="0"/>
                <a:cs typeface="Courier New" panose="02070309020205020404" pitchFamily="49" charset="0"/>
              </a:rPr>
              <a:t>CALCULATE</a:t>
            </a:r>
            <a:r>
              <a:rPr lang="en-US" sz="2400" dirty="0"/>
              <a:t> is one of the primary places where table functions are used</a:t>
            </a:r>
          </a:p>
        </p:txBody>
      </p:sp>
      <p:sp>
        <p:nvSpPr>
          <p:cNvPr id="3" name="Rectangle 2">
            <a:extLst>
              <a:ext uri="{FF2B5EF4-FFF2-40B4-BE49-F238E27FC236}">
                <a16:creationId xmlns:a16="http://schemas.microsoft.com/office/drawing/2014/main" id="{BABC7BAE-A61D-4308-A6FF-31D26C64A021}"/>
              </a:ext>
            </a:extLst>
          </p:cNvPr>
          <p:cNvSpPr/>
          <p:nvPr/>
        </p:nvSpPr>
        <p:spPr>
          <a:xfrm>
            <a:off x="570446" y="137459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in two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E1F83E1F-B135-4B34-BB85-331771E1629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7100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ea typeface="ＭＳ Ｐゴシック"/>
                <a:cs typeface="Segoe UI"/>
              </a:rPr>
              <a:t>Demo 6b</a:t>
            </a:r>
            <a:br>
              <a:rPr lang="en-US" sz="8000" dirty="0"/>
            </a:br>
            <a:r>
              <a:rPr lang="en-US" sz="8000" dirty="0">
                <a:ea typeface="ＭＳ Ｐゴシック"/>
                <a:cs typeface="Segoe UI"/>
              </a:rPr>
              <a:t>Calculated Tables</a:t>
            </a:r>
            <a:endParaRPr lang="en-US" dirty="0">
              <a:solidFill>
                <a:schemeClr val="bg1"/>
              </a:solidFill>
              <a:ea typeface="ＭＳ Ｐゴシック"/>
              <a:cs typeface="Segoe UI"/>
            </a:endParaRPr>
          </a:p>
        </p:txBody>
      </p:sp>
    </p:spTree>
    <p:extLst>
      <p:ext uri="{BB962C8B-B14F-4D97-AF65-F5344CB8AC3E}">
        <p14:creationId xmlns:p14="http://schemas.microsoft.com/office/powerpoint/2010/main" val="371515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Courier New" panose="02070309020205020404" pitchFamily="49" charset="0"/>
                <a:cs typeface="Courier New" panose="02070309020205020404" pitchFamily="49"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2476167F-10CA-42B1-9071-808DDA6207A5}"/>
              </a:ext>
            </a:extLst>
          </p:cNvPr>
          <p:cNvSpPr>
            <a:spLocks noGrp="1"/>
          </p:cNvSpPr>
          <p:nvPr>
            <p:ph type="title"/>
          </p:nvPr>
        </p:nvSpPr>
        <p:spPr>
          <a:xfrm>
            <a:off x="380235" y="1967963"/>
            <a:ext cx="11655840" cy="524527"/>
          </a:xfrm>
        </p:spPr>
        <p:txBody>
          <a:bodyPr vert="horz" wrap="square" lIns="146304" tIns="91440" rIns="146304" bIns="91440" rtlCol="0" anchor="t">
            <a:noAutofit/>
          </a:bodyPr>
          <a:lstStyle/>
          <a:p>
            <a:r>
              <a:rPr lang="en-US" sz="2800" dirty="0">
                <a:solidFill>
                  <a:schemeClr val="tx1"/>
                </a:solidFill>
                <a:latin typeface="Courier New" panose="02070309020205020404" pitchFamily="49" charset="0"/>
                <a:cs typeface="Courier New" panose="02070309020205020404" pitchFamily="49" charset="0"/>
              </a:rPr>
              <a:t>CALCULATE</a:t>
            </a:r>
            <a:r>
              <a:rPr lang="en-US" sz="2800" b="1" dirty="0">
                <a:solidFill>
                  <a:schemeClr val="tx1"/>
                </a:solidFill>
                <a:latin typeface="+mn-lt"/>
              </a:rPr>
              <a:t> – </a:t>
            </a:r>
            <a:r>
              <a:rPr lang="en-US" sz="2800" b="1" dirty="0">
                <a:solidFill>
                  <a:srgbClr val="505050"/>
                </a:solidFill>
                <a:latin typeface="+mn-lt"/>
              </a:rPr>
              <a:t>Steps in Evaluating the CALCULATE Function</a:t>
            </a:r>
          </a:p>
        </p:txBody>
      </p:sp>
      <p:sp>
        <p:nvSpPr>
          <p:cNvPr id="9" name="Rectangle 8">
            <a:extLst>
              <a:ext uri="{FF2B5EF4-FFF2-40B4-BE49-F238E27FC236}">
                <a16:creationId xmlns:a16="http://schemas.microsoft.com/office/drawing/2014/main" id="{C367C5E2-2711-4E63-97F1-871A77E1084C}"/>
              </a:ext>
            </a:extLst>
          </p:cNvPr>
          <p:cNvSpPr/>
          <p:nvPr/>
        </p:nvSpPr>
        <p:spPr>
          <a:xfrm>
            <a:off x="467776" y="2760459"/>
            <a:ext cx="10562174" cy="523220"/>
          </a:xfrm>
          <a:prstGeom prst="rect">
            <a:avLst/>
          </a:prstGeom>
        </p:spPr>
        <p:txBody>
          <a:bodyPr wrap="square">
            <a:spAutoFit/>
          </a:bodyPr>
          <a:lstStyle/>
          <a:p>
            <a:r>
              <a:rPr lang="en-US" sz="2800" spc="-100" dirty="0">
                <a:ln w="3175">
                  <a:noFill/>
                </a:ln>
                <a:latin typeface="Courier New" panose="02070309020205020404" pitchFamily="49" charset="0"/>
                <a:ea typeface="ＭＳ Ｐゴシック" charset="0"/>
                <a:cs typeface="Courier New" panose="02070309020205020404" pitchFamily="49" charset="0"/>
              </a:rPr>
              <a:t>CALCULATE(Expression, [Filter1], [Filter2]…..)</a:t>
            </a:r>
          </a:p>
        </p:txBody>
      </p:sp>
      <p:sp>
        <p:nvSpPr>
          <p:cNvPr id="10" name="Rectangle 9">
            <a:extLst>
              <a:ext uri="{FF2B5EF4-FFF2-40B4-BE49-F238E27FC236}">
                <a16:creationId xmlns:a16="http://schemas.microsoft.com/office/drawing/2014/main" id="{CDE7907A-F6CE-4A1C-BBF0-5A61DC02F137}"/>
              </a:ext>
            </a:extLst>
          </p:cNvPr>
          <p:cNvSpPr/>
          <p:nvPr/>
        </p:nvSpPr>
        <p:spPr>
          <a:xfrm>
            <a:off x="35921" y="3452429"/>
            <a:ext cx="12303871"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1: Copy the current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2: Add new filters if any (arguments)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3: Update/ignore existing filters if any (arguments)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4: invalidate current row context and convert row context to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5: AND all filter conditions to create new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6: Evaluate the expression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7: Return back to original filter context</a:t>
            </a:r>
          </a:p>
        </p:txBody>
      </p:sp>
      <p:sp>
        <p:nvSpPr>
          <p:cNvPr id="2" name="TextBox 1">
            <a:extLst>
              <a:ext uri="{FF2B5EF4-FFF2-40B4-BE49-F238E27FC236}">
                <a16:creationId xmlns:a16="http://schemas.microsoft.com/office/drawing/2014/main" id="{33A61291-0D70-437C-B478-24BA9D35C9A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110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 Time Intelligence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DBFADB4A-EAF0-4E4E-BEC3-94C281EC7A8B}"/>
              </a:ext>
            </a:extLst>
          </p:cNvPr>
          <p:cNvSpPr>
            <a:spLocks noGrp="1"/>
          </p:cNvSpPr>
          <p:nvPr>
            <p:ph type="title"/>
          </p:nvPr>
        </p:nvSpPr>
        <p:spPr>
          <a:xfrm>
            <a:off x="268080" y="1860502"/>
            <a:ext cx="11655840" cy="524527"/>
          </a:xfrm>
        </p:spPr>
        <p:txBody>
          <a:bodyPr vert="horz" wrap="square" lIns="146304" tIns="91440" rIns="146304" bIns="91440" rtlCol="0" anchor="t">
            <a:noAutofit/>
          </a:bodyPr>
          <a:lstStyle/>
          <a:p>
            <a:r>
              <a:rPr lang="en-US" sz="2800" b="1" dirty="0">
                <a:solidFill>
                  <a:srgbClr val="505050"/>
                </a:solidFill>
                <a:latin typeface="+mn-lt"/>
              </a:rPr>
              <a:t>Introducing Time Intelligence – There is an App for that</a:t>
            </a:r>
            <a:r>
              <a:rPr lang="en-US" sz="2800" b="1" dirty="0">
                <a:latin typeface="+mn-lt"/>
              </a:rPr>
              <a:t>!!</a:t>
            </a:r>
          </a:p>
        </p:txBody>
      </p:sp>
      <p:sp>
        <p:nvSpPr>
          <p:cNvPr id="9" name="Rectangle 2">
            <a:extLst>
              <a:ext uri="{FF2B5EF4-FFF2-40B4-BE49-F238E27FC236}">
                <a16:creationId xmlns:a16="http://schemas.microsoft.com/office/drawing/2014/main" id="{00CA08FB-724B-45A8-9B35-A8A474F4D7E0}"/>
              </a:ext>
            </a:extLst>
          </p:cNvPr>
          <p:cNvSpPr>
            <a:spLocks noChangeArrowheads="1"/>
          </p:cNvSpPr>
          <p:nvPr/>
        </p:nvSpPr>
        <p:spPr bwMode="auto">
          <a:xfrm>
            <a:off x="355042" y="2794803"/>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latin typeface="Courier New" panose="02070309020205020404" pitchFamily="49" charset="0"/>
                <a:cs typeface="Courier New" panose="02070309020205020404" pitchFamily="49" charset="0"/>
              </a:rPr>
              <a:t>[SalesYTD Easier]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t>
            </a:r>
          </a:p>
          <a:p>
            <a:pPr lvl="2"/>
            <a:r>
              <a:rPr lang="en-US" altLang="en-US" dirty="0">
                <a:latin typeface="Courier New" panose="02070309020205020404" pitchFamily="49" charset="0"/>
                <a:cs typeface="Courier New" panose="02070309020205020404" pitchFamily="49" charset="0"/>
              </a:rPr>
              <a:t>CALCULATE (</a:t>
            </a:r>
          </a:p>
          <a:p>
            <a:pPr lvl="2"/>
            <a:r>
              <a:rPr lang="en-US" altLang="en-US" dirty="0">
                <a:latin typeface="Courier New" panose="02070309020205020404" pitchFamily="49" charset="0"/>
                <a:cs typeface="Courier New" panose="02070309020205020404" pitchFamily="49" charset="0"/>
              </a:rPr>
              <a:t>    [Total Sales], </a:t>
            </a:r>
          </a:p>
          <a:p>
            <a:pPr lvl="2"/>
            <a:r>
              <a:rPr lang="en-US" altLang="en-US" dirty="0">
                <a:latin typeface="Courier New" panose="02070309020205020404" pitchFamily="49" charset="0"/>
                <a:cs typeface="Courier New" panose="02070309020205020404" pitchFamily="49" charset="0"/>
              </a:rPr>
              <a:t>    DATESYTD(DateDim[Date])</a:t>
            </a:r>
          </a:p>
          <a:p>
            <a:pPr lvl="2"/>
            <a:r>
              <a:rPr lang="en-US" altLang="en-US" dirty="0">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10" name="Rectangle 9">
            <a:extLst>
              <a:ext uri="{FF2B5EF4-FFF2-40B4-BE49-F238E27FC236}">
                <a16:creationId xmlns:a16="http://schemas.microsoft.com/office/drawing/2014/main" id="{295918E9-66FA-450D-BFB2-09B779C7147C}"/>
              </a:ext>
            </a:extLst>
          </p:cNvPr>
          <p:cNvSpPr/>
          <p:nvPr/>
        </p:nvSpPr>
        <p:spPr>
          <a:xfrm>
            <a:off x="5539672" y="2756940"/>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1" name="Rectangle 10">
            <a:extLst>
              <a:ext uri="{FF2B5EF4-FFF2-40B4-BE49-F238E27FC236}">
                <a16:creationId xmlns:a16="http://schemas.microsoft.com/office/drawing/2014/main" id="{87CB0FD3-F6D8-4EB7-BC25-3CDD6266C0BA}"/>
              </a:ext>
            </a:extLst>
          </p:cNvPr>
          <p:cNvSpPr/>
          <p:nvPr/>
        </p:nvSpPr>
        <p:spPr>
          <a:xfrm>
            <a:off x="235939" y="5809998"/>
            <a:ext cx="12283721" cy="523220"/>
          </a:xfrm>
          <a:prstGeom prst="rect">
            <a:avLst/>
          </a:prstGeom>
        </p:spPr>
        <p:txBody>
          <a:bodyPr wrap="square">
            <a:spAutoFit/>
          </a:bodyPr>
          <a:lstStyle/>
          <a:p>
            <a:r>
              <a:rPr lang="en-US" sz="2800" spc="-100" dirty="0">
                <a:ln w="3175">
                  <a:noFill/>
                </a:ln>
                <a:cs typeface="Segoe UI" pitchFamily="34" charset="0"/>
              </a:rPr>
              <a:t>Time Intelligence functions are your friends – They will save you time!</a:t>
            </a:r>
            <a:endParaRPr lang="en-US" dirty="0"/>
          </a:p>
        </p:txBody>
      </p:sp>
      <p:sp>
        <p:nvSpPr>
          <p:cNvPr id="2" name="TextBox 1">
            <a:extLst>
              <a:ext uri="{FF2B5EF4-FFF2-40B4-BE49-F238E27FC236}">
                <a16:creationId xmlns:a16="http://schemas.microsoft.com/office/drawing/2014/main" id="{AF0CA2EA-D0F8-41C7-AA29-CAECD5528B9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3387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 Month over Month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2">
            <a:extLst>
              <a:ext uri="{FF2B5EF4-FFF2-40B4-BE49-F238E27FC236}">
                <a16:creationId xmlns:a16="http://schemas.microsoft.com/office/drawing/2014/main" id="{6D78DBB8-9A33-4691-B7E8-A44E83B96767}"/>
              </a:ext>
            </a:extLst>
          </p:cNvPr>
          <p:cNvSpPr>
            <a:spLocks noChangeArrowheads="1"/>
          </p:cNvSpPr>
          <p:nvPr/>
        </p:nvSpPr>
        <p:spPr bwMode="auto">
          <a:xfrm>
            <a:off x="355042" y="2592085"/>
            <a:ext cx="5549799"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latin typeface="Courier New" panose="02070309020205020404" pitchFamily="49" charset="0"/>
                <a:cs typeface="Courier New" panose="02070309020205020404" pitchFamily="49" charset="0"/>
              </a:rPr>
              <a:t>Total Sales Last Month = </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	CALCULATE([Total Sales], </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	    PREVIOUSMONTH(DateDim[Date]))</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MoM = </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	DIVIDE([Total Sales] - [Total 			Sales Last Month],</a:t>
            </a:r>
          </a:p>
          <a:p>
            <a:pPr lvl="0"/>
            <a:r>
              <a:rPr lang="en-US" altLang="en-US" dirty="0">
                <a:latin typeface="Courier New" panose="02070309020205020404" pitchFamily="49" charset="0"/>
                <a:cs typeface="Courier New" panose="02070309020205020404" pitchFamily="49" charset="0"/>
              </a:rPr>
              <a:t>		[Total Sales Last Month])</a:t>
            </a:r>
          </a:p>
        </p:txBody>
      </p:sp>
      <p:sp>
        <p:nvSpPr>
          <p:cNvPr id="3" name="Rectangle 2">
            <a:extLst>
              <a:ext uri="{FF2B5EF4-FFF2-40B4-BE49-F238E27FC236}">
                <a16:creationId xmlns:a16="http://schemas.microsoft.com/office/drawing/2014/main" id="{7BD501BE-0F52-425F-BDAE-A5F505E5572D}"/>
              </a:ext>
            </a:extLst>
          </p:cNvPr>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
        <p:nvSpPr>
          <p:cNvPr id="4" name="TextBox 3">
            <a:extLst>
              <a:ext uri="{FF2B5EF4-FFF2-40B4-BE49-F238E27FC236}">
                <a16:creationId xmlns:a16="http://schemas.microsoft.com/office/drawing/2014/main" id="{929FA66E-1308-4F80-A23D-4FF6CE2E8A4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1521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Advanced DAX – Monthly Active Users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2">
            <a:extLst>
              <a:ext uri="{FF2B5EF4-FFF2-40B4-BE49-F238E27FC236}">
                <a16:creationId xmlns:a16="http://schemas.microsoft.com/office/drawing/2014/main" id="{112653C8-6D60-49DE-85E9-C0833C7F1A09}"/>
              </a:ext>
            </a:extLst>
          </p:cNvPr>
          <p:cNvSpPr>
            <a:spLocks noChangeArrowheads="1"/>
          </p:cNvSpPr>
          <p:nvPr/>
        </p:nvSpPr>
        <p:spPr bwMode="auto">
          <a:xfrm>
            <a:off x="355042" y="2307857"/>
            <a:ext cx="5549799"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latin typeface="Courier New" panose="02070309020205020404" pitchFamily="49" charset="0"/>
                <a:cs typeface="Courier New" panose="02070309020205020404" pitchFamily="49" charset="0"/>
              </a:rPr>
              <a:t>[Monthly Active Users] = </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CALCULATE(</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    SUMX(VALUES(Sales [CustomerId]),1),</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    ALL('DateDim'),</a:t>
            </a:r>
            <a:br>
              <a:rPr lang="en-US" altLang="en-US" dirty="0">
                <a:latin typeface="Courier New" panose="02070309020205020404" pitchFamily="49" charset="0"/>
                <a:cs typeface="Courier New" panose="02070309020205020404" pitchFamily="49" charset="0"/>
              </a:rPr>
            </a:br>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    DATESINPERIOD('DateDim'[Date], </a:t>
            </a:r>
          </a:p>
          <a:p>
            <a:pPr lvl="0"/>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LASTDATE('DateDim'[Date]), -1, 		MONTH)</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51B5EE3-2F8D-4A52-920D-9EF13D1A276E}"/>
              </a:ext>
            </a:extLst>
          </p:cNvPr>
          <p:cNvSpPr/>
          <p:nvPr/>
        </p:nvSpPr>
        <p:spPr>
          <a:xfrm>
            <a:off x="5904841" y="3659669"/>
            <a:ext cx="6096000" cy="117436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SUMX</a:t>
            </a:r>
            <a:r>
              <a:rPr lang="en-US" sz="2400" dirty="0">
                <a:gradFill>
                  <a:gsLst>
                    <a:gs pos="2917">
                      <a:schemeClr val="tx1"/>
                    </a:gs>
                    <a:gs pos="30000">
                      <a:schemeClr val="tx1"/>
                    </a:gs>
                  </a:gsLst>
                  <a:lin ang="5400000" scaled="0"/>
                </a:gradFill>
              </a:rPr>
              <a:t> vs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DistinctCount</a:t>
            </a:r>
            <a:r>
              <a:rPr lang="en-US" sz="2400" dirty="0">
                <a:gradFill>
                  <a:gsLst>
                    <a:gs pos="2917">
                      <a:schemeClr val="tx1"/>
                    </a:gs>
                    <a:gs pos="30000">
                      <a:schemeClr val="tx1"/>
                    </a:gs>
                  </a:gsLst>
                  <a:lin ang="5400000" scaled="0"/>
                </a:gradFill>
              </a:rPr>
              <a:t> of CustomerID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SUMX</a:t>
            </a:r>
            <a:r>
              <a:rPr lang="en-US" sz="2400" dirty="0">
                <a:gradFill>
                  <a:gsLst>
                    <a:gs pos="2917">
                      <a:schemeClr val="tx1"/>
                    </a:gs>
                    <a:gs pos="30000">
                      <a:schemeClr val="tx1"/>
                    </a:gs>
                  </a:gsLst>
                  <a:lin ang="5400000" scaled="0"/>
                </a:gradFill>
              </a:rPr>
              <a:t> can be more performant</a:t>
            </a:r>
          </a:p>
        </p:txBody>
      </p:sp>
      <p:sp>
        <p:nvSpPr>
          <p:cNvPr id="4" name="TextBox 3">
            <a:extLst>
              <a:ext uri="{FF2B5EF4-FFF2-40B4-BE49-F238E27FC236}">
                <a16:creationId xmlns:a16="http://schemas.microsoft.com/office/drawing/2014/main" id="{08054BE7-AC0A-47EE-A82E-272A4DA899F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594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 Time Intelligence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45EDDC97-727E-48AE-853D-1B8B3D787454}"/>
              </a:ext>
            </a:extLst>
          </p:cNvPr>
          <p:cNvSpPr>
            <a:spLocks noGrp="1"/>
          </p:cNvSpPr>
          <p:nvPr>
            <p:ph type="title"/>
          </p:nvPr>
        </p:nvSpPr>
        <p:spPr>
          <a:xfrm>
            <a:off x="268080" y="2038509"/>
            <a:ext cx="11655840" cy="524527"/>
          </a:xfrm>
        </p:spPr>
        <p:txBody>
          <a:bodyPr vert="horz" wrap="square" lIns="146304" tIns="91440" rIns="146304" bIns="91440" rtlCol="0" anchor="t">
            <a:noAutofit/>
          </a:bodyPr>
          <a:lstStyle/>
          <a:p>
            <a:r>
              <a:rPr lang="en-US" sz="2800" b="1" dirty="0">
                <a:solidFill>
                  <a:srgbClr val="505050"/>
                </a:solidFill>
                <a:latin typeface="+mn-lt"/>
              </a:rPr>
              <a:t>Other Time Intelligence Functions</a:t>
            </a:r>
          </a:p>
        </p:txBody>
      </p:sp>
      <p:sp>
        <p:nvSpPr>
          <p:cNvPr id="9" name="Rectangle 2">
            <a:extLst>
              <a:ext uri="{FF2B5EF4-FFF2-40B4-BE49-F238E27FC236}">
                <a16:creationId xmlns:a16="http://schemas.microsoft.com/office/drawing/2014/main" id="{56A75676-ED64-43F0-9874-267FCFCEC646}"/>
              </a:ext>
            </a:extLst>
          </p:cNvPr>
          <p:cNvSpPr>
            <a:spLocks noChangeArrowheads="1"/>
          </p:cNvSpPr>
          <p:nvPr/>
        </p:nvSpPr>
        <p:spPr bwMode="auto">
          <a:xfrm>
            <a:off x="472965" y="2825637"/>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latin typeface="Courier New" panose="02070309020205020404" pitchFamily="49" charset="0"/>
                <a:cs typeface="Courier New" panose="02070309020205020404" pitchFamily="49" charset="0"/>
              </a:rPr>
              <a:t>DATESINPERIOD</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DATESYTD</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DATESQTD</a:t>
            </a:r>
          </a:p>
          <a:p>
            <a:pPr lvl="0"/>
            <a:endParaRPr lang="en-US" altLang="en-US" dirty="0">
              <a:latin typeface="Courier New" panose="02070309020205020404" pitchFamily="49" charset="0"/>
              <a:cs typeface="Courier New" panose="02070309020205020404" pitchFamily="49" charset="0"/>
            </a:endParaRPr>
          </a:p>
          <a:p>
            <a:pPr lvl="0"/>
            <a:r>
              <a:rPr lang="en-US" altLang="en-US" dirty="0">
                <a:latin typeface="Courier New" panose="02070309020205020404" pitchFamily="49" charset="0"/>
                <a:cs typeface="Courier New" panose="02070309020205020404" pitchFamily="49" charset="0"/>
              </a:rPr>
              <a:t>NEXTMONTH</a:t>
            </a:r>
            <a:br>
              <a:rPr lang="en-US" altLang="en-US" dirty="0">
                <a:latin typeface="Courier New" panose="02070309020205020404" pitchFamily="49" charset="0"/>
                <a:cs typeface="Courier New" panose="02070309020205020404" pitchFamily="49" charset="0"/>
              </a:rPr>
            </a:b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NEXTYEAR</a:t>
            </a:r>
            <a:br>
              <a:rPr lang="en-US" altLang="en-US" dirty="0">
                <a:latin typeface="Courier New" panose="02070309020205020404" pitchFamily="49" charset="0"/>
                <a:cs typeface="Courier New" panose="02070309020205020404" pitchFamily="49" charset="0"/>
              </a:rPr>
            </a:br>
            <a:endParaRPr lang="en-US" altLang="en-US"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A5748D85-C255-41B5-A5AF-F8D06EEEF036}"/>
              </a:ext>
            </a:extLst>
          </p:cNvPr>
          <p:cNvSpPr txBox="1"/>
          <p:nvPr/>
        </p:nvSpPr>
        <p:spPr>
          <a:xfrm>
            <a:off x="133750" y="5828880"/>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b="0" dirty="0">
                <a:solidFill>
                  <a:schemeClr val="tx1"/>
                </a:solidFill>
              </a:rPr>
              <a:t>Pro Tip: Learn about time intelligence functions - https://msdn.microsoft.com/en-us/library/ee634763.aspx</a:t>
            </a:r>
          </a:p>
        </p:txBody>
      </p:sp>
      <p:sp>
        <p:nvSpPr>
          <p:cNvPr id="2" name="TextBox 1">
            <a:extLst>
              <a:ext uri="{FF2B5EF4-FFF2-40B4-BE49-F238E27FC236}">
                <a16:creationId xmlns:a16="http://schemas.microsoft.com/office/drawing/2014/main" id="{EA54DACB-5FF9-4DAD-BC04-B203B3BD565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1" name="Rectangle 2">
            <a:extLst>
              <a:ext uri="{FF2B5EF4-FFF2-40B4-BE49-F238E27FC236}">
                <a16:creationId xmlns:a16="http://schemas.microsoft.com/office/drawing/2014/main" id="{BF069CF3-F0AC-40C5-AD83-093AECADBF0A}"/>
              </a:ext>
            </a:extLst>
          </p:cNvPr>
          <p:cNvSpPr>
            <a:spLocks noChangeArrowheads="1"/>
          </p:cNvSpPr>
          <p:nvPr/>
        </p:nvSpPr>
        <p:spPr bwMode="auto">
          <a:xfrm>
            <a:off x="5063651" y="2825637"/>
            <a:ext cx="58956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Courier New" panose="02070309020205020404" pitchFamily="49" charset="0"/>
                <a:cs typeface="Courier New" panose="02070309020205020404" pitchFamily="49" charset="0"/>
              </a:rPr>
              <a:t>PREVIOUSYEAR</a:t>
            </a:r>
            <a:br>
              <a:rPr lang="en-US" altLang="en-US" dirty="0">
                <a:latin typeface="Courier New" panose="02070309020205020404" pitchFamily="49" charset="0"/>
                <a:cs typeface="Courier New" panose="02070309020205020404" pitchFamily="49" charset="0"/>
              </a:rPr>
            </a:b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PREVIOUSMONTH</a:t>
            </a:r>
            <a:br>
              <a:rPr lang="en-US" altLang="en-US" dirty="0">
                <a:latin typeface="Courier New" panose="02070309020205020404" pitchFamily="49" charset="0"/>
                <a:cs typeface="Courier New" panose="02070309020205020404" pitchFamily="49" charset="0"/>
              </a:rPr>
            </a:b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SAMEPERIODLASTYEAR</a:t>
            </a:r>
          </a:p>
          <a:p>
            <a:endParaRPr lang="en-US" altLang="en-US" dirty="0">
              <a:latin typeface="Courier New" panose="02070309020205020404" pitchFamily="49" charset="0"/>
              <a:cs typeface="Courier New" panose="02070309020205020404" pitchFamily="49" charset="0"/>
            </a:endParaRPr>
          </a:p>
          <a:p>
            <a:r>
              <a:rPr lang="en-US" altLang="en-US" dirty="0">
                <a:latin typeface="Courier New" panose="02070309020205020404" pitchFamily="49" charset="0"/>
                <a:cs typeface="Courier New" panose="02070309020205020404" pitchFamily="49" charset="0"/>
              </a:rPr>
              <a:t>PARALLELPERIOD</a:t>
            </a:r>
          </a:p>
        </p:txBody>
      </p:sp>
    </p:spTree>
    <p:extLst>
      <p:ext uri="{BB962C8B-B14F-4D97-AF65-F5344CB8AC3E}">
        <p14:creationId xmlns:p14="http://schemas.microsoft.com/office/powerpoint/2010/main" val="213770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Connection: Direct Query to Relational Source</a:t>
            </a:r>
          </a:p>
        </p:txBody>
      </p:sp>
      <p:sp>
        <p:nvSpPr>
          <p:cNvPr id="6" name="Rectangle 5">
            <a:extLst>
              <a:ext uri="{FF2B5EF4-FFF2-40B4-BE49-F238E27FC236}">
                <a16:creationId xmlns:a16="http://schemas.microsoft.com/office/drawing/2014/main" id="{370F3E1A-D1A0-4266-8EF9-DD9792C61FC9}"/>
              </a:ext>
            </a:extLst>
          </p:cNvPr>
          <p:cNvSpPr/>
          <p:nvPr/>
        </p:nvSpPr>
        <p:spPr>
          <a:xfrm>
            <a:off x="199353" y="1975433"/>
            <a:ext cx="7174449" cy="230832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Direct query to SQL or other relational source</a:t>
            </a:r>
          </a:p>
          <a:p>
            <a:pPr marL="742950" lvl="1" indent="-285750">
              <a:buFont typeface="Arial" panose="020B0604020202020204" pitchFamily="34" charset="0"/>
              <a:buChar char="•"/>
              <a:defRPr/>
            </a:pPr>
            <a:r>
              <a:rPr lang="en-US" sz="2400" dirty="0">
                <a:effectLst/>
                <a:latin typeface="Calibri" panose="020F0502020204030204" pitchFamily="34" charset="0"/>
                <a:ea typeface="Times New Roman" panose="02020603050405020304" pitchFamily="18" charset="0"/>
              </a:rPr>
              <a:t>on premises </a:t>
            </a:r>
            <a:r>
              <a:rPr lang="en-US" sz="2400" dirty="0">
                <a:latin typeface="Calibri" panose="020F0502020204030204" pitchFamily="34" charset="0"/>
              </a:rPr>
              <a:t>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lvl="1">
              <a:defRPr/>
            </a:pPr>
            <a:endParaRPr lang="en-US" sz="2400" kern="0" dirty="0">
              <a:gradFill>
                <a:gsLst>
                  <a:gs pos="1250">
                    <a:schemeClr val="tx1"/>
                  </a:gs>
                  <a:gs pos="100000">
                    <a:schemeClr val="tx1"/>
                  </a:gs>
                </a:gsLst>
                <a:lin ang="5400000" scaled="0"/>
              </a:gradFill>
            </a:endParaRP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p:txBody>
      </p:sp>
      <p:pic>
        <p:nvPicPr>
          <p:cNvPr id="8" name="Picture 7">
            <a:extLst>
              <a:ext uri="{FF2B5EF4-FFF2-40B4-BE49-F238E27FC236}">
                <a16:creationId xmlns:a16="http://schemas.microsoft.com/office/drawing/2014/main" id="{2D3A6FDF-3816-47CC-83A2-FAAAD3EF88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009911" y="2538465"/>
            <a:ext cx="3334978" cy="2466146"/>
          </a:xfrm>
          <a:prstGeom prst="rect">
            <a:avLst/>
          </a:prstGeom>
          <a:ln>
            <a:solidFill>
              <a:schemeClr val="tx1"/>
            </a:solidFill>
          </a:ln>
        </p:spPr>
      </p:pic>
      <p:pic>
        <p:nvPicPr>
          <p:cNvPr id="4" name="Picture 3">
            <a:extLst>
              <a:ext uri="{FF2B5EF4-FFF2-40B4-BE49-F238E27FC236}">
                <a16:creationId xmlns:a16="http://schemas.microsoft.com/office/drawing/2014/main" id="{159F26F3-E27D-42D5-8699-E9039B8D3504}"/>
              </a:ext>
            </a:extLst>
          </p:cNvPr>
          <p:cNvPicPr>
            <a:picLocks noChangeAspect="1"/>
          </p:cNvPicPr>
          <p:nvPr/>
        </p:nvPicPr>
        <p:blipFill>
          <a:blip r:embed="rId4"/>
          <a:stretch>
            <a:fillRect/>
          </a:stretch>
        </p:blipFill>
        <p:spPr>
          <a:xfrm>
            <a:off x="550268" y="3409203"/>
            <a:ext cx="6751973" cy="1641830"/>
          </a:xfrm>
          <a:prstGeom prst="rect">
            <a:avLst/>
          </a:prstGeom>
        </p:spPr>
      </p:pic>
    </p:spTree>
    <p:extLst>
      <p:ext uri="{BB962C8B-B14F-4D97-AF65-F5344CB8AC3E}">
        <p14:creationId xmlns:p14="http://schemas.microsoft.com/office/powerpoint/2010/main" val="252140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9600" dirty="0">
                <a:ea typeface="ＭＳ Ｐゴシック"/>
                <a:cs typeface="Segoe UI"/>
              </a:rPr>
              <a:t>Module 6 Lab:</a:t>
            </a:r>
            <a:br>
              <a:rPr lang="en-US" sz="9600" dirty="0"/>
            </a:br>
            <a:r>
              <a:rPr lang="en-US" sz="5300" dirty="0">
                <a:ea typeface="ＭＳ Ｐゴシック"/>
                <a:cs typeface="Segoe UI"/>
              </a:rPr>
              <a:t>Lab 6 – Create a segment-specific report</a:t>
            </a:r>
            <a:endParaRPr lang="en-US" dirty="0">
              <a:solidFill>
                <a:schemeClr val="bg1"/>
              </a:solidFill>
            </a:endParaRPr>
          </a:p>
        </p:txBody>
      </p:sp>
    </p:spTree>
    <p:extLst>
      <p:ext uri="{BB962C8B-B14F-4D97-AF65-F5344CB8AC3E}">
        <p14:creationId xmlns:p14="http://schemas.microsoft.com/office/powerpoint/2010/main" val="253100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t>Knowledge Check Module 6</a:t>
            </a:r>
            <a:br>
              <a:rPr lang="en-US" sz="8000" dirty="0"/>
            </a:br>
            <a:r>
              <a:rPr lang="en-US" dirty="0"/>
              <a:t>https://aka.ms/PBIModShapCheck6</a:t>
            </a:r>
            <a:br>
              <a:rPr lang="en-US" sz="8000" dirty="0"/>
            </a:br>
            <a:endParaRPr lang="en-US" dirty="0">
              <a:solidFill>
                <a:schemeClr val="bg1"/>
              </a:solidFill>
            </a:endParaRPr>
          </a:p>
        </p:txBody>
      </p:sp>
    </p:spTree>
    <p:extLst>
      <p:ext uri="{BB962C8B-B14F-4D97-AF65-F5344CB8AC3E}">
        <p14:creationId xmlns:p14="http://schemas.microsoft.com/office/powerpoint/2010/main" val="299290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6 Knowledge Check Questions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is considered the most important function in DAX?</a:t>
            </a:r>
          </a:p>
          <a:p>
            <a:pPr marL="800100" lvl="1" indent="-342900">
              <a:buFont typeface="+mj-lt"/>
              <a:buAutoNum type="alphaLcPeriod"/>
            </a:pPr>
            <a:r>
              <a:rPr lang="en-US" dirty="0">
                <a:solidFill>
                  <a:schemeClr val="tx1"/>
                </a:solidFill>
                <a:latin typeface="+mn-lt"/>
              </a:rPr>
              <a:t>RELATED</a:t>
            </a:r>
          </a:p>
          <a:p>
            <a:pPr marL="800100" lvl="1" indent="-342900">
              <a:buFont typeface="+mj-lt"/>
              <a:buAutoNum type="alphaLcPeriod"/>
            </a:pPr>
            <a:r>
              <a:rPr lang="en-US" dirty="0"/>
              <a:t>CALCULATE</a:t>
            </a:r>
            <a:endParaRPr lang="en-US" dirty="0">
              <a:solidFill>
                <a:schemeClr val="tx1"/>
              </a:solidFill>
              <a:latin typeface="+mn-lt"/>
            </a:endParaRPr>
          </a:p>
          <a:p>
            <a:pPr marL="800100" lvl="1" indent="-342900">
              <a:buFont typeface="+mj-lt"/>
              <a:buAutoNum type="alphaLcPeriod"/>
            </a:pPr>
            <a:r>
              <a:rPr lang="en-US" b="0" i="0" dirty="0">
                <a:effectLst/>
              </a:rPr>
              <a:t>SUMX</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In what situation should you use an iterator rather than a calculated column?</a:t>
            </a:r>
          </a:p>
          <a:p>
            <a:pPr marL="800100" lvl="1" indent="-342900">
              <a:buFont typeface="+mj-lt"/>
              <a:buAutoNum type="alphaLcPeriod"/>
            </a:pPr>
            <a:r>
              <a:rPr lang="en-US" dirty="0"/>
              <a:t>You have a very large dataset</a:t>
            </a:r>
            <a:endParaRPr lang="en-US" dirty="0">
              <a:solidFill>
                <a:schemeClr val="tx1"/>
              </a:solidFill>
              <a:latin typeface="+mn-lt"/>
            </a:endParaRPr>
          </a:p>
          <a:p>
            <a:pPr marL="800100" lvl="1" indent="-342900">
              <a:buFont typeface="+mj-lt"/>
              <a:buAutoNum type="alphaLcPeriod"/>
            </a:pPr>
            <a:r>
              <a:rPr lang="en-US" dirty="0"/>
              <a:t>You want create filter context</a:t>
            </a:r>
            <a:endParaRPr lang="en-US" dirty="0">
              <a:solidFill>
                <a:schemeClr val="tx1"/>
              </a:solidFill>
              <a:latin typeface="+mn-lt"/>
            </a:endParaRPr>
          </a:p>
          <a:p>
            <a:pPr marL="800100" lvl="1" indent="-342900">
              <a:buFont typeface="+mj-lt"/>
              <a:buAutoNum type="alphaLcPeriod"/>
            </a:pPr>
            <a:r>
              <a:rPr lang="en-US" dirty="0"/>
              <a:t>You have too many calculated tables</a:t>
            </a:r>
            <a:endParaRPr lang="en-US" b="0" i="0" dirty="0">
              <a:effectLst/>
            </a:endParaRP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Which is NOT a benefit to using time intelligence functions?</a:t>
            </a:r>
          </a:p>
          <a:p>
            <a:pPr marL="800100" lvl="1" indent="-342900">
              <a:buFont typeface="+mj-lt"/>
              <a:buAutoNum type="alphaLcPeriod"/>
            </a:pPr>
            <a:r>
              <a:rPr lang="en-US" dirty="0"/>
              <a:t>They will save you time</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There is a lot of co</a:t>
            </a:r>
            <a:r>
              <a:rPr lang="en-US" dirty="0"/>
              <a:t>de to write</a:t>
            </a:r>
            <a:endParaRPr lang="en-US" dirty="0">
              <a:solidFill>
                <a:schemeClr val="tx1"/>
              </a:solidFill>
              <a:latin typeface="+mn-lt"/>
            </a:endParaRPr>
          </a:p>
          <a:p>
            <a:pPr marL="800100" lvl="1" indent="-342900">
              <a:buFont typeface="+mj-lt"/>
              <a:buAutoNum type="alphaLcPeriod"/>
            </a:pPr>
            <a:r>
              <a:rPr lang="en-US" b="0" i="0" dirty="0">
                <a:solidFill>
                  <a:srgbClr val="000000"/>
                </a:solidFill>
                <a:effectLst/>
              </a:rPr>
              <a:t>DAX </a:t>
            </a:r>
            <a:r>
              <a:rPr lang="en-US" dirty="0">
                <a:solidFill>
                  <a:srgbClr val="000000"/>
                </a:solidFill>
              </a:rPr>
              <a:t>already has built in functions</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77684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t>Module 7:</a:t>
            </a:r>
            <a:br>
              <a:rPr lang="en-US" sz="8000" dirty="0"/>
            </a:br>
            <a:r>
              <a:rPr lang="en-US" dirty="0"/>
              <a:t>Modeling with Power BI Best Practices &amp; Optimization Techniques</a:t>
            </a:r>
            <a:endParaRPr lang="en-US" dirty="0">
              <a:solidFill>
                <a:schemeClr val="bg1"/>
              </a:solidFill>
            </a:endParaRPr>
          </a:p>
        </p:txBody>
      </p:sp>
    </p:spTree>
    <p:extLst>
      <p:ext uri="{BB962C8B-B14F-4D97-AF65-F5344CB8AC3E}">
        <p14:creationId xmlns:p14="http://schemas.microsoft.com/office/powerpoint/2010/main" val="52016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7 Objectives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Rectangle 5">
            <a:extLst>
              <a:ext uri="{FF2B5EF4-FFF2-40B4-BE49-F238E27FC236}">
                <a16:creationId xmlns:a16="http://schemas.microsoft.com/office/drawing/2014/main" id="{BE885FD4-72C2-4AD2-A8EB-B215134CCDFE}"/>
              </a:ext>
            </a:extLst>
          </p:cNvPr>
          <p:cNvSpPr/>
          <p:nvPr/>
        </p:nvSpPr>
        <p:spPr>
          <a:xfrm>
            <a:off x="373600" y="2063984"/>
            <a:ext cx="11037454" cy="228569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basic data modeling for business scenarios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Learn some best practices for working with Power BI</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8" name="Rectangle 7">
            <a:extLst>
              <a:ext uri="{FF2B5EF4-FFF2-40B4-BE49-F238E27FC236}">
                <a16:creationId xmlns:a16="http://schemas.microsoft.com/office/drawing/2014/main" id="{C143B404-089D-4DC1-8D7A-3891EA5049AF}"/>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49186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Data Modeling</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1FC1F29C-1FEF-42DB-A360-9E73E6EA9D5C}"/>
              </a:ext>
            </a:extLst>
          </p:cNvPr>
          <p:cNvSpPr/>
          <p:nvPr/>
        </p:nvSpPr>
        <p:spPr>
          <a:xfrm>
            <a:off x="208185" y="1886592"/>
            <a:ext cx="11037454" cy="629294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t>An inefficient model can completely slow down a report, even with very small data volumes</a:t>
            </a:r>
          </a:p>
          <a:p>
            <a:pPr>
              <a:lnSpc>
                <a:spcPct val="120000"/>
              </a:lnSpc>
              <a:spcAft>
                <a:spcPts val="1800"/>
              </a:spcAft>
            </a:pPr>
            <a:r>
              <a:rPr lang="en-US" sz="2400" dirty="0">
                <a:solidFill>
                  <a:srgbClr val="505050"/>
                </a:solidFill>
              </a:rPr>
              <a:t>   </a:t>
            </a:r>
            <a:r>
              <a:rPr lang="en-US" sz="2400" b="1" dirty="0">
                <a:solidFill>
                  <a:srgbClr val="505050"/>
                </a:solidFill>
              </a:rPr>
              <a:t>GOALS</a:t>
            </a:r>
          </a:p>
          <a:p>
            <a:pPr marL="342900" indent="-342900">
              <a:buFont typeface="Arial" panose="020B0604020202020204" pitchFamily="34" charset="0"/>
              <a:buChar char="•"/>
            </a:pPr>
            <a:r>
              <a:rPr lang="en-US" sz="2400" dirty="0"/>
              <a:t>Make the model as small as possible</a:t>
            </a:r>
          </a:p>
          <a:p>
            <a:pPr lvl="1"/>
            <a:r>
              <a:rPr lang="en-US" sz="2400" b="1" dirty="0">
                <a:gradFill>
                  <a:gsLst>
                    <a:gs pos="2917">
                      <a:schemeClr val="tx1"/>
                    </a:gs>
                    <a:gs pos="30000">
                      <a:schemeClr val="tx1"/>
                    </a:gs>
                  </a:gsLst>
                  <a:lin ang="5400000" scaled="0"/>
                </a:gradFill>
                <a:latin typeface="+mj-lt"/>
              </a:rPr>
              <a:t>There are valid reasons to bend this rule</a:t>
            </a:r>
          </a:p>
          <a:p>
            <a:pPr lvl="1"/>
            <a:endParaRPr lang="en-US" sz="2400" dirty="0"/>
          </a:p>
          <a:p>
            <a:pPr marL="342900" indent="-342900">
              <a:buFont typeface="Arial" panose="020B0604020202020204" pitchFamily="34" charset="0"/>
              <a:buChar char="•"/>
            </a:pPr>
            <a:r>
              <a:rPr lang="en-US" sz="2400" dirty="0"/>
              <a:t>Schema supports the analysis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Relationships are built purposefully and thoughtfully</a:t>
            </a:r>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35F08078-F354-4CA5-9D24-818A763E92E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196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0168759"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Move Calculation to the Source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D0A01B5-7B12-4C88-8DD0-2D264CF28E11}"/>
              </a:ext>
            </a:extLst>
          </p:cNvPr>
          <p:cNvSpPr/>
          <p:nvPr/>
        </p:nvSpPr>
        <p:spPr>
          <a:xfrm>
            <a:off x="358799" y="1948890"/>
            <a:ext cx="11037454" cy="7948779"/>
          </a:xfrm>
          <a:prstGeom prst="rect">
            <a:avLst/>
          </a:prstGeom>
        </p:spPr>
        <p:txBody>
          <a:bodyPr wrap="square">
            <a:spAutoFit/>
          </a:bodyPr>
          <a:lstStyle/>
          <a:p>
            <a:r>
              <a:rPr lang="en-US" sz="2800" b="1" spc="-100" dirty="0">
                <a:ln w="3175">
                  <a:noFill/>
                </a:ln>
                <a:solidFill>
                  <a:srgbClr val="505050"/>
                </a:solidFill>
                <a:ea typeface="ＭＳ Ｐゴシック" charset="0"/>
                <a:cs typeface="Segoe UI" pitchFamily="34" charset="0"/>
              </a:rPr>
              <a:t>Scenario</a:t>
            </a:r>
            <a:endParaRPr lang="en-US" sz="2400" dirty="0">
              <a:solidFill>
                <a:srgbClr val="505050"/>
              </a:solidFill>
            </a:endParaRPr>
          </a:p>
          <a:p>
            <a:pPr marL="342900" indent="-342900">
              <a:buFont typeface="Arial" panose="020B0604020202020204" pitchFamily="34" charset="0"/>
              <a:buChar char="•"/>
            </a:pPr>
            <a:r>
              <a:rPr lang="en-US" sz="2400" dirty="0"/>
              <a:t>Many DAX calculated columns with high cardinality</a:t>
            </a:r>
          </a:p>
          <a:p>
            <a:endParaRPr lang="en-US" sz="2400" dirty="0"/>
          </a:p>
          <a:p>
            <a:pPr marL="342900" indent="-342900">
              <a:buFont typeface="Arial" panose="020B0604020202020204" pitchFamily="34" charset="0"/>
              <a:buChar char="•"/>
            </a:pPr>
            <a:endParaRPr lang="en-US" sz="2400" dirty="0"/>
          </a:p>
          <a:p>
            <a:r>
              <a:rPr lang="en-US" sz="2800" b="1" spc="-100" dirty="0">
                <a:ln w="3175">
                  <a:noFill/>
                </a:ln>
                <a:solidFill>
                  <a:srgbClr val="505050"/>
                </a:solidFill>
                <a:ea typeface="ＭＳ Ｐゴシック" charset="0"/>
                <a:cs typeface="Segoe UI" pitchFamily="34" charset="0"/>
              </a:rPr>
              <a:t>Why is it undesired?</a:t>
            </a:r>
            <a:endParaRPr lang="en-US" sz="2400" dirty="0">
              <a:solidFill>
                <a:srgbClr val="505050"/>
              </a:solidFill>
            </a:endParaRPr>
          </a:p>
          <a:p>
            <a:pPr marL="342900" indent="-342900">
              <a:buFont typeface="Arial" panose="020B0604020202020204" pitchFamily="34" charset="0"/>
              <a:buChar char="•"/>
            </a:pPr>
            <a:r>
              <a:rPr lang="en-US" sz="2400" dirty="0"/>
              <a:t>Calculated columns don’t compress as well as physical columns</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rgbClr val="505050"/>
                </a:solidFill>
                <a:ea typeface="ＭＳ Ｐゴシック" charset="0"/>
                <a:cs typeface="Segoe UI" pitchFamily="34" charset="0"/>
              </a:rPr>
              <a:t>Proposed Solution</a:t>
            </a:r>
            <a:endParaRPr lang="en-US" sz="2400" dirty="0">
              <a:solidFill>
                <a:srgbClr val="505050"/>
              </a:solidFill>
            </a:endParaRPr>
          </a:p>
          <a:p>
            <a:pPr marL="342900" indent="-342900">
              <a:buFont typeface="Arial" panose="020B0604020202020204" pitchFamily="34" charset="0"/>
              <a:buChar char="•"/>
            </a:pPr>
            <a:r>
              <a:rPr lang="en-US" sz="2400" dirty="0"/>
              <a:t>Perform calculations in Power Query, ideally push down</a:t>
            </a:r>
          </a:p>
          <a:p>
            <a:pPr marL="342900" indent="-342900">
              <a:buFont typeface="Arial" panose="020B0604020202020204" pitchFamily="34" charset="0"/>
              <a:buChar char="•"/>
            </a:pPr>
            <a:r>
              <a:rPr lang="en-US" sz="2400" dirty="0"/>
              <a:t>Customize source query for non foldable transforms</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1AB4C9B4-B57F-4869-9B34-3AA4553C2E4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5342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963273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Remove Unused Table and Columns</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0DCA9207-7C81-40FE-9BDF-E16A432DF4C7}"/>
              </a:ext>
            </a:extLst>
          </p:cNvPr>
          <p:cNvSpPr/>
          <p:nvPr/>
        </p:nvSpPr>
        <p:spPr>
          <a:xfrm>
            <a:off x="472965" y="1972386"/>
            <a:ext cx="11037454" cy="6037487"/>
          </a:xfrm>
          <a:prstGeom prst="rect">
            <a:avLst/>
          </a:prstGeom>
        </p:spPr>
        <p:txBody>
          <a:bodyPr wrap="square">
            <a:spAutoFit/>
          </a:bodyPr>
          <a:lstStyle/>
          <a:p>
            <a:r>
              <a:rPr lang="en-US" sz="2800" b="1" spc="-100" dirty="0">
                <a:ln w="3175">
                  <a:noFill/>
                </a:ln>
                <a:solidFill>
                  <a:srgbClr val="505050"/>
                </a:solidFill>
                <a:ea typeface="ＭＳ Ｐゴシック" charset="0"/>
                <a:cs typeface="Segoe UI" pitchFamily="34" charset="0"/>
              </a:rPr>
              <a:t>Scenario</a:t>
            </a:r>
          </a:p>
          <a:p>
            <a:pPr marL="342900" indent="-342900">
              <a:buFont typeface="Arial" panose="020B0604020202020204" pitchFamily="34" charset="0"/>
              <a:buChar char="•"/>
            </a:pPr>
            <a:r>
              <a:rPr lang="en-US" sz="2400" dirty="0"/>
              <a:t>Model contains tables/columns that are not used for reporting/analysis or calculations</a:t>
            </a:r>
          </a:p>
          <a:p>
            <a:pPr marL="342900" indent="-342900">
              <a:lnSpc>
                <a:spcPct val="120000"/>
              </a:lnSpc>
              <a:spcAft>
                <a:spcPts val="1800"/>
              </a:spcAft>
              <a:buFont typeface="Arial" panose="020B0604020202020204" pitchFamily="34" charset="0"/>
              <a:buChar char="•"/>
            </a:pPr>
            <a:endParaRPr lang="en-US" sz="2400" dirty="0"/>
          </a:p>
          <a:p>
            <a:r>
              <a:rPr lang="en-US" sz="2800" b="1" spc="-100" dirty="0">
                <a:ln w="3175">
                  <a:noFill/>
                </a:ln>
                <a:solidFill>
                  <a:srgbClr val="505050"/>
                </a:solidFill>
                <a:ea typeface="ＭＳ Ｐゴシック" charset="0"/>
                <a:cs typeface="Segoe UI" pitchFamily="34" charset="0"/>
              </a:rPr>
              <a:t>Why is it undesired?</a:t>
            </a:r>
          </a:p>
          <a:p>
            <a:pPr marL="342900" indent="-342900">
              <a:buFont typeface="Arial" panose="020B0604020202020204" pitchFamily="34" charset="0"/>
              <a:buChar char="•"/>
            </a:pPr>
            <a:r>
              <a:rPr lang="en-US" sz="2400" dirty="0"/>
              <a:t>Increases model size </a:t>
            </a:r>
          </a:p>
          <a:p>
            <a:pPr marL="342900" indent="-342900">
              <a:buFont typeface="Arial" panose="020B0604020202020204" pitchFamily="34" charset="0"/>
              <a:buChar char="•"/>
            </a:pPr>
            <a:r>
              <a:rPr lang="en-US" sz="2400" dirty="0"/>
              <a:t>Increases time to load into memory</a:t>
            </a:r>
          </a:p>
          <a:p>
            <a:pPr marL="342900" indent="-342900">
              <a:buFont typeface="Arial" panose="020B0604020202020204" pitchFamily="34" charset="0"/>
              <a:buChar char="•"/>
            </a:pPr>
            <a:r>
              <a:rPr lang="en-US" sz="2400" dirty="0"/>
              <a:t>Increases refresh time</a:t>
            </a:r>
          </a:p>
          <a:p>
            <a:pPr marL="342900" indent="-342900">
              <a:buFont typeface="Arial" panose="020B0604020202020204" pitchFamily="34" charset="0"/>
              <a:buChar char="•"/>
            </a:pPr>
            <a:r>
              <a:rPr lang="en-US" sz="2400" dirty="0"/>
              <a:t>May affect usability</a:t>
            </a:r>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1D2FF955-A6D5-4AF2-B398-0CD8643CE8C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8360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0539249"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High Precision/Cardinality Columns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B9CCA64E-D331-490F-AAB2-C46867FD2219}"/>
              </a:ext>
            </a:extLst>
          </p:cNvPr>
          <p:cNvSpPr/>
          <p:nvPr/>
        </p:nvSpPr>
        <p:spPr>
          <a:xfrm>
            <a:off x="390331" y="1751821"/>
            <a:ext cx="11037454" cy="7733335"/>
          </a:xfrm>
          <a:prstGeom prst="rect">
            <a:avLst/>
          </a:prstGeom>
        </p:spPr>
        <p:txBody>
          <a:bodyPr wrap="square">
            <a:spAutoFit/>
          </a:bodyPr>
          <a:lstStyle/>
          <a:p>
            <a:r>
              <a:rPr lang="en-US" sz="2200" b="1" spc="-100" dirty="0">
                <a:ln w="3175">
                  <a:noFill/>
                </a:ln>
                <a:solidFill>
                  <a:srgbClr val="505050"/>
                </a:solidFill>
                <a:ea typeface="ＭＳ Ｐゴシック" charset="0"/>
                <a:cs typeface="Segoe UI" pitchFamily="34" charset="0"/>
              </a:rPr>
              <a:t>Scenario</a:t>
            </a:r>
          </a:p>
          <a:p>
            <a:pPr marL="342900" indent="-342900">
              <a:buFont typeface="Arial" panose="020B0604020202020204" pitchFamily="34" charset="0"/>
              <a:buChar char="•"/>
            </a:pPr>
            <a:r>
              <a:rPr lang="en-US" sz="2200" dirty="0"/>
              <a:t>Model contains columns at a higher precision than needed for analysis e.g. datetime in milliseconds, weight to 6 decimal places</a:t>
            </a:r>
          </a:p>
          <a:p>
            <a:pPr marL="342900" indent="-342900">
              <a:buFont typeface="Arial" panose="020B0604020202020204" pitchFamily="34" charset="0"/>
              <a:buChar char="•"/>
            </a:pPr>
            <a:r>
              <a:rPr lang="en-US" sz="2200" dirty="0"/>
              <a:t>Model contains columns that are highly unique</a:t>
            </a:r>
          </a:p>
          <a:p>
            <a:pPr marL="342900" indent="-342900">
              <a:buFont typeface="Arial" panose="020B0604020202020204" pitchFamily="34" charset="0"/>
              <a:buChar char="•"/>
            </a:pPr>
            <a:endParaRPr lang="en-US" sz="2200" dirty="0"/>
          </a:p>
          <a:p>
            <a:r>
              <a:rPr lang="en-US" sz="2200" b="1" spc="-100" dirty="0">
                <a:ln w="3175">
                  <a:noFill/>
                </a:ln>
                <a:solidFill>
                  <a:srgbClr val="505050"/>
                </a:solidFill>
                <a:ea typeface="ＭＳ Ｐゴシック" charset="0"/>
                <a:cs typeface="Segoe UI" pitchFamily="34" charset="0"/>
              </a:rPr>
              <a:t>Why is it undesired?</a:t>
            </a:r>
          </a:p>
          <a:p>
            <a:pPr marL="342900" indent="-342900">
              <a:buFont typeface="Arial" panose="020B0604020202020204" pitchFamily="34" charset="0"/>
              <a:buChar char="•"/>
            </a:pPr>
            <a:r>
              <a:rPr lang="en-US" sz="2200" dirty="0"/>
              <a:t>Less compression with high precision/cardinality  </a:t>
            </a:r>
          </a:p>
          <a:p>
            <a:pPr marL="342900" indent="-342900">
              <a:buFont typeface="Arial" panose="020B0604020202020204" pitchFamily="34" charset="0"/>
              <a:buChar char="•"/>
            </a:pPr>
            <a:r>
              <a:rPr lang="en-US" sz="2200" dirty="0"/>
              <a:t>Increases time to load into memory</a:t>
            </a:r>
          </a:p>
          <a:p>
            <a:pPr marL="342900" indent="-342900">
              <a:buFont typeface="Arial" panose="020B0604020202020204" pitchFamily="34" charset="0"/>
              <a:buChar char="•"/>
            </a:pPr>
            <a:r>
              <a:rPr lang="en-US" sz="2200" dirty="0"/>
              <a:t>Increases refresh time</a:t>
            </a:r>
          </a:p>
          <a:p>
            <a:endParaRPr lang="en-US" sz="2200" b="1" spc="-100" dirty="0">
              <a:ln w="3175">
                <a:noFill/>
              </a:ln>
              <a:solidFill>
                <a:schemeClr val="tx2"/>
              </a:solidFill>
              <a:ea typeface="ＭＳ Ｐゴシック" charset="0"/>
              <a:cs typeface="Segoe UI" pitchFamily="34" charset="0"/>
            </a:endParaRPr>
          </a:p>
          <a:p>
            <a:r>
              <a:rPr lang="en-US" sz="2200" b="1" spc="-100" dirty="0">
                <a:ln w="3175">
                  <a:noFill/>
                </a:ln>
                <a:solidFill>
                  <a:srgbClr val="505050"/>
                </a:solidFill>
                <a:ea typeface="ＭＳ Ｐゴシック" charset="0"/>
                <a:cs typeface="Segoe UI" pitchFamily="34" charset="0"/>
              </a:rPr>
              <a:t>Proposed Solution</a:t>
            </a:r>
          </a:p>
          <a:p>
            <a:pPr marL="342900" indent="-342900">
              <a:buFont typeface="Arial" panose="020B0604020202020204" pitchFamily="34" charset="0"/>
              <a:buChar char="•"/>
            </a:pPr>
            <a:r>
              <a:rPr lang="en-US" sz="2200" dirty="0"/>
              <a:t>Remove if not needed</a:t>
            </a:r>
          </a:p>
          <a:p>
            <a:pPr marL="342900" indent="-342900">
              <a:buFont typeface="Arial" panose="020B0604020202020204" pitchFamily="34" charset="0"/>
              <a:buChar char="•"/>
            </a:pPr>
            <a:r>
              <a:rPr lang="en-US" sz="2200" dirty="0"/>
              <a:t>Reduce precision</a:t>
            </a:r>
          </a:p>
          <a:p>
            <a:pPr marL="342900" indent="-342900">
              <a:buFont typeface="Arial" panose="020B0604020202020204" pitchFamily="34" charset="0"/>
              <a:buChar char="•"/>
            </a:pPr>
            <a:r>
              <a:rPr lang="en-US" sz="2200" dirty="0"/>
              <a:t>Split datetime into date and time</a:t>
            </a:r>
          </a:p>
          <a:p>
            <a:endParaRPr lang="en-US" sz="22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B966B6B2-D355-4723-A89E-06DED4B78A4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786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8450318"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Use Integers instead of Strings</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E1E89B81-2730-44B6-8F0A-CE936C2EA875}"/>
              </a:ext>
            </a:extLst>
          </p:cNvPr>
          <p:cNvSpPr/>
          <p:nvPr/>
        </p:nvSpPr>
        <p:spPr>
          <a:xfrm>
            <a:off x="319386" y="1704525"/>
            <a:ext cx="11037454" cy="6409896"/>
          </a:xfrm>
          <a:prstGeom prst="rect">
            <a:avLst/>
          </a:prstGeom>
        </p:spPr>
        <p:txBody>
          <a:bodyPr wrap="square">
            <a:spAutoFit/>
          </a:bodyPr>
          <a:lstStyle/>
          <a:p>
            <a:endParaRPr lang="en-US" sz="2400" dirty="0"/>
          </a:p>
          <a:p>
            <a:r>
              <a:rPr lang="en-US" sz="2800" b="1" spc="-100" dirty="0">
                <a:ln w="3175">
                  <a:noFill/>
                </a:ln>
                <a:solidFill>
                  <a:srgbClr val="505050"/>
                </a:solidFill>
                <a:ea typeface="ＭＳ Ｐゴシック" charset="0"/>
                <a:cs typeface="Segoe UI" pitchFamily="34" charset="0"/>
              </a:rPr>
              <a:t>Why is it undesired?</a:t>
            </a:r>
            <a:endParaRPr lang="en-US" sz="2400" dirty="0">
              <a:solidFill>
                <a:srgbClr val="505050"/>
              </a:solidFill>
            </a:endParaRPr>
          </a:p>
          <a:p>
            <a:pPr marL="342900" indent="-342900">
              <a:buFont typeface="Arial" panose="020B0604020202020204" pitchFamily="34" charset="0"/>
              <a:buChar char="•"/>
            </a:pPr>
            <a:r>
              <a:rPr lang="en-US" sz="2400" dirty="0"/>
              <a:t>Strings use dictionary encoding, integers use run length encoding which is more efficient</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600" b="1" spc="-100" dirty="0">
                <a:ln w="3175">
                  <a:noFill/>
                </a:ln>
                <a:solidFill>
                  <a:srgbClr val="505050"/>
                </a:solidFill>
                <a:ea typeface="ＭＳ Ｐゴシック" charset="0"/>
                <a:cs typeface="Segoe UI" pitchFamily="34" charset="0"/>
              </a:rPr>
              <a:t>Proposed Solution</a:t>
            </a:r>
            <a:endParaRPr lang="en-US" sz="2600" dirty="0">
              <a:solidFill>
                <a:srgbClr val="505050"/>
              </a:solidFill>
            </a:endParaRPr>
          </a:p>
          <a:p>
            <a:pPr marL="342900" indent="-342900">
              <a:buFont typeface="Arial" panose="020B0604020202020204" pitchFamily="34" charset="0"/>
              <a:buChar char="•"/>
            </a:pPr>
            <a:r>
              <a:rPr lang="en-US" sz="2400" dirty="0"/>
              <a:t>Check data types and set to integer if known to be numerical</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3C0B2DF7-E004-4D15-A854-DEE53D4F6B44}"/>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484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0" y="413504"/>
            <a:ext cx="1208567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 Composite Model</a:t>
            </a:r>
          </a:p>
        </p:txBody>
      </p:sp>
      <p:sp>
        <p:nvSpPr>
          <p:cNvPr id="9" name="Rectangle 8">
            <a:extLst>
              <a:ext uri="{FF2B5EF4-FFF2-40B4-BE49-F238E27FC236}">
                <a16:creationId xmlns:a16="http://schemas.microsoft.com/office/drawing/2014/main" id="{BCF12420-7012-4FE2-AF04-1DACCE6B90F5}"/>
              </a:ext>
            </a:extLst>
          </p:cNvPr>
          <p:cNvSpPr/>
          <p:nvPr/>
        </p:nvSpPr>
        <p:spPr>
          <a:xfrm>
            <a:off x="83820" y="1897140"/>
            <a:ext cx="11819475" cy="3416320"/>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latin typeface="Calibri" panose="020F0502020204030204" pitchFamily="34" charset="0"/>
            </a:endParaRPr>
          </a:p>
          <a:p>
            <a:pPr marR="0" lvl="0" defTabSz="914400" eaLnBrk="1" fontAlgn="auto" latinLnBrk="0" hangingPunct="1">
              <a:lnSpc>
                <a:spcPct val="100000"/>
              </a:lnSpc>
              <a:spcBef>
                <a:spcPts val="0"/>
              </a:spcBef>
              <a:spcAft>
                <a:spcPts val="0"/>
              </a:spcAft>
              <a:buClrTx/>
              <a:buSzTx/>
              <a:tabLst/>
              <a:defRPr/>
            </a:pPr>
            <a:r>
              <a:rPr lang="en-US" sz="2400" kern="0" dirty="0">
                <a:gradFill>
                  <a:gsLst>
                    <a:gs pos="1250">
                      <a:schemeClr val="tx1"/>
                    </a:gs>
                    <a:gs pos="100000">
                      <a:schemeClr val="tx1"/>
                    </a:gs>
                  </a:gsLst>
                  <a:lin ang="5400000" scaled="0"/>
                </a:gradFill>
              </a:rPr>
              <a:t>Allows a report to have two or more data connections from different source groups, such as one or more </a:t>
            </a:r>
            <a:r>
              <a:rPr lang="en-US" sz="2400" kern="0" dirty="0" err="1">
                <a:gradFill>
                  <a:gsLst>
                    <a:gs pos="1250">
                      <a:schemeClr val="tx1"/>
                    </a:gs>
                    <a:gs pos="100000">
                      <a:schemeClr val="tx1"/>
                    </a:gs>
                  </a:gsLst>
                  <a:lin ang="5400000" scaled="0"/>
                </a:gradFill>
              </a:rPr>
              <a:t>DirectQuery</a:t>
            </a:r>
            <a:r>
              <a:rPr lang="en-US" sz="2400" kern="0" dirty="0">
                <a:gradFill>
                  <a:gsLst>
                    <a:gs pos="1250">
                      <a:schemeClr val="tx1"/>
                    </a:gs>
                    <a:gs pos="100000">
                      <a:schemeClr val="tx1"/>
                    </a:gs>
                  </a:gsLst>
                  <a:lin ang="5400000" scaled="0"/>
                </a:gradFill>
              </a:rPr>
              <a:t> connections and an import connection, two or more </a:t>
            </a:r>
            <a:r>
              <a:rPr lang="en-US" sz="2400" kern="0" dirty="0" err="1">
                <a:gradFill>
                  <a:gsLst>
                    <a:gs pos="1250">
                      <a:schemeClr val="tx1"/>
                    </a:gs>
                    <a:gs pos="100000">
                      <a:schemeClr val="tx1"/>
                    </a:gs>
                  </a:gsLst>
                  <a:lin ang="5400000" scaled="0"/>
                </a:gradFill>
              </a:rPr>
              <a:t>DirectQuery</a:t>
            </a:r>
            <a:r>
              <a:rPr lang="en-US" sz="2400" kern="0" dirty="0">
                <a:gradFill>
                  <a:gsLst>
                    <a:gs pos="1250">
                      <a:schemeClr val="tx1"/>
                    </a:gs>
                    <a:gs pos="100000">
                      <a:schemeClr val="tx1"/>
                    </a:gs>
                  </a:gsLst>
                  <a:lin ang="5400000" scaled="0"/>
                </a:gradFill>
              </a:rPr>
              <a:t> connections, or any combination</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latin typeface="Calibri" panose="020F0502020204030204" pitchFamily="34" charset="0"/>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Combines data from one or more </a:t>
            </a:r>
            <a:r>
              <a:rPr lang="en-US" sz="2400" dirty="0" err="1"/>
              <a:t>DirectQuery</a:t>
            </a:r>
            <a:r>
              <a:rPr lang="en-US" sz="2400" dirty="0"/>
              <a:t> sources.</a:t>
            </a:r>
          </a:p>
          <a:p>
            <a:pPr>
              <a:buFont typeface="Arial" panose="020B0604020202020204" pitchFamily="34" charset="0"/>
              <a:buChar char="•"/>
            </a:pPr>
            <a:r>
              <a:rPr lang="en-US" sz="2400" dirty="0"/>
              <a:t>   Combines data from </a:t>
            </a:r>
            <a:r>
              <a:rPr lang="en-US" sz="2400" dirty="0" err="1"/>
              <a:t>DirectQuery</a:t>
            </a:r>
            <a:r>
              <a:rPr lang="en-US" sz="2400" dirty="0"/>
              <a:t> sources and imports data</a:t>
            </a:r>
            <a:r>
              <a:rPr lang="en-US" sz="2400" dirty="0">
                <a:latin typeface="Calibri" panose="020F0502020204030204" pitchFamily="34" charset="0"/>
              </a:rPr>
              <a:t>.</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1529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901856"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Integer Surrogate Keys, Pre-sort them</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28ABA85C-F799-4412-8DC1-2F2AF1BFC55C}"/>
              </a:ext>
            </a:extLst>
          </p:cNvPr>
          <p:cNvSpPr/>
          <p:nvPr/>
        </p:nvSpPr>
        <p:spPr>
          <a:xfrm>
            <a:off x="240558" y="1743939"/>
            <a:ext cx="11037454" cy="2677656"/>
          </a:xfrm>
          <a:prstGeom prst="rect">
            <a:avLst/>
          </a:prstGeom>
        </p:spPr>
        <p:txBody>
          <a:bodyPr wrap="square">
            <a:spAutoFit/>
          </a:bodyPr>
          <a:lstStyle/>
          <a:p>
            <a:endParaRPr lang="en-US" sz="2400" dirty="0"/>
          </a:p>
          <a:p>
            <a:pPr marL="342900" indent="-342900">
              <a:buFont typeface="Arial" panose="020B0604020202020204" pitchFamily="34" charset="0"/>
              <a:buChar char="•"/>
            </a:pPr>
            <a:r>
              <a:rPr lang="en-US" sz="2400" dirty="0"/>
              <a:t>Power BI compresses rows in segments of millions of rows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Integers use Run Length Encoding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Sorting will maximize compression when encoded as it reduces the range of values per segment</a:t>
            </a:r>
          </a:p>
        </p:txBody>
      </p:sp>
      <p:sp>
        <p:nvSpPr>
          <p:cNvPr id="3" name="TextBox 2">
            <a:extLst>
              <a:ext uri="{FF2B5EF4-FFF2-40B4-BE49-F238E27FC236}">
                <a16:creationId xmlns:a16="http://schemas.microsoft.com/office/drawing/2014/main" id="{F9DD1403-1472-4232-94BA-CCA5B56E724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6679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22644" y="169860"/>
            <a:ext cx="8968216"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Be Careful with Bi-Directional Relationships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87BEA8A6-34D3-4196-A985-97F3235358A5}"/>
              </a:ext>
            </a:extLst>
          </p:cNvPr>
          <p:cNvSpPr/>
          <p:nvPr/>
        </p:nvSpPr>
        <p:spPr>
          <a:xfrm>
            <a:off x="105709" y="1767586"/>
            <a:ext cx="7156551" cy="7794891"/>
          </a:xfrm>
          <a:prstGeom prst="rect">
            <a:avLst/>
          </a:prstGeom>
        </p:spPr>
        <p:txBody>
          <a:bodyPr wrap="square">
            <a:spAutoFit/>
          </a:bodyPr>
          <a:lstStyle/>
          <a:p>
            <a:r>
              <a:rPr lang="en-US" sz="2200" b="1" spc="-100" dirty="0">
                <a:ln w="3175">
                  <a:noFill/>
                </a:ln>
                <a:solidFill>
                  <a:srgbClr val="505050"/>
                </a:solidFill>
                <a:ea typeface="ＭＳ Ｐゴシック" charset="0"/>
                <a:cs typeface="Segoe UI" pitchFamily="34" charset="0"/>
              </a:rPr>
              <a:t>Scenario</a:t>
            </a:r>
            <a:endParaRPr lang="en-US" sz="2200" dirty="0">
              <a:solidFill>
                <a:srgbClr val="505050"/>
              </a:solidFill>
            </a:endParaRPr>
          </a:p>
          <a:p>
            <a:pPr marL="342900" indent="-342900">
              <a:buFont typeface="Arial" panose="020B0604020202020204" pitchFamily="34" charset="0"/>
              <a:buChar char="•"/>
            </a:pPr>
            <a:r>
              <a:rPr lang="en-US" sz="2200" dirty="0"/>
              <a:t>Most relationships in the model are set to bi-directional</a:t>
            </a:r>
          </a:p>
          <a:p>
            <a:endParaRPr lang="en-US" sz="2200" dirty="0"/>
          </a:p>
          <a:p>
            <a:pPr marL="342900" indent="-342900">
              <a:buFont typeface="Arial" panose="020B0604020202020204" pitchFamily="34" charset="0"/>
              <a:buChar char="•"/>
            </a:pPr>
            <a:endParaRPr lang="en-US" sz="2200" dirty="0"/>
          </a:p>
          <a:p>
            <a:r>
              <a:rPr lang="en-US" sz="2200" b="1" spc="-100" dirty="0">
                <a:ln w="3175">
                  <a:noFill/>
                </a:ln>
                <a:solidFill>
                  <a:srgbClr val="505050"/>
                </a:solidFill>
                <a:ea typeface="ＭＳ Ｐゴシック" charset="0"/>
                <a:cs typeface="Segoe UI" pitchFamily="34" charset="0"/>
              </a:rPr>
              <a:t>Why is it undesired?</a:t>
            </a:r>
          </a:p>
          <a:p>
            <a:pPr marL="342900" indent="-342900">
              <a:buFont typeface="Arial" panose="020B0604020202020204" pitchFamily="34" charset="0"/>
              <a:buChar char="•"/>
            </a:pPr>
            <a:r>
              <a:rPr lang="en-US" sz="2200" dirty="0"/>
              <a:t>Applying filters/slicers traverses many relationships and can be slower</a:t>
            </a:r>
          </a:p>
          <a:p>
            <a:pPr marL="342900" indent="-342900">
              <a:buFont typeface="Arial" panose="020B0604020202020204" pitchFamily="34" charset="0"/>
              <a:buChar char="•"/>
            </a:pPr>
            <a:r>
              <a:rPr lang="en-US" sz="2200" dirty="0"/>
              <a:t>Some filter chains unlikely to add business value</a:t>
            </a:r>
          </a:p>
          <a:p>
            <a:pPr marL="342900" indent="-342900">
              <a:buFont typeface="Arial" panose="020B0604020202020204" pitchFamily="34" charset="0"/>
              <a:buChar char="•"/>
            </a:pPr>
            <a:endParaRPr lang="en-US" sz="2200" dirty="0"/>
          </a:p>
          <a:p>
            <a:endParaRPr lang="en-US" sz="2200" b="1" spc="-100" dirty="0">
              <a:ln w="3175">
                <a:noFill/>
              </a:ln>
              <a:solidFill>
                <a:srgbClr val="505050"/>
              </a:solidFill>
              <a:ea typeface="ＭＳ Ｐゴシック" charset="0"/>
              <a:cs typeface="Segoe UI" pitchFamily="34" charset="0"/>
            </a:endParaRPr>
          </a:p>
          <a:p>
            <a:r>
              <a:rPr lang="en-US" sz="2200" b="1" spc="-100" dirty="0">
                <a:ln w="3175">
                  <a:noFill/>
                </a:ln>
                <a:solidFill>
                  <a:srgbClr val="505050"/>
                </a:solidFill>
                <a:ea typeface="ＭＳ Ｐゴシック" charset="0"/>
                <a:cs typeface="Segoe UI" pitchFamily="34" charset="0"/>
              </a:rPr>
              <a:t>Proposed Solution</a:t>
            </a:r>
            <a:endParaRPr lang="en-US" sz="2200" dirty="0">
              <a:solidFill>
                <a:srgbClr val="505050"/>
              </a:solidFill>
            </a:endParaRPr>
          </a:p>
          <a:p>
            <a:pPr marL="342900" indent="-342900">
              <a:buFont typeface="Arial" panose="020B0604020202020204" pitchFamily="34" charset="0"/>
              <a:buChar char="•"/>
            </a:pPr>
            <a:r>
              <a:rPr lang="en-US" sz="2200" dirty="0"/>
              <a:t>Only use bi-directional where the scenario requires it</a:t>
            </a:r>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pic>
        <p:nvPicPr>
          <p:cNvPr id="3" name="Picture 2">
            <a:extLst>
              <a:ext uri="{FF2B5EF4-FFF2-40B4-BE49-F238E27FC236}">
                <a16:creationId xmlns:a16="http://schemas.microsoft.com/office/drawing/2014/main" id="{8C91BAD3-1E65-4228-AC38-97BA6318BEF3}"/>
              </a:ext>
            </a:extLst>
          </p:cNvPr>
          <p:cNvPicPr>
            <a:picLocks noChangeAspect="1"/>
          </p:cNvPicPr>
          <p:nvPr/>
        </p:nvPicPr>
        <p:blipFill>
          <a:blip r:embed="rId3"/>
          <a:stretch>
            <a:fillRect/>
          </a:stretch>
        </p:blipFill>
        <p:spPr>
          <a:xfrm>
            <a:off x="6936507" y="1960902"/>
            <a:ext cx="5149783" cy="3304782"/>
          </a:xfrm>
          <a:prstGeom prst="rect">
            <a:avLst/>
          </a:prstGeom>
        </p:spPr>
      </p:pic>
      <p:sp>
        <p:nvSpPr>
          <p:cNvPr id="4" name="TextBox 3">
            <a:extLst>
              <a:ext uri="{FF2B5EF4-FFF2-40B4-BE49-F238E27FC236}">
                <a16:creationId xmlns:a16="http://schemas.microsoft.com/office/drawing/2014/main" id="{D5F91468-12E8-4DCB-98E0-4B23EE1711A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2646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8213835"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Set Default Summarization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E11B1417-B466-4876-91C5-34858861ED1C}"/>
              </a:ext>
            </a:extLst>
          </p:cNvPr>
          <p:cNvSpPr/>
          <p:nvPr/>
        </p:nvSpPr>
        <p:spPr>
          <a:xfrm>
            <a:off x="209028" y="1799118"/>
            <a:ext cx="6712633" cy="8164223"/>
          </a:xfrm>
          <a:prstGeom prst="rect">
            <a:avLst/>
          </a:prstGeom>
        </p:spPr>
        <p:txBody>
          <a:bodyPr wrap="square">
            <a:spAutoFit/>
          </a:bodyPr>
          <a:lstStyle/>
          <a:p>
            <a:r>
              <a:rPr lang="en-US" sz="2200" b="1" spc="-100" dirty="0">
                <a:ln w="3175">
                  <a:noFill/>
                </a:ln>
                <a:solidFill>
                  <a:srgbClr val="505050"/>
                </a:solidFill>
                <a:ea typeface="ＭＳ Ｐゴシック" charset="0"/>
                <a:cs typeface="Segoe UI" pitchFamily="34" charset="0"/>
              </a:rPr>
              <a:t>Scenario</a:t>
            </a:r>
            <a:endParaRPr lang="en-US" sz="2200" dirty="0">
              <a:solidFill>
                <a:srgbClr val="505050"/>
              </a:solidFill>
            </a:endParaRPr>
          </a:p>
          <a:p>
            <a:pPr marL="342900" indent="-342900">
              <a:buFont typeface="Arial" panose="020B0604020202020204" pitchFamily="34" charset="0"/>
              <a:buChar char="•"/>
            </a:pPr>
            <a:r>
              <a:rPr lang="en-US" sz="2200" dirty="0"/>
              <a:t>Numeric columns in model that are purely informational (e.g. Account ID)</a:t>
            </a:r>
          </a:p>
          <a:p>
            <a:pPr marL="342900" indent="-342900">
              <a:buFont typeface="Arial" panose="020B0604020202020204" pitchFamily="34" charset="0"/>
              <a:buChar char="•"/>
            </a:pPr>
            <a:r>
              <a:rPr lang="en-US" sz="2200" dirty="0"/>
              <a:t>Default summarization is Sum</a:t>
            </a:r>
          </a:p>
          <a:p>
            <a:pPr marL="342900" indent="-342900">
              <a:buFont typeface="Arial" panose="020B0604020202020204" pitchFamily="34" charset="0"/>
              <a:buChar char="•"/>
            </a:pPr>
            <a:endParaRPr lang="en-US" sz="2200" dirty="0"/>
          </a:p>
          <a:p>
            <a:endParaRPr lang="en-US" sz="2200" dirty="0"/>
          </a:p>
          <a:p>
            <a:r>
              <a:rPr lang="en-US" sz="2200" b="1" spc="-100" dirty="0">
                <a:ln w="3175">
                  <a:noFill/>
                </a:ln>
                <a:solidFill>
                  <a:srgbClr val="505050"/>
                </a:solidFill>
                <a:ea typeface="ＭＳ Ｐゴシック" charset="0"/>
                <a:cs typeface="Segoe UI" pitchFamily="34" charset="0"/>
              </a:rPr>
              <a:t>Why is it undesired?</a:t>
            </a:r>
            <a:endParaRPr lang="en-US" sz="2200" dirty="0">
              <a:solidFill>
                <a:srgbClr val="505050"/>
              </a:solidFill>
            </a:endParaRPr>
          </a:p>
          <a:p>
            <a:pPr marL="342900" indent="-342900">
              <a:buFont typeface="Arial" panose="020B0604020202020204" pitchFamily="34" charset="0"/>
              <a:buChar char="•"/>
            </a:pPr>
            <a:r>
              <a:rPr lang="en-US" sz="2200" dirty="0"/>
              <a:t>Power BI will try to sum the number when dropped into visuals. </a:t>
            </a:r>
          </a:p>
          <a:p>
            <a:pPr marL="342900" indent="-342900">
              <a:buFont typeface="Arial" panose="020B0604020202020204" pitchFamily="34" charset="0"/>
              <a:buChar char="•"/>
            </a:pPr>
            <a:r>
              <a:rPr lang="en-US" sz="2200" dirty="0"/>
              <a:t>Detailed tables/matrixes can be slower</a:t>
            </a:r>
          </a:p>
          <a:p>
            <a:pPr marL="342900" indent="-342900">
              <a:buFont typeface="Arial" panose="020B0604020202020204" pitchFamily="34" charset="0"/>
              <a:buChar char="•"/>
            </a:pPr>
            <a:endParaRPr lang="en-US" sz="2200" dirty="0"/>
          </a:p>
          <a:p>
            <a:r>
              <a:rPr lang="en-US" sz="2200" b="1" spc="-100" dirty="0">
                <a:ln w="3175">
                  <a:noFill/>
                </a:ln>
                <a:solidFill>
                  <a:srgbClr val="505050"/>
                </a:solidFill>
                <a:ea typeface="ＭＳ Ｐゴシック" charset="0"/>
                <a:cs typeface="Segoe UI" pitchFamily="34" charset="0"/>
              </a:rPr>
              <a:t>Proposed Solution</a:t>
            </a:r>
            <a:endParaRPr lang="en-US" sz="2200" dirty="0">
              <a:solidFill>
                <a:srgbClr val="505050"/>
              </a:solidFill>
            </a:endParaRPr>
          </a:p>
          <a:p>
            <a:pPr marL="342900" indent="-342900">
              <a:buFont typeface="Arial" panose="020B0604020202020204" pitchFamily="34" charset="0"/>
              <a:buChar char="•"/>
            </a:pPr>
            <a:r>
              <a:rPr lang="en-US" sz="2200" dirty="0"/>
              <a:t>Set the default summarization to None</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pic>
        <p:nvPicPr>
          <p:cNvPr id="3" name="Picture 2">
            <a:extLst>
              <a:ext uri="{FF2B5EF4-FFF2-40B4-BE49-F238E27FC236}">
                <a16:creationId xmlns:a16="http://schemas.microsoft.com/office/drawing/2014/main" id="{9916914C-FD95-4BC0-AE2B-921F110F7014}"/>
              </a:ext>
            </a:extLst>
          </p:cNvPr>
          <p:cNvPicPr>
            <a:picLocks noChangeAspect="1"/>
          </p:cNvPicPr>
          <p:nvPr/>
        </p:nvPicPr>
        <p:blipFill>
          <a:blip r:embed="rId3"/>
          <a:stretch>
            <a:fillRect/>
          </a:stretch>
        </p:blipFill>
        <p:spPr>
          <a:xfrm>
            <a:off x="6921661" y="2186579"/>
            <a:ext cx="4810241" cy="2001434"/>
          </a:xfrm>
          <a:prstGeom prst="rect">
            <a:avLst/>
          </a:prstGeom>
        </p:spPr>
      </p:pic>
      <p:sp>
        <p:nvSpPr>
          <p:cNvPr id="4" name="TextBox 3">
            <a:extLst>
              <a:ext uri="{FF2B5EF4-FFF2-40B4-BE49-F238E27FC236}">
                <a16:creationId xmlns:a16="http://schemas.microsoft.com/office/drawing/2014/main" id="{4467B4D5-BC9B-4BA2-BB68-09E89CE1A2A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00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Best Practices – Calculated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8F45C32C-8820-4C53-86DB-DC0F84B1E18E}"/>
              </a:ext>
            </a:extLst>
          </p:cNvPr>
          <p:cNvSpPr>
            <a:spLocks noGrp="1"/>
          </p:cNvSpPr>
          <p:nvPr>
            <p:ph type="title"/>
          </p:nvPr>
        </p:nvSpPr>
        <p:spPr>
          <a:xfrm>
            <a:off x="175541" y="2215052"/>
            <a:ext cx="11655840" cy="524527"/>
          </a:xfrm>
        </p:spPr>
        <p:txBody>
          <a:bodyPr vert="horz" wrap="square" lIns="146304" tIns="91440" rIns="146304" bIns="91440" rtlCol="0" anchor="t">
            <a:noAutofit/>
          </a:bodyPr>
          <a:lstStyle/>
          <a:p>
            <a:r>
              <a:rPr lang="en-US" sz="2800" b="1" dirty="0">
                <a:solidFill>
                  <a:srgbClr val="505050"/>
                </a:solidFill>
                <a:latin typeface="+mn-lt"/>
              </a:rPr>
              <a:t>Best Practices with DAX Calculated Columns</a:t>
            </a:r>
          </a:p>
        </p:txBody>
      </p:sp>
      <p:sp>
        <p:nvSpPr>
          <p:cNvPr id="9" name="Rectangle 8">
            <a:extLst>
              <a:ext uri="{FF2B5EF4-FFF2-40B4-BE49-F238E27FC236}">
                <a16:creationId xmlns:a16="http://schemas.microsoft.com/office/drawing/2014/main" id="{BAA64D17-A8D8-48B8-A085-D77494B416DF}"/>
              </a:ext>
            </a:extLst>
          </p:cNvPr>
          <p:cNvSpPr/>
          <p:nvPr/>
        </p:nvSpPr>
        <p:spPr>
          <a:xfrm>
            <a:off x="360619" y="2912346"/>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sp>
        <p:nvSpPr>
          <p:cNvPr id="3" name="TextBox 2">
            <a:extLst>
              <a:ext uri="{FF2B5EF4-FFF2-40B4-BE49-F238E27FC236}">
                <a16:creationId xmlns:a16="http://schemas.microsoft.com/office/drawing/2014/main" id="{FBF34FEA-6672-4B51-92E4-FF982E30BE9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9997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22644" y="110490"/>
            <a:ext cx="9486376"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Variables instead of Repeating Measures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DE241B13-DC70-4033-96B9-E0AFE245556F}"/>
              </a:ext>
            </a:extLst>
          </p:cNvPr>
          <p:cNvSpPr/>
          <p:nvPr/>
        </p:nvSpPr>
        <p:spPr>
          <a:xfrm>
            <a:off x="186262" y="2007751"/>
            <a:ext cx="11819475" cy="4739759"/>
          </a:xfrm>
          <a:prstGeom prst="rect">
            <a:avLst/>
          </a:prstGeom>
        </p:spPr>
        <p:txBody>
          <a:bodyPr wrap="square">
            <a:spAutoFit/>
          </a:bodyPr>
          <a:lstStyle/>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Consider the following DAX expression:</a:t>
            </a:r>
          </a:p>
          <a:p>
            <a:r>
              <a:rPr lang="en-US" sz="2400" kern="0" dirty="0">
                <a:gradFill>
                  <a:gsLst>
                    <a:gs pos="1250">
                      <a:schemeClr val="tx1"/>
                    </a:gs>
                    <a:gs pos="100000">
                      <a:schemeClr val="tx1"/>
                    </a:gs>
                  </a:gsLst>
                  <a:lin ang="5400000" scaled="0"/>
                </a:gradFill>
                <a:latin typeface="+mj-lt"/>
              </a:rPr>
              <a:t>	</a:t>
            </a:r>
            <a:r>
              <a:rPr lang="en-US" b="1" dirty="0">
                <a:solidFill>
                  <a:srgbClr val="505050"/>
                </a:solidFill>
              </a:rPr>
              <a:t>Ratio = IF([Total Rows] &gt; 10, SUM(Revenue) /[Total Rows], 0)</a:t>
            </a:r>
            <a:endParaRPr lang="en-US" sz="2400" kern="0" dirty="0">
              <a:solidFill>
                <a:srgbClr val="505050"/>
              </a:solidFill>
              <a:latin typeface="+mj-lt"/>
            </a:endParaRPr>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Faster DAX:</a:t>
            </a:r>
          </a:p>
          <a:p>
            <a:r>
              <a:rPr lang="en-US" sz="2400" kern="0" dirty="0">
                <a:gradFill>
                  <a:gsLst>
                    <a:gs pos="1250">
                      <a:schemeClr val="tx1"/>
                    </a:gs>
                    <a:gs pos="100000">
                      <a:schemeClr val="tx1"/>
                    </a:gs>
                  </a:gsLst>
                  <a:lin ang="5400000" scaled="0"/>
                </a:gradFill>
                <a:latin typeface="+mj-lt"/>
              </a:rPr>
              <a:t>	</a:t>
            </a:r>
            <a:r>
              <a:rPr lang="en-US" b="1" dirty="0">
                <a:solidFill>
                  <a:srgbClr val="00B0F0"/>
                </a:solidFill>
              </a:rPr>
              <a:t>VAR </a:t>
            </a:r>
            <a:r>
              <a:rPr lang="en-US" b="1" dirty="0" err="1">
                <a:solidFill>
                  <a:srgbClr val="00B0F0"/>
                </a:solidFill>
              </a:rPr>
              <a:t>totalRows</a:t>
            </a:r>
            <a:r>
              <a:rPr lang="en-US" b="1" dirty="0">
                <a:solidFill>
                  <a:srgbClr val="00B0F0"/>
                </a:solidFill>
              </a:rPr>
              <a:t> = [Total Rows];</a:t>
            </a:r>
          </a:p>
          <a:p>
            <a:r>
              <a:rPr lang="en-US" b="1" dirty="0">
                <a:solidFill>
                  <a:schemeClr val="tx1">
                    <a:lumMod val="60000"/>
                    <a:lumOff val="40000"/>
                  </a:schemeClr>
                </a:solidFill>
              </a:rPr>
              <a:t>	</a:t>
            </a:r>
            <a:r>
              <a:rPr lang="en-US" b="1" dirty="0">
                <a:solidFill>
                  <a:srgbClr val="505050"/>
                </a:solidFill>
              </a:rPr>
              <a:t>Ratio = IF(</a:t>
            </a:r>
            <a:r>
              <a:rPr lang="en-US" b="1" dirty="0" err="1">
                <a:solidFill>
                  <a:srgbClr val="505050"/>
                </a:solidFill>
              </a:rPr>
              <a:t>totalRows</a:t>
            </a:r>
            <a:r>
              <a:rPr lang="en-US" b="1" dirty="0">
                <a:solidFill>
                  <a:srgbClr val="505050"/>
                </a:solidFill>
              </a:rPr>
              <a:t> &gt; 10, SUM(Revenue) / </a:t>
            </a:r>
            <a:r>
              <a:rPr lang="en-US" b="1" dirty="0">
                <a:solidFill>
                  <a:srgbClr val="00B0F0"/>
                </a:solidFill>
              </a:rPr>
              <a:t>totalRows</a:t>
            </a:r>
            <a:r>
              <a:rPr lang="en-US" b="1" dirty="0">
                <a:solidFill>
                  <a:srgbClr val="505050"/>
                </a:solidFill>
              </a:rPr>
              <a:t>,0)</a:t>
            </a:r>
          </a:p>
          <a:p>
            <a:endParaRPr lang="en-US" sz="2000" dirty="0"/>
          </a:p>
          <a:p>
            <a:pPr marL="342900" indent="-342900" fontAlgn="ctr">
              <a:buFont typeface="Arial" panose="020B0604020202020204" pitchFamily="34" charset="0"/>
              <a:buChar char="•"/>
            </a:pPr>
            <a:r>
              <a:rPr lang="en-US" sz="2400" kern="0" dirty="0">
                <a:gradFill>
                  <a:gsLst>
                    <a:gs pos="1250">
                      <a:schemeClr val="tx1"/>
                    </a:gs>
                    <a:gs pos="100000">
                      <a:schemeClr val="tx1"/>
                    </a:gs>
                  </a:gsLst>
                  <a:lin ang="5400000" scaled="0"/>
                </a:gradFill>
              </a:rPr>
              <a:t>In the first expression, since measures are calculated on the fly, the [Total Rows] expression gets calculated twice, first for the condition check and then for the true condition expression</a:t>
            </a:r>
          </a:p>
          <a:p>
            <a:pPr marL="342900" indent="-342900" fontAlgn="ctr">
              <a:buFont typeface="Arial" panose="020B0604020202020204" pitchFamily="34" charset="0"/>
              <a:buChar char="•"/>
            </a:pPr>
            <a:r>
              <a:rPr lang="en-US" sz="2400" kern="0" dirty="0">
                <a:gradFill>
                  <a:gsLst>
                    <a:gs pos="1250">
                      <a:schemeClr val="tx1"/>
                    </a:gs>
                    <a:gs pos="100000">
                      <a:schemeClr val="tx1"/>
                    </a:gs>
                  </a:gsLst>
                  <a:lin ang="5400000" scaled="0"/>
                </a:gradFill>
              </a:rPr>
              <a:t>Instead of calculating the same expression multiple times, the resulting measure value can be stored in a variable and variable reference can be used wherever required</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0132C93E-DF8C-4DCA-B61E-3464A9C3D40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8094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DIVIDE() Instead of /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4EA3D173-7EB4-42D2-B487-647422417ED2}"/>
              </a:ext>
            </a:extLst>
          </p:cNvPr>
          <p:cNvSpPr/>
          <p:nvPr/>
        </p:nvSpPr>
        <p:spPr>
          <a:xfrm>
            <a:off x="260787" y="1894917"/>
            <a:ext cx="11819475" cy="5170646"/>
          </a:xfrm>
          <a:prstGeom prst="rect">
            <a:avLst/>
          </a:prstGeom>
        </p:spPr>
        <p:txBody>
          <a:bodyPr wrap="square">
            <a:spAutoFit/>
          </a:bodyPr>
          <a:lstStyle/>
          <a:p>
            <a:pPr marL="342900" indent="-342900" fontAlgn="ctr">
              <a:buFont typeface="Arial" panose="020B0604020202020204" pitchFamily="34" charset="0"/>
              <a:buChar char="•"/>
            </a:pPr>
            <a:r>
              <a:rPr lang="en-US" sz="2400" dirty="0"/>
              <a:t>DIVIDE() function has 3rd extra parameter which is returned in case of denominator being zero</a:t>
            </a:r>
          </a:p>
          <a:p>
            <a:pPr fontAlgn="ctr"/>
            <a:endParaRPr lang="en-US" sz="2400" dirty="0"/>
          </a:p>
          <a:p>
            <a:pPr marL="342900" indent="-342900" fontAlgn="ctr">
              <a:buFont typeface="Arial" panose="020B0604020202020204" pitchFamily="34" charset="0"/>
              <a:buChar char="•"/>
            </a:pPr>
            <a:r>
              <a:rPr lang="en-US" sz="2400" dirty="0"/>
              <a:t>It internally performs check to validate if the denominator is 0</a:t>
            </a:r>
          </a:p>
          <a:p>
            <a:pPr fontAlgn="ctr"/>
            <a:endParaRPr lang="en-US" sz="2400" dirty="0"/>
          </a:p>
          <a:p>
            <a:pPr marL="342900" indent="-342900" fontAlgn="ctr">
              <a:buFont typeface="Arial" panose="020B0604020202020204" pitchFamily="34" charset="0"/>
              <a:buChar char="•"/>
            </a:pPr>
            <a:r>
              <a:rPr lang="en-US" sz="2400" dirty="0"/>
              <a:t>There is no need to use IF condition along with '/' operator to check for invalid denominator</a:t>
            </a:r>
          </a:p>
          <a:p>
            <a:pPr fontAlgn="ctr"/>
            <a:endParaRPr lang="en-US" sz="2400" dirty="0"/>
          </a:p>
          <a:p>
            <a:pPr marL="342900" indent="-342900" fontAlgn="ctr">
              <a:buFont typeface="Arial" panose="020B0604020202020204" pitchFamily="34" charset="0"/>
              <a:buChar char="•"/>
            </a:pPr>
            <a:r>
              <a:rPr lang="en-US" sz="2400" dirty="0"/>
              <a:t>DIVIDE() also checks for ISBLANK()</a:t>
            </a:r>
            <a:endParaRPr lang="en-US" sz="2400" kern="0" dirty="0">
              <a:gradFill>
                <a:gsLst>
                  <a:gs pos="1250">
                    <a:schemeClr val="tx1"/>
                  </a:gs>
                  <a:gs pos="100000">
                    <a:schemeClr val="tx1"/>
                  </a:gs>
                </a:gsLst>
                <a:lin ang="5400000" scaled="0"/>
              </a:gradFill>
            </a:endParaRPr>
          </a:p>
          <a:p>
            <a:pPr marL="342900" indent="-342900" fontAlgn="ctr">
              <a:buFont typeface="Arial" panose="020B0604020202020204" pitchFamily="34" charset="0"/>
              <a:buChar char="•"/>
            </a:pPr>
            <a:endParaRPr lang="en-US" sz="2400" kern="0" dirty="0">
              <a:gradFill>
                <a:gsLst>
                  <a:gs pos="1250">
                    <a:schemeClr val="tx1"/>
                  </a:gs>
                  <a:gs pos="100000">
                    <a:schemeClr val="tx1"/>
                  </a:gs>
                </a:gsLst>
                <a:lin ang="5400000" scaled="0"/>
              </a:gradFill>
            </a:endParaRPr>
          </a:p>
          <a:p>
            <a:pPr marL="342900" indent="-342900" fontAlgn="ctr">
              <a:buFont typeface="Arial" panose="020B0604020202020204" pitchFamily="34" charset="0"/>
              <a:buChar char="•"/>
            </a:pPr>
            <a:r>
              <a:rPr lang="en-US" b="1" kern="0" dirty="0">
                <a:solidFill>
                  <a:srgbClr val="505050"/>
                </a:solidFill>
              </a:rPr>
              <a:t>Note</a:t>
            </a:r>
            <a:r>
              <a:rPr lang="en-US" sz="2400" b="1" dirty="0">
                <a:solidFill>
                  <a:srgbClr val="505050"/>
                </a:solidFill>
              </a:rPr>
              <a:t>:</a:t>
            </a:r>
            <a:r>
              <a:rPr lang="en-US" sz="2400" dirty="0">
                <a:solidFill>
                  <a:srgbClr val="505050"/>
                </a:solidFill>
              </a:rPr>
              <a:t> </a:t>
            </a:r>
            <a:r>
              <a:rPr lang="en-US" kern="0" dirty="0">
                <a:gradFill>
                  <a:gsLst>
                    <a:gs pos="2917">
                      <a:schemeClr val="tx1"/>
                    </a:gs>
                    <a:gs pos="30000">
                      <a:schemeClr val="tx1"/>
                    </a:gs>
                  </a:gsLst>
                  <a:lin ang="5400000" scaled="0"/>
                </a:gradFill>
              </a:rPr>
              <a:t>If it is certain that the denominator value would not be 0, then it is better to use '/' operator without any </a:t>
            </a:r>
            <a:r>
              <a:rPr lang="en-US" i="1" kern="0" dirty="0">
                <a:gradFill>
                  <a:gsLst>
                    <a:gs pos="2917">
                      <a:schemeClr val="tx1"/>
                    </a:gs>
                    <a:gs pos="30000">
                      <a:schemeClr val="tx1"/>
                    </a:gs>
                  </a:gsLst>
                  <a:lin ang="5400000" scaled="0"/>
                </a:gradFill>
              </a:rPr>
              <a:t>IF</a:t>
            </a:r>
            <a:r>
              <a:rPr lang="en-US" kern="0" dirty="0">
                <a:gradFill>
                  <a:gsLst>
                    <a:gs pos="2917">
                      <a:schemeClr val="tx1"/>
                    </a:gs>
                    <a:gs pos="30000">
                      <a:schemeClr val="tx1"/>
                    </a:gs>
                  </a:gsLst>
                  <a:lin ang="5400000" scaled="0"/>
                </a:gradFill>
              </a:rPr>
              <a:t> check since DIVIDE() function would always perform an </a:t>
            </a:r>
            <a:r>
              <a:rPr lang="en-US" i="1" kern="0" dirty="0">
                <a:gradFill>
                  <a:gsLst>
                    <a:gs pos="2917">
                      <a:schemeClr val="tx1"/>
                    </a:gs>
                    <a:gs pos="30000">
                      <a:schemeClr val="tx1"/>
                    </a:gs>
                  </a:gsLst>
                  <a:lin ang="5400000" scaled="0"/>
                </a:gradFill>
              </a:rPr>
              <a:t>IF</a:t>
            </a:r>
            <a:r>
              <a:rPr lang="en-US" kern="0" dirty="0">
                <a:gradFill>
                  <a:gsLst>
                    <a:gs pos="2917">
                      <a:schemeClr val="tx1"/>
                    </a:gs>
                    <a:gs pos="30000">
                      <a:schemeClr val="tx1"/>
                    </a:gs>
                  </a:gsLst>
                  <a:lin ang="5400000" scaled="0"/>
                </a:gradFill>
              </a:rPr>
              <a:t> check internally</a:t>
            </a:r>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3BAAAA01-1B7F-43C6-9E11-F1DB8334E42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048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Ratios Efficiently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3A629F88-8BCC-44D1-B26C-1FDA031DDAD1}"/>
              </a:ext>
            </a:extLst>
          </p:cNvPr>
          <p:cNvSpPr/>
          <p:nvPr/>
        </p:nvSpPr>
        <p:spPr>
          <a:xfrm>
            <a:off x="315967" y="1808903"/>
            <a:ext cx="11819475" cy="4524315"/>
          </a:xfrm>
          <a:prstGeom prst="rect">
            <a:avLst/>
          </a:prstGeom>
        </p:spPr>
        <p:txBody>
          <a:bodyPr wrap="square">
            <a:spAutoFit/>
          </a:bodyPr>
          <a:lstStyle/>
          <a:p>
            <a:pPr fontAlgn="ctr"/>
            <a:endParaRPr lang="en-US" sz="2400" dirty="0"/>
          </a:p>
          <a:p>
            <a:pPr fontAlgn="ctr"/>
            <a:r>
              <a:rPr lang="en-US" sz="2400" b="1" dirty="0">
                <a:solidFill>
                  <a:srgbClr val="505050"/>
                </a:solidFill>
              </a:rPr>
              <a:t>Use (a-b)/b with variables instead of a/b – 1 or a/b*100 – 100</a:t>
            </a:r>
          </a:p>
          <a:p>
            <a:pPr fontAlgn="ctr"/>
            <a:endParaRPr lang="en-US" sz="2400" dirty="0"/>
          </a:p>
          <a:p>
            <a:pPr marL="342900" indent="-342900" fontAlgn="ctr">
              <a:buFont typeface="Arial" panose="020B0604020202020204" pitchFamily="34" charset="0"/>
              <a:buChar char="•"/>
            </a:pPr>
            <a:r>
              <a:rPr lang="en-US" sz="2400" dirty="0"/>
              <a:t>We can achieve the same performance by using variables and using (a-b)/b to calculate ratio</a:t>
            </a:r>
          </a:p>
          <a:p>
            <a:pPr fontAlgn="ctr"/>
            <a:endParaRPr lang="en-US" sz="2400" dirty="0"/>
          </a:p>
          <a:p>
            <a:pPr marL="342900" indent="-342900" fontAlgn="ctr">
              <a:buFont typeface="Arial" panose="020B0604020202020204" pitchFamily="34" charset="0"/>
              <a:buChar char="•"/>
            </a:pPr>
            <a:r>
              <a:rPr lang="en-US" sz="2400" dirty="0"/>
              <a:t>If both a and b are blank values, then (a-b)/b would return blank and would be filtered out where as a/b – 1 would return -1 and increase query space</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FFB6F6C5-13FA-4922-9FE6-323BE97856D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816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95825" y="169860"/>
            <a:ext cx="788617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Don’t change blanks to zeros or other values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FE82596D-94FD-4365-BEAF-F96EC8A280AA}"/>
              </a:ext>
            </a:extLst>
          </p:cNvPr>
          <p:cNvSpPr/>
          <p:nvPr/>
        </p:nvSpPr>
        <p:spPr>
          <a:xfrm>
            <a:off x="372525" y="1745145"/>
            <a:ext cx="11819475" cy="3785652"/>
          </a:xfrm>
          <a:prstGeom prst="rect">
            <a:avLst/>
          </a:prstGeom>
        </p:spPr>
        <p:txBody>
          <a:bodyPr wrap="square">
            <a:spAutoFit/>
          </a:bodyPr>
          <a:lstStyle/>
          <a:p>
            <a:pPr fontAlgn="ctr"/>
            <a:endParaRPr lang="en-US" sz="2400" dirty="0"/>
          </a:p>
          <a:p>
            <a:pPr marL="342900" indent="-342900" fontAlgn="ctr">
              <a:buFont typeface="Arial" panose="020B0604020202020204" pitchFamily="34" charset="0"/>
              <a:buChar char="•"/>
            </a:pPr>
            <a:r>
              <a:rPr lang="en-US" sz="2400" dirty="0"/>
              <a:t>Sometimes people replace blanks with zeros or other strings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Power BI automatically filters out all the rows with blank values from query results</a:t>
            </a:r>
          </a:p>
          <a:p>
            <a:pPr fontAlgn="ctr"/>
            <a:endParaRPr lang="en-US" sz="2400" dirty="0"/>
          </a:p>
          <a:p>
            <a:pPr marL="342900" indent="-342900" fontAlgn="ctr">
              <a:buFont typeface="Arial" panose="020B0604020202020204" pitchFamily="34" charset="0"/>
              <a:buChar char="•"/>
            </a:pPr>
            <a:r>
              <a:rPr lang="en-US" sz="2400" dirty="0"/>
              <a:t>If the blanks are replaced, the query space is greatly increased</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55B0D0A7-55BD-4AD0-B46B-D5B98A034C44}"/>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78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185823"/>
            <a:ext cx="11485180"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SELECTEDVALUE()</a:t>
            </a:r>
            <a:r>
              <a:rPr lang="en-US" sz="4400" kern="0" dirty="0">
                <a:solidFill>
                  <a:schemeClr val="bg1"/>
                </a:solidFill>
                <a:latin typeface="Segoe UI" panose="020B0502040204020203" pitchFamily="34" charset="0"/>
                <a:cs typeface="Segoe UI" panose="020B0502040204020203" pitchFamily="34" charset="0"/>
              </a:rPr>
              <a:t> instead of HASONEVALUE()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63F80C7B-0DC3-4784-B08C-46386C4E0578}"/>
              </a:ext>
            </a:extLst>
          </p:cNvPr>
          <p:cNvSpPr/>
          <p:nvPr/>
        </p:nvSpPr>
        <p:spPr>
          <a:xfrm>
            <a:off x="372525" y="1872539"/>
            <a:ext cx="11819475" cy="4524315"/>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A common pattern is to use </a:t>
            </a:r>
            <a:r>
              <a:rPr lang="en-US" sz="2400" b="1" dirty="0">
                <a:solidFill>
                  <a:srgbClr val="505050"/>
                </a:solidFill>
              </a:rPr>
              <a:t>HASONEVALUE()</a:t>
            </a:r>
            <a:r>
              <a:rPr lang="en-US" sz="2400" dirty="0">
                <a:solidFill>
                  <a:srgbClr val="505050"/>
                </a:solidFill>
              </a:rPr>
              <a:t> </a:t>
            </a:r>
            <a:r>
              <a:rPr lang="en-US" sz="2400" dirty="0"/>
              <a:t>to check if there is only one value present for a column after applying slicers and filters and then use </a:t>
            </a:r>
            <a:r>
              <a:rPr lang="en-US" sz="2400" b="1" dirty="0">
                <a:solidFill>
                  <a:srgbClr val="505050"/>
                </a:solidFill>
              </a:rPr>
              <a:t>VALUES(</a:t>
            </a:r>
            <a:r>
              <a:rPr lang="en-US" sz="2400" b="1" dirty="0" err="1">
                <a:solidFill>
                  <a:srgbClr val="505050"/>
                </a:solidFill>
              </a:rPr>
              <a:t>ColumnName</a:t>
            </a:r>
            <a:r>
              <a:rPr lang="en-US" sz="2400" b="1" dirty="0">
                <a:solidFill>
                  <a:srgbClr val="505050"/>
                </a:solidFill>
              </a:rPr>
              <a:t>) </a:t>
            </a:r>
            <a:r>
              <a:rPr lang="en-US" sz="2400" dirty="0"/>
              <a:t>DAX function to get the single value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b="1" dirty="0">
                <a:solidFill>
                  <a:srgbClr val="505050"/>
                </a:solidFill>
              </a:rPr>
              <a:t>SELECTEDVALUE() </a:t>
            </a:r>
            <a:r>
              <a:rPr lang="en-US" sz="2400" dirty="0"/>
              <a:t>performs both the above steps internally and gets the value if there is only one distinct value present for that column or returns blank in case there are multiple values available</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EA6AD95A-B3E4-4365-9E5A-2FBED765A01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64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95825" y="169860"/>
            <a:ext cx="979879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SELECTEDVALUE() instead of VALUES()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A6D834B7-BB12-4955-9A37-23CC65627C13}"/>
              </a:ext>
            </a:extLst>
          </p:cNvPr>
          <p:cNvSpPr/>
          <p:nvPr/>
        </p:nvSpPr>
        <p:spPr>
          <a:xfrm>
            <a:off x="292319" y="1716921"/>
            <a:ext cx="11819475" cy="3785652"/>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VALUES() returns error in case it encounters multiple values. Normally, users handle it using error functions which are bad for performance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Instead of using that, SELECTEDVALUE() must be used which is a safer function and returns blank in case of multiple values being encountered</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A76BE6C9-4DBD-478E-B86F-21E28A1DE80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396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819CCC96-84F6-40AA-BD18-4386490E31DC}"/>
              </a:ext>
            </a:extLst>
          </p:cNvPr>
          <p:cNvSpPr/>
          <p:nvPr/>
        </p:nvSpPr>
        <p:spPr>
          <a:xfrm>
            <a:off x="297818" y="2094327"/>
            <a:ext cx="11819475" cy="4093428"/>
          </a:xfrm>
          <a:prstGeom prst="rect">
            <a:avLst/>
          </a:prstGeom>
        </p:spPr>
        <p:txBody>
          <a:bodyPr wrap="square">
            <a:spAutoFit/>
          </a:bodyPr>
          <a:lstStyle/>
          <a:p>
            <a:pPr marL="342900" indent="-342900">
              <a:buFont typeface="Arial" panose="020B0604020202020204" pitchFamily="34" charset="0"/>
              <a:buChar char="•"/>
            </a:pPr>
            <a:r>
              <a:rPr lang="en-US" sz="2000" kern="0" dirty="0">
                <a:gradFill>
                  <a:gsLst>
                    <a:gs pos="1250">
                      <a:schemeClr val="tx1"/>
                    </a:gs>
                    <a:gs pos="100000">
                      <a:schemeClr val="tx1"/>
                    </a:gs>
                  </a:gsLst>
                  <a:lin ang="5400000" scaled="0"/>
                </a:gradFill>
              </a:rPr>
              <a:t>Mode used when Power BI model accessing a SQL Server Analysis Services (SSAS) data model </a:t>
            </a:r>
          </a:p>
          <a:p>
            <a:pPr marL="800100" lvl="1" indent="-342900">
              <a:buFont typeface="Arial" panose="020B0604020202020204" pitchFamily="34" charset="0"/>
              <a:buChar char="•"/>
            </a:pPr>
            <a:r>
              <a:rPr lang="en-US" sz="2000" kern="0" dirty="0">
                <a:gradFill>
                  <a:gsLst>
                    <a:gs pos="1250">
                      <a:schemeClr val="tx1"/>
                    </a:gs>
                    <a:gs pos="100000">
                      <a:schemeClr val="tx1"/>
                    </a:gs>
                  </a:gsLst>
                  <a:lin ang="5400000" scaled="0"/>
                </a:gradFill>
              </a:rPr>
              <a:t>	Can be a server (IaaS) or Azure Analysis Services (PaaS)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kern="0" dirty="0">
                <a:gradFill>
                  <a:gsLst>
                    <a:gs pos="1250">
                      <a:schemeClr val="tx1"/>
                    </a:gs>
                    <a:gs pos="100000">
                      <a:schemeClr val="tx1"/>
                    </a:gs>
                  </a:gsLst>
                  <a:lin ang="5400000" scaled="0"/>
                </a:gradFill>
              </a:rPr>
              <a:t>When is it appropriate</a:t>
            </a:r>
          </a:p>
          <a:p>
            <a:pPr marL="742950" lvl="1" indent="-285750">
              <a:buFont typeface="Arial" panose="020B0604020202020204" pitchFamily="34" charset="0"/>
              <a:buChar char="•"/>
            </a:pPr>
            <a:r>
              <a:rPr lang="en-US" sz="2000" kern="0" dirty="0">
                <a:gradFill>
                  <a:gsLst>
                    <a:gs pos="1250">
                      <a:schemeClr val="tx1"/>
                    </a:gs>
                    <a:gs pos="100000">
                      <a:schemeClr val="tx1"/>
                    </a:gs>
                  </a:gsLst>
                  <a:lin ang="5400000" scaled="0"/>
                </a:gradFill>
              </a:rPr>
              <a:t>Organization has already invested significantly in SSAS, have mature models</a:t>
            </a:r>
          </a:p>
          <a:p>
            <a:pPr marL="742950" lvl="1" indent="-285750">
              <a:buFont typeface="Arial" panose="020B0604020202020204" pitchFamily="34" charset="0"/>
              <a:buChar char="•"/>
            </a:pPr>
            <a:r>
              <a:rPr lang="en-US" sz="2000" kern="0" dirty="0">
                <a:gradFill>
                  <a:gsLst>
                    <a:gs pos="1250">
                      <a:schemeClr val="tx1"/>
                    </a:gs>
                    <a:gs pos="100000">
                      <a:schemeClr val="tx1"/>
                    </a:gs>
                  </a:gsLst>
                  <a:lin ang="5400000" scaled="0"/>
                </a:gradFill>
              </a:rPr>
              <a:t>High level of control needed around partitions, data refresh, query scale-out and workload splitting</a:t>
            </a:r>
          </a:p>
          <a:p>
            <a:pPr marL="742950" lvl="1" indent="-285750">
              <a:buFont typeface="Arial" panose="020B0604020202020204" pitchFamily="34" charset="0"/>
              <a:buChar char="•"/>
            </a:pPr>
            <a:r>
              <a:rPr lang="en-US" sz="2000" kern="0" dirty="0">
                <a:gradFill>
                  <a:gsLst>
                    <a:gs pos="1250">
                      <a:schemeClr val="tx1"/>
                    </a:gs>
                    <a:gs pos="100000">
                      <a:schemeClr val="tx1"/>
                    </a:gs>
                  </a:gsLst>
                  <a:lin ang="5400000" scaled="0"/>
                </a:gradFill>
              </a:rPr>
              <a:t>Granular auditing, monitoring and diagnostics</a:t>
            </a:r>
          </a:p>
          <a:p>
            <a:pPr marL="742950" lvl="1" indent="-285750">
              <a:buFont typeface="Arial" panose="020B0604020202020204" pitchFamily="34" charset="0"/>
              <a:buChar char="•"/>
            </a:pPr>
            <a:r>
              <a:rPr lang="en-US" sz="2000" kern="0" dirty="0">
                <a:gradFill>
                  <a:gsLst>
                    <a:gs pos="1250">
                      <a:schemeClr val="tx1"/>
                    </a:gs>
                    <a:gs pos="100000">
                      <a:schemeClr val="tx1"/>
                    </a:gs>
                  </a:gsLst>
                  <a:lin ang="5400000" scaled="0"/>
                </a:gradFill>
              </a:rPr>
              <a:t>Integration with CI/CD or similar automation pipelines</a:t>
            </a:r>
          </a:p>
          <a:p>
            <a:pPr marL="742950" lvl="1" indent="-285750">
              <a:buFont typeface="Arial" panose="020B0604020202020204" pitchFamily="34" charset="0"/>
              <a:buChar char="•"/>
            </a:pPr>
            <a:r>
              <a:rPr lang="en-US" sz="2000" kern="0" dirty="0">
                <a:gradFill>
                  <a:gsLst>
                    <a:gs pos="1250">
                      <a:schemeClr val="tx1"/>
                    </a:gs>
                    <a:gs pos="100000">
                      <a:schemeClr val="tx1"/>
                    </a:gs>
                  </a:gsLst>
                  <a:lin ang="5400000" scaled="0"/>
                </a:gradFill>
              </a:rPr>
              <a:t>Models can’t fit in Premium (P3+ models up to 10GB v. no overall model size limit in SSAS)</a:t>
            </a:r>
          </a:p>
          <a:p>
            <a:pPr lvl="1"/>
            <a:endParaRPr lang="en-US" sz="2000" dirty="0"/>
          </a:p>
          <a:p>
            <a:pPr marL="342900" indent="-342900">
              <a:buFont typeface="Arial" panose="020B0604020202020204" pitchFamily="34" charset="0"/>
              <a:buChar char="•"/>
            </a:pPr>
            <a:r>
              <a:rPr lang="en-US" sz="2000" kern="0" dirty="0">
                <a:gradFill>
                  <a:gsLst>
                    <a:gs pos="1250">
                      <a:schemeClr val="tx1"/>
                    </a:gs>
                    <a:gs pos="100000">
                      <a:schemeClr val="tx1"/>
                    </a:gs>
                  </a:gsLst>
                  <a:lin ang="5400000" scaled="0"/>
                </a:gradFill>
              </a:rPr>
              <a:t>Considerations</a:t>
            </a:r>
          </a:p>
          <a:p>
            <a:pPr marL="742950" lvl="1" indent="-285750">
              <a:buFont typeface="Arial" panose="020B0604020202020204" pitchFamily="34" charset="0"/>
              <a:buChar char="•"/>
            </a:pPr>
            <a:r>
              <a:rPr lang="en-US" sz="2000" kern="0" dirty="0">
                <a:gradFill>
                  <a:gsLst>
                    <a:gs pos="1250">
                      <a:schemeClr val="tx1"/>
                    </a:gs>
                    <a:gs pos="100000">
                      <a:schemeClr val="tx1"/>
                    </a:gs>
                  </a:gsLst>
                  <a:lin ang="5400000" scaled="0"/>
                </a:gradFill>
              </a:rPr>
              <a:t>Strategically we will be bringing those features to Premium over time</a:t>
            </a:r>
          </a:p>
        </p:txBody>
      </p:sp>
      <p:sp>
        <p:nvSpPr>
          <p:cNvPr id="4" name="TextBox 3">
            <a:extLst>
              <a:ext uri="{FF2B5EF4-FFF2-40B4-BE49-F238E27FC236}">
                <a16:creationId xmlns:a16="http://schemas.microsoft.com/office/drawing/2014/main" id="{F539667A-0EAF-46F4-9EE3-70436751A00B}"/>
              </a:ext>
            </a:extLst>
          </p:cNvPr>
          <p:cNvSpPr txBox="1"/>
          <p:nvPr/>
        </p:nvSpPr>
        <p:spPr>
          <a:xfrm>
            <a:off x="763674" y="413504"/>
            <a:ext cx="11321999" cy="769441"/>
          </a:xfrm>
          <a:prstGeom prst="rect">
            <a:avLst/>
          </a:prstGeom>
          <a:noFill/>
        </p:spPr>
        <p:txBody>
          <a:bodyPr wrap="square">
            <a:spAutoFit/>
          </a:bodyPr>
          <a:lstStyle/>
          <a:p>
            <a:pPr marL="0" marR="0" lvl="0" indent="0"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Direct Query with Large Data Sets</a:t>
            </a:r>
          </a:p>
        </p:txBody>
      </p:sp>
    </p:spTree>
    <p:extLst>
      <p:ext uri="{BB962C8B-B14F-4D97-AF65-F5344CB8AC3E}">
        <p14:creationId xmlns:p14="http://schemas.microsoft.com/office/powerpoint/2010/main" val="214165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41434" y="201589"/>
            <a:ext cx="11524594"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DISTINCT() and VALUES() functions consistently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AD3FDC0-0637-4AA2-9F73-BAFDF7A5A97D}"/>
              </a:ext>
            </a:extLst>
          </p:cNvPr>
          <p:cNvSpPr/>
          <p:nvPr/>
        </p:nvSpPr>
        <p:spPr>
          <a:xfrm>
            <a:off x="372525" y="1913990"/>
            <a:ext cx="11819475" cy="6001643"/>
          </a:xfrm>
          <a:prstGeom prst="rect">
            <a:avLst/>
          </a:prstGeom>
        </p:spPr>
        <p:txBody>
          <a:bodyPr wrap="square">
            <a:spAutoFit/>
          </a:bodyPr>
          <a:lstStyle/>
          <a:p>
            <a:pPr marL="342900" indent="-342900" fontAlgn="ctr">
              <a:buFont typeface="Arial" panose="020B0604020202020204" pitchFamily="34" charset="0"/>
              <a:buChar char="•"/>
            </a:pPr>
            <a:r>
              <a:rPr lang="en-US" sz="2400" dirty="0"/>
              <a:t>Power BI adds a blank value to the column in case it finds referential integrity violation</a:t>
            </a:r>
          </a:p>
          <a:p>
            <a:pPr marL="342900" indent="-342900" fontAlgn="ctr">
              <a:buFont typeface="Arial" panose="020B0604020202020204" pitchFamily="34" charset="0"/>
              <a:buChar char="•"/>
            </a:pPr>
            <a:r>
              <a:rPr lang="en-US" sz="2400" dirty="0"/>
              <a:t>For direct query, Power BI by default adds blank value to the columns as it does not have a way to check for violations</a:t>
            </a:r>
          </a:p>
          <a:p>
            <a:pPr marL="342900" indent="-342900" fontAlgn="ctr">
              <a:buFont typeface="Arial" panose="020B0604020202020204" pitchFamily="34" charset="0"/>
              <a:buChar char="•"/>
            </a:pPr>
            <a:r>
              <a:rPr lang="en-US" sz="2400" dirty="0"/>
              <a:t>Difference :</a:t>
            </a:r>
          </a:p>
          <a:p>
            <a:pPr marL="742950" lvl="1" indent="-285750" fontAlgn="ctr">
              <a:buFont typeface="Arial" panose="020B0604020202020204" pitchFamily="34" charset="0"/>
              <a:buChar char="•"/>
            </a:pPr>
            <a:r>
              <a:rPr lang="en-US" dirty="0"/>
              <a:t>DISTINCT(): Does not return blank which is added due to integrity violation. It includes blank only if it is part of original data</a:t>
            </a:r>
          </a:p>
          <a:p>
            <a:pPr marL="742950" lvl="1" indent="-285750" fontAlgn="ctr">
              <a:buFont typeface="Arial" panose="020B0604020202020204" pitchFamily="34" charset="0"/>
              <a:buChar char="•"/>
            </a:pPr>
            <a:r>
              <a:rPr lang="en-US" dirty="0"/>
              <a:t>VALUES(): It includes blank which is added by Power BI due to referential integrity violation</a:t>
            </a:r>
          </a:p>
          <a:p>
            <a:pPr marL="742950" lvl="1" indent="-28575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sz="2400" dirty="0"/>
              <a:t>The usage of either of the function should be same throughout the whole report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Power BI recommends to use VALUES() in the whole report if possible and blank value is not an issue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67BD6CDC-DFDF-45C2-B235-39CF9DD26A1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472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using IFERROR() and ISERROR()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44AEBA4-26D7-4B74-B778-D246D4145049}"/>
              </a:ext>
            </a:extLst>
          </p:cNvPr>
          <p:cNvSpPr/>
          <p:nvPr/>
        </p:nvSpPr>
        <p:spPr>
          <a:xfrm>
            <a:off x="268670" y="1910682"/>
            <a:ext cx="11819475" cy="6001643"/>
          </a:xfrm>
          <a:prstGeom prst="rect">
            <a:avLst/>
          </a:prstGeom>
        </p:spPr>
        <p:txBody>
          <a:bodyPr wrap="square">
            <a:spAutoFit/>
          </a:bodyPr>
          <a:lstStyle/>
          <a:p>
            <a:pPr marL="342900" indent="-342900" fontAlgn="ctr">
              <a:buFont typeface="Arial" panose="020B0604020202020204" pitchFamily="34" charset="0"/>
              <a:buChar char="•"/>
            </a:pPr>
            <a:r>
              <a:rPr lang="en-US" sz="2400" dirty="0"/>
              <a:t>IFERROR() and ISERROR() are sometimes used in measures</a:t>
            </a:r>
          </a:p>
          <a:p>
            <a:pPr marL="342900" indent="-342900" fontAlgn="ctr">
              <a:buFont typeface="Arial" panose="020B0604020202020204" pitchFamily="34" charset="0"/>
              <a:buChar char="•"/>
            </a:pPr>
            <a:r>
              <a:rPr lang="en-US" sz="2400" dirty="0"/>
              <a:t>These functions force Power BI engine to perform step by step execution of each row to check for errors as there is currently no way that directly states which row returned the error</a:t>
            </a:r>
          </a:p>
          <a:p>
            <a:pPr marL="342900" indent="-342900" fontAlgn="ctr">
              <a:buFont typeface="Arial" panose="020B0604020202020204" pitchFamily="34" charset="0"/>
              <a:buChar char="•"/>
            </a:pPr>
            <a:r>
              <a:rPr lang="en-US" sz="2400" dirty="0"/>
              <a:t>FIND() and SEARCH() DAX functions provide an extra parameter which can be passed and is returned in case of the search string not present – avoids use of IFERROR/ISERROR</a:t>
            </a:r>
          </a:p>
          <a:p>
            <a:pPr marL="342900" indent="-342900" fontAlgn="ctr">
              <a:buFont typeface="Arial" panose="020B0604020202020204" pitchFamily="34" charset="0"/>
              <a:buChar char="•"/>
            </a:pPr>
            <a:r>
              <a:rPr lang="en-US" sz="2400" dirty="0"/>
              <a:t>Both of this functions are currently also used to check for divide by zero error or along with values to check if more than one values are returned. </a:t>
            </a:r>
          </a:p>
          <a:p>
            <a:pPr marL="342900" indent="-342900" fontAlgn="ctr">
              <a:buFont typeface="Arial" panose="020B0604020202020204" pitchFamily="34" charset="0"/>
              <a:buChar char="•"/>
            </a:pPr>
            <a:r>
              <a:rPr lang="en-US" sz="2400" dirty="0"/>
              <a:t>Can be avoided by using the correct DAX functions like DIVIDE() and SELECTEDVALUE() which performs the error check internally and returns the expected results</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CC288D21-F1A4-4614-B089-3CB382E8656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438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0893973"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ISBLANK() instead of =BLANK() check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6696F1A1-1A0A-44F4-B706-5AF18785D6F6}"/>
              </a:ext>
            </a:extLst>
          </p:cNvPr>
          <p:cNvSpPr/>
          <p:nvPr/>
        </p:nvSpPr>
        <p:spPr>
          <a:xfrm>
            <a:off x="472964" y="1795749"/>
            <a:ext cx="11819475" cy="3046988"/>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Use inbuilt function ISBLANK() to check for any blank values instead of using comparison operator “= Blank()”</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ISBLANK() is faster</a:t>
            </a:r>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1F3A824C-EB0B-47C6-8F1E-BBA946302B8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1045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FILTER(ALL(</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ColumnName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17F0E8E7-D94D-477A-8399-88A63D0A35BF}"/>
              </a:ext>
            </a:extLst>
          </p:cNvPr>
          <p:cNvSpPr/>
          <p:nvPr/>
        </p:nvSpPr>
        <p:spPr>
          <a:xfrm>
            <a:off x="292318" y="1882459"/>
            <a:ext cx="11819475" cy="5663089"/>
          </a:xfrm>
          <a:prstGeom prst="rect">
            <a:avLst/>
          </a:prstGeom>
        </p:spPr>
        <p:txBody>
          <a:bodyPr wrap="square">
            <a:spAutoFit/>
          </a:bodyPr>
          <a:lstStyle/>
          <a:p>
            <a:pPr marL="342900" indent="-342900" fontAlgn="ctr">
              <a:buFont typeface="Arial" panose="020B0604020202020204" pitchFamily="34" charset="0"/>
              <a:buChar char="•"/>
            </a:pPr>
            <a:r>
              <a:rPr lang="en-US" sz="2400" dirty="0"/>
              <a:t>To calculate measures ignoring all the filters applied on a column, use All(</a:t>
            </a:r>
            <a:r>
              <a:rPr lang="en-US" sz="2400" dirty="0" err="1"/>
              <a:t>ColumnName</a:t>
            </a:r>
            <a:r>
              <a:rPr lang="en-US" sz="2400" dirty="0"/>
              <a:t>) function along with the FILTER instead of Table or VALUES().</a:t>
            </a:r>
            <a:br>
              <a:rPr lang="en-US" sz="2400" dirty="0"/>
            </a:br>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Color = 'Red’))</a:t>
            </a:r>
            <a:endParaRPr lang="en-US" sz="2400" dirty="0"/>
          </a:p>
          <a:p>
            <a:pPr marL="342900" indent="-342900" fontAlgn="ctr">
              <a:buFont typeface="Arial" panose="020B0604020202020204" pitchFamily="34" charset="0"/>
              <a:buChar char="•"/>
            </a:pPr>
            <a:r>
              <a:rPr lang="en-US" sz="2400" dirty="0"/>
              <a:t>Directly applying filters using expressions and not using FILTER function behaves in the same way as mentioned above and it internally translates to use ALL function in the filter</a:t>
            </a:r>
          </a:p>
          <a:p>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Products[Color]= 'Red’)) -&gt;</a:t>
            </a:r>
          </a:p>
          <a:p>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Products[Color]= 'Red’)</a:t>
            </a:r>
            <a:endParaRPr lang="en-US" sz="2400" dirty="0"/>
          </a:p>
          <a:p>
            <a:pPr marL="342900" indent="-342900" fontAlgn="ctr">
              <a:buFont typeface="Arial" panose="020B0604020202020204" pitchFamily="34" charset="0"/>
              <a:buChar char="•"/>
            </a:pPr>
            <a:r>
              <a:rPr lang="en-US" sz="2400" dirty="0"/>
              <a:t>It is always better to apply filters at desired column than the whole table</a:t>
            </a:r>
          </a:p>
          <a:p>
            <a:pPr marL="342900" indent="-342900" fontAlgn="ctr">
              <a:buFont typeface="Arial" panose="020B0604020202020204" pitchFamily="34" charset="0"/>
              <a:buChar char="•"/>
            </a:pPr>
            <a:r>
              <a:rPr lang="en-US" sz="2400" dirty="0"/>
              <a:t>Always use ALL along with FILTER function if there is no specific need to keep current context</a:t>
            </a:r>
          </a:p>
          <a:p>
            <a:pPr marL="742950" lvl="1" indent="-285750" fontAlgn="ctr">
              <a:buFont typeface="Arial" panose="020B0604020202020204" pitchFamily="34" charset="0"/>
              <a:buChar char="•"/>
            </a:pPr>
            <a:r>
              <a:rPr lang="en-US" sz="1600" dirty="0">
                <a:hlinkClick r:id="rId3"/>
              </a:rPr>
              <a:t>https://pbidax.wordpress.com/2016/05/22/simple-filter-in-dax-measures/</a:t>
            </a:r>
            <a:endParaRPr lang="en-US" sz="1600" dirty="0"/>
          </a:p>
          <a:p>
            <a:pPr marL="742950" lvl="1" indent="-285750" fontAlgn="ctr">
              <a:buFont typeface="Arial" panose="020B0604020202020204" pitchFamily="34" charset="0"/>
              <a:buChar char="•"/>
            </a:pPr>
            <a:r>
              <a:rPr lang="en-US" sz="1600" dirty="0">
                <a:hlinkClick r:id="rId4"/>
              </a:rPr>
              <a:t>https://www.sqlbi.com/articles/filter-arguments-in-calculate/</a:t>
            </a:r>
            <a:endParaRPr lang="en-US" sz="16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531B22CC-0B7C-4BE4-B2D8-C5D9F71722D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767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72525" y="114734"/>
            <a:ext cx="832051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Do not use scalar variables in SUMMARIZE()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E9E91792-7774-491C-B40D-8D15F7A5C317}"/>
              </a:ext>
            </a:extLst>
          </p:cNvPr>
          <p:cNvSpPr/>
          <p:nvPr/>
        </p:nvSpPr>
        <p:spPr>
          <a:xfrm>
            <a:off x="372525" y="1721496"/>
            <a:ext cx="11819475" cy="5632311"/>
          </a:xfrm>
          <a:prstGeom prst="rect">
            <a:avLst/>
          </a:prstGeom>
        </p:spPr>
        <p:txBody>
          <a:bodyPr wrap="square">
            <a:spAutoFit/>
          </a:bodyPr>
          <a:lstStyle/>
          <a:p>
            <a:pPr fontAlgn="ctr"/>
            <a:endParaRPr lang="en-US" sz="2400" dirty="0"/>
          </a:p>
          <a:p>
            <a:pPr marL="342900" indent="-342900" fontAlgn="ctr">
              <a:buFont typeface="Arial" panose="020B0604020202020204" pitchFamily="34" charset="0"/>
              <a:buChar char="•"/>
            </a:pPr>
            <a:r>
              <a:rPr lang="en-US" sz="2400" dirty="0"/>
              <a:t>SUMMARIZE() traditionally used to perform grouping of columns and get the resulting aggregations along with it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It is recommended to use SUMMARIZECOLUMNS() function which is a newer more optimized version</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SUMMARIZE function should only be used to get just the grouped elements of a table without any measures/aggregations associated with it. </a:t>
            </a:r>
          </a:p>
          <a:p>
            <a:pPr fontAlgn="ctr"/>
            <a:br>
              <a:rPr lang="en-US" sz="2400" dirty="0"/>
            </a:br>
            <a:r>
              <a:rPr lang="en-US" sz="2400" dirty="0"/>
              <a:t>    E.g. SUMMARIZE(Table, Column1, Column2)</a:t>
            </a:r>
            <a:br>
              <a:rPr lang="en-US" sz="2400" dirty="0"/>
            </a:b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F3397745-7427-40CA-A851-AC434FBCE4A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3786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88730" y="162175"/>
            <a:ext cx="1141423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using ADDCOLUMNS() in measure expressions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1400105C-2D77-40E1-B60C-45155D0FDA58}"/>
              </a:ext>
            </a:extLst>
          </p:cNvPr>
          <p:cNvSpPr/>
          <p:nvPr/>
        </p:nvSpPr>
        <p:spPr>
          <a:xfrm>
            <a:off x="286109" y="1811513"/>
            <a:ext cx="11819475" cy="3416320"/>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Measures are calculated in iterative manner by default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If measure definitions use iterative functions like </a:t>
            </a:r>
            <a:r>
              <a:rPr lang="en-US" sz="2400" dirty="0" err="1"/>
              <a:t>AddColumns</a:t>
            </a:r>
            <a:r>
              <a:rPr lang="en-US" sz="2400" dirty="0"/>
              <a:t>, it create nested iteration which downgrades the performance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4" name="TextBox 3">
            <a:extLst>
              <a:ext uri="{FF2B5EF4-FFF2-40B4-BE49-F238E27FC236}">
                <a16:creationId xmlns:a16="http://schemas.microsoft.com/office/drawing/2014/main" id="{B725BF08-5093-48DB-83CC-5BCE1A1EFB4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1323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string manipulation in measures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066220E6-429E-4C60-9E83-62CF96F47AA1}"/>
              </a:ext>
            </a:extLst>
          </p:cNvPr>
          <p:cNvSpPr/>
          <p:nvPr/>
        </p:nvSpPr>
        <p:spPr>
          <a:xfrm>
            <a:off x="372525" y="2012501"/>
            <a:ext cx="11819475" cy="3416320"/>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Slows down measures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Work is done in calculation engine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06ACEBD7-B73A-4343-846D-D3746536EF2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8740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1382704"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Consider Subsets for very large models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F216D05-F1E7-4FF3-8D73-C8B098EED98C}"/>
              </a:ext>
            </a:extLst>
          </p:cNvPr>
          <p:cNvSpPr/>
          <p:nvPr/>
        </p:nvSpPr>
        <p:spPr>
          <a:xfrm>
            <a:off x="472965" y="1767587"/>
            <a:ext cx="11037454" cy="8502777"/>
          </a:xfrm>
          <a:prstGeom prst="rect">
            <a:avLst/>
          </a:prstGeom>
        </p:spPr>
        <p:txBody>
          <a:bodyPr wrap="square">
            <a:spAutoFit/>
          </a:bodyPr>
          <a:lstStyle/>
          <a:p>
            <a:r>
              <a:rPr lang="en-US" sz="2200" b="1" spc="-100" dirty="0">
                <a:ln w="3175">
                  <a:noFill/>
                </a:ln>
                <a:solidFill>
                  <a:srgbClr val="505050"/>
                </a:solidFill>
                <a:ea typeface="ＭＳ Ｐゴシック" charset="0"/>
                <a:cs typeface="Segoe UI" pitchFamily="34" charset="0"/>
              </a:rPr>
              <a:t>Scenario</a:t>
            </a:r>
            <a:endParaRPr lang="en-US" sz="2200" dirty="0">
              <a:solidFill>
                <a:srgbClr val="505050"/>
              </a:solidFill>
            </a:endParaRPr>
          </a:p>
          <a:p>
            <a:pPr marL="342900" indent="-342900">
              <a:buFont typeface="Arial" panose="020B0604020202020204" pitchFamily="34" charset="0"/>
              <a:buChar char="•"/>
            </a:pPr>
            <a:r>
              <a:rPr lang="en-US" sz="2200" dirty="0"/>
              <a:t>Large model – hundreds of tables and tens of GB</a:t>
            </a:r>
          </a:p>
          <a:p>
            <a:pPr marL="342900" indent="-342900">
              <a:buFont typeface="Arial" panose="020B0604020202020204" pitchFamily="34" charset="0"/>
              <a:buChar char="•"/>
            </a:pPr>
            <a:r>
              <a:rPr lang="en-US" sz="2200" dirty="0"/>
              <a:t>Large high grain fact tables – millions to billions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r>
              <a:rPr lang="en-US" sz="2200" b="1" spc="-100" dirty="0">
                <a:ln w="3175">
                  <a:noFill/>
                </a:ln>
                <a:solidFill>
                  <a:srgbClr val="505050"/>
                </a:solidFill>
                <a:ea typeface="ＭＳ Ｐゴシック" charset="0"/>
                <a:cs typeface="Segoe UI" pitchFamily="34" charset="0"/>
              </a:rPr>
              <a:t>Why is it undesired?</a:t>
            </a:r>
            <a:endParaRPr lang="en-US" sz="2200" dirty="0">
              <a:solidFill>
                <a:srgbClr val="505050"/>
              </a:solidFill>
            </a:endParaRPr>
          </a:p>
          <a:p>
            <a:pPr marL="342900" indent="-342900">
              <a:buFont typeface="Arial" panose="020B0604020202020204" pitchFamily="34" charset="0"/>
              <a:buChar char="•"/>
            </a:pPr>
            <a:r>
              <a:rPr lang="en-US" sz="2200" dirty="0"/>
              <a:t>Aggregating/measures across large facts can affect performance</a:t>
            </a:r>
          </a:p>
          <a:p>
            <a:pPr marL="342900" indent="-342900">
              <a:buFont typeface="Arial" panose="020B0604020202020204" pitchFamily="34" charset="0"/>
              <a:buChar char="•"/>
            </a:pPr>
            <a:r>
              <a:rPr lang="en-US" sz="2200" dirty="0"/>
              <a:t>Large models become harder to maintain and use ad-hoc</a:t>
            </a:r>
          </a:p>
          <a:p>
            <a:pPr marL="342900" indent="-342900">
              <a:buFont typeface="Arial" panose="020B0604020202020204" pitchFamily="34" charset="0"/>
              <a:buChar char="•"/>
            </a:pPr>
            <a:endParaRPr lang="en-US" sz="2200" dirty="0"/>
          </a:p>
          <a:p>
            <a:endParaRPr lang="en-US" sz="2200" b="1" spc="-100" dirty="0">
              <a:ln w="3175">
                <a:noFill/>
              </a:ln>
              <a:solidFill>
                <a:schemeClr val="tx2"/>
              </a:solidFill>
              <a:ea typeface="ＭＳ Ｐゴシック" charset="0"/>
              <a:cs typeface="Segoe UI" pitchFamily="34" charset="0"/>
            </a:endParaRPr>
          </a:p>
          <a:p>
            <a:r>
              <a:rPr lang="en-US" sz="2200" b="1" spc="-100" dirty="0">
                <a:ln w="3175">
                  <a:noFill/>
                </a:ln>
                <a:solidFill>
                  <a:srgbClr val="505050"/>
                </a:solidFill>
                <a:ea typeface="ＭＳ Ｐゴシック" charset="0"/>
                <a:cs typeface="Segoe UI" pitchFamily="34" charset="0"/>
              </a:rPr>
              <a:t>Proposed Solution</a:t>
            </a:r>
            <a:endParaRPr lang="en-US" sz="2200" dirty="0">
              <a:solidFill>
                <a:srgbClr val="505050"/>
              </a:solidFill>
            </a:endParaRPr>
          </a:p>
          <a:p>
            <a:pPr marL="342900" indent="-342900">
              <a:buFont typeface="Arial" panose="020B0604020202020204" pitchFamily="34" charset="0"/>
              <a:buChar char="•"/>
            </a:pPr>
            <a:r>
              <a:rPr lang="en-US" sz="2200" dirty="0"/>
              <a:t>Consider aggregations and composite models features</a:t>
            </a:r>
          </a:p>
          <a:p>
            <a:pPr marL="342900" indent="-342900">
              <a:buFont typeface="Arial" panose="020B0604020202020204" pitchFamily="34" charset="0"/>
              <a:buChar char="•"/>
            </a:pPr>
            <a:r>
              <a:rPr lang="en-US" sz="2200" dirty="0"/>
              <a:t>Build manual summary tables with smart measures</a:t>
            </a:r>
          </a:p>
          <a:p>
            <a:pPr marL="342900" indent="-342900">
              <a:buFont typeface="Arial" panose="020B0604020202020204" pitchFamily="34" charset="0"/>
              <a:buChar char="•"/>
            </a:pPr>
            <a:r>
              <a:rPr lang="en-US" sz="2200" dirty="0"/>
              <a:t>Create smaller models for the most common business cases</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4042DBF8-922F-4B37-9DAF-B822A10E322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52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7874876"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Designing Good Data</a:t>
            </a:r>
            <a:r>
              <a:rPr lang="en-US" sz="4400" kern="0" dirty="0">
                <a:solidFill>
                  <a:schemeClr val="bg1"/>
                </a:solidFill>
                <a:latin typeface="Segoe UI" panose="020B0502040204020203" pitchFamily="34" charset="0"/>
                <a:cs typeface="Segoe UI" panose="020B0502040204020203" pitchFamily="34" charset="0"/>
              </a:rPr>
              <a:t> Models</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0E3383FA-1415-4EA3-81F6-690ECC193CE4}"/>
              </a:ext>
            </a:extLst>
          </p:cNvPr>
          <p:cNvSpPr>
            <a:spLocks noGrp="1"/>
          </p:cNvSpPr>
          <p:nvPr>
            <p:ph type="title"/>
          </p:nvPr>
        </p:nvSpPr>
        <p:spPr>
          <a:xfrm>
            <a:off x="160896" y="1806786"/>
            <a:ext cx="11655840" cy="524527"/>
          </a:xfrm>
        </p:spPr>
        <p:txBody>
          <a:bodyPr vert="horz" wrap="square" lIns="146304" tIns="91440" rIns="146304" bIns="91440" rtlCol="0" anchor="t">
            <a:noAutofit/>
          </a:bodyPr>
          <a:lstStyle/>
          <a:p>
            <a:r>
              <a:rPr lang="en-US" sz="2800" b="1" dirty="0">
                <a:solidFill>
                  <a:srgbClr val="505050"/>
                </a:solidFill>
                <a:latin typeface="+mn-lt"/>
              </a:rPr>
              <a:t>Key takeaways to design a good Power BI Desktop data model</a:t>
            </a:r>
          </a:p>
        </p:txBody>
      </p:sp>
      <p:sp>
        <p:nvSpPr>
          <p:cNvPr id="9" name="TextBox 8">
            <a:extLst>
              <a:ext uri="{FF2B5EF4-FFF2-40B4-BE49-F238E27FC236}">
                <a16:creationId xmlns:a16="http://schemas.microsoft.com/office/drawing/2014/main" id="{BA874829-8A23-4AAE-91C2-BEFE62EAED98}"/>
              </a:ext>
            </a:extLst>
          </p:cNvPr>
          <p:cNvSpPr txBox="1"/>
          <p:nvPr/>
        </p:nvSpPr>
        <p:spPr>
          <a:xfrm>
            <a:off x="249140" y="2292076"/>
            <a:ext cx="12173842" cy="3293209"/>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b="1" dirty="0">
                <a:solidFill>
                  <a:srgbClr val="00B0F0"/>
                </a:solidFill>
              </a:rPr>
              <a:t>RAM is precious !</a:t>
            </a:r>
            <a:endParaRPr lang="en-US" dirty="0">
              <a:gradFill>
                <a:gsLst>
                  <a:gs pos="2917">
                    <a:schemeClr val="tx1"/>
                  </a:gs>
                  <a:gs pos="30000">
                    <a:schemeClr val="tx1"/>
                  </a:gs>
                </a:gsLst>
                <a:lin ang="5400000" scaled="0"/>
              </a:gradFill>
            </a:endParaRPr>
          </a:p>
          <a:p>
            <a:pPr>
              <a:lnSpc>
                <a:spcPct val="90000"/>
              </a:lnSpc>
              <a:spcAft>
                <a:spcPts val="600"/>
              </a:spcAft>
            </a:pPr>
            <a:r>
              <a:rPr lang="en-US" sz="2800" b="1" dirty="0">
                <a:solidFill>
                  <a:srgbClr val="505050"/>
                </a:solidFill>
              </a:rPr>
              <a:t>Save RAM and increase the model’s speed </a:t>
            </a:r>
            <a:endParaRPr lang="en-US" dirty="0">
              <a:solidFill>
                <a:srgbClr val="505050"/>
              </a:soli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00B0F0"/>
                </a:solidFill>
              </a:rPr>
              <a:t>remove it</a:t>
            </a:r>
            <a:endParaRPr lang="en-US" b="1"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p>
          <a:p>
            <a:pPr marL="285750" indent="-285750">
              <a:lnSpc>
                <a:spcPct val="90000"/>
              </a:lnSpc>
              <a:spcAft>
                <a:spcPts val="600"/>
              </a:spcAft>
              <a:buFont typeface="Arial" panose="020B0604020202020204" pitchFamily="34" charset="0"/>
              <a:buChar char="•"/>
            </a:pPr>
            <a:r>
              <a:rPr lang="en-US" b="1" dirty="0">
                <a:solidFill>
                  <a:srgbClr val="00B0F0"/>
                </a:solidFill>
              </a:rPr>
              <a:t>Sort columns </a:t>
            </a:r>
            <a:r>
              <a:rPr lang="en-US" dirty="0">
                <a:gradFill>
                  <a:gsLst>
                    <a:gs pos="2917">
                      <a:schemeClr val="tx1"/>
                    </a:gs>
                    <a:gs pos="30000">
                      <a:schemeClr val="tx1"/>
                    </a:gs>
                  </a:gsLst>
                  <a:lin ang="5400000" scaled="0"/>
                </a:gradFill>
              </a:rPr>
              <a:t>before bringing them into a Power BI data model</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DateTime data type is usually not needed, unless you are specifically using the Time component </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 you really need Time, </a:t>
            </a:r>
            <a:r>
              <a:rPr lang="en-US" b="1" dirty="0">
                <a:solidFill>
                  <a:srgbClr val="00B0F0"/>
                </a:solidFill>
              </a:rPr>
              <a:t>try splitting Date &amp; Time </a:t>
            </a:r>
            <a:r>
              <a:rPr lang="en-US" dirty="0">
                <a:gradFill>
                  <a:gsLst>
                    <a:gs pos="2917">
                      <a:schemeClr val="tx1"/>
                    </a:gs>
                    <a:gs pos="30000">
                      <a:schemeClr val="tx1"/>
                    </a:gs>
                  </a:gsLst>
                  <a:lin ang="5400000" scaled="0"/>
                </a:gradFill>
              </a:rPr>
              <a:t>into two columns - Reduces # of unique values</a:t>
            </a:r>
          </a:p>
          <a:p>
            <a:pPr lvl="1">
              <a:lnSpc>
                <a:spcPct val="90000"/>
              </a:lnSpc>
              <a:spcAft>
                <a:spcPts val="600"/>
              </a:spcAft>
            </a:pPr>
            <a:endParaRPr lang="en-US" dirty="0">
              <a:solidFill>
                <a:srgbClr val="505050"/>
              </a:solidFill>
            </a:endParaRPr>
          </a:p>
          <a:p>
            <a:pPr>
              <a:lnSpc>
                <a:spcPct val="90000"/>
              </a:lnSpc>
              <a:spcAft>
                <a:spcPts val="600"/>
              </a:spcAft>
            </a:pPr>
            <a:r>
              <a:rPr lang="en-US" b="1" dirty="0">
                <a:solidFill>
                  <a:srgbClr val="505050"/>
                </a:solidFill>
              </a:rPr>
              <a:t>Star Schema</a:t>
            </a:r>
            <a:r>
              <a:rPr lang="en-US" dirty="0">
                <a:solidFill>
                  <a:srgbClr val="505050"/>
                </a:solidFill>
              </a:rPr>
              <a:t> </a:t>
            </a:r>
            <a:r>
              <a:rPr lang="en-US" dirty="0">
                <a:gradFill>
                  <a:gsLst>
                    <a:gs pos="2917">
                      <a:schemeClr val="tx1"/>
                    </a:gs>
                    <a:gs pos="30000">
                      <a:schemeClr val="tx1"/>
                    </a:gs>
                  </a:gsLst>
                  <a:lin ang="5400000" scaled="0"/>
                </a:gradFill>
              </a:rPr>
              <a:t>– Good for most Data Models</a:t>
            </a:r>
          </a:p>
        </p:txBody>
      </p:sp>
      <p:sp>
        <p:nvSpPr>
          <p:cNvPr id="10" name="TextBox 9">
            <a:extLst>
              <a:ext uri="{FF2B5EF4-FFF2-40B4-BE49-F238E27FC236}">
                <a16:creationId xmlns:a16="http://schemas.microsoft.com/office/drawing/2014/main" id="{C4C5A376-EC16-433A-8FC1-A7577647FD8C}"/>
              </a:ext>
            </a:extLst>
          </p:cNvPr>
          <p:cNvSpPr txBox="1"/>
          <p:nvPr/>
        </p:nvSpPr>
        <p:spPr>
          <a:xfrm>
            <a:off x="472965" y="5911528"/>
            <a:ext cx="1217384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F0"/>
                </a:solidFill>
              </a:rPr>
              <a:t>Power BI Query Diagnostics </a:t>
            </a:r>
            <a:r>
              <a:rPr lang="en-US" dirty="0">
                <a:gradFill>
                  <a:gsLst>
                    <a:gs pos="2917">
                      <a:schemeClr val="tx1"/>
                    </a:gs>
                    <a:gs pos="30000">
                      <a:schemeClr val="tx1"/>
                    </a:gs>
                  </a:gsLst>
                  <a:lin ang="5400000" scaled="0"/>
                </a:gradFill>
              </a:rPr>
              <a:t>in Power BI Desktop  (Preview) </a:t>
            </a:r>
          </a:p>
        </p:txBody>
      </p:sp>
      <p:sp>
        <p:nvSpPr>
          <p:cNvPr id="2" name="TextBox 1">
            <a:extLst>
              <a:ext uri="{FF2B5EF4-FFF2-40B4-BE49-F238E27FC236}">
                <a16:creationId xmlns:a16="http://schemas.microsoft.com/office/drawing/2014/main" id="{B2FF9325-6D70-47B5-8491-07F6E8C8346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812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Performance Analyzer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8D6C87EF-3E8F-4A06-A2E9-4C9135834E1B}"/>
              </a:ext>
            </a:extLst>
          </p:cNvPr>
          <p:cNvSpPr/>
          <p:nvPr/>
        </p:nvSpPr>
        <p:spPr>
          <a:xfrm>
            <a:off x="239017" y="1606563"/>
            <a:ext cx="5197893" cy="6370975"/>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fontAlgn="ctr"/>
            <a:r>
              <a:rPr lang="en-US" sz="2400" dirty="0"/>
              <a:t>Using Performance Analyzer:</a:t>
            </a:r>
          </a:p>
          <a:p>
            <a:pPr fontAlgn="ctr"/>
            <a:endParaRPr lang="en-US" sz="2400" dirty="0"/>
          </a:p>
          <a:p>
            <a:pPr marL="342900" indent="-342900" fontAlgn="ctr">
              <a:buFont typeface="Arial" panose="020B0604020202020204" pitchFamily="34" charset="0"/>
              <a:buChar char="•"/>
            </a:pPr>
            <a:r>
              <a:rPr lang="en-US" sz="2400" dirty="0"/>
              <a:t>You will know how each of your report elements, such as visuals and DAX formulas, are performing</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You can see and record logs that measure how each of your report elements performs when users interact with them, and which aspects of their performance are most (or least) resource intensive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pic>
        <p:nvPicPr>
          <p:cNvPr id="3" name="Picture 2">
            <a:extLst>
              <a:ext uri="{FF2B5EF4-FFF2-40B4-BE49-F238E27FC236}">
                <a16:creationId xmlns:a16="http://schemas.microsoft.com/office/drawing/2014/main" id="{2D196A7D-CBAA-42D4-A789-E230BF8EC90F}"/>
              </a:ext>
            </a:extLst>
          </p:cNvPr>
          <p:cNvPicPr>
            <a:picLocks noChangeAspect="1"/>
          </p:cNvPicPr>
          <p:nvPr/>
        </p:nvPicPr>
        <p:blipFill>
          <a:blip r:embed="rId3"/>
          <a:stretch>
            <a:fillRect/>
          </a:stretch>
        </p:blipFill>
        <p:spPr>
          <a:xfrm>
            <a:off x="5436911" y="2328230"/>
            <a:ext cx="6282124" cy="2872892"/>
          </a:xfrm>
          <a:prstGeom prst="rect">
            <a:avLst/>
          </a:prstGeom>
        </p:spPr>
      </p:pic>
      <p:sp>
        <p:nvSpPr>
          <p:cNvPr id="4" name="TextBox 3">
            <a:extLst>
              <a:ext uri="{FF2B5EF4-FFF2-40B4-BE49-F238E27FC236}">
                <a16:creationId xmlns:a16="http://schemas.microsoft.com/office/drawing/2014/main" id="{2E38EF44-2E1B-4B67-B6FC-F85B27B0D17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7214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Course Objectives</a:t>
            </a:r>
          </a:p>
        </p:txBody>
      </p:sp>
      <p:sp>
        <p:nvSpPr>
          <p:cNvPr id="8" name="Rectangle 7">
            <a:extLst>
              <a:ext uri="{FF2B5EF4-FFF2-40B4-BE49-F238E27FC236}">
                <a16:creationId xmlns:a16="http://schemas.microsoft.com/office/drawing/2014/main" id="{D0CE385A-5595-4FF0-BDA2-F5D500904ABF}"/>
              </a:ext>
            </a:extLst>
          </p:cNvPr>
          <p:cNvSpPr/>
          <p:nvPr/>
        </p:nvSpPr>
        <p:spPr>
          <a:xfrm>
            <a:off x="498120" y="1842118"/>
            <a:ext cx="11037454" cy="1380827"/>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M </a:t>
            </a:r>
            <a:r>
              <a:rPr lang="en-US" sz="2400" kern="0" dirty="0">
                <a:solidFill>
                  <a:schemeClr val="tx1">
                    <a:lumMod val="50000"/>
                  </a:schemeClr>
                </a:solidFill>
              </a:rPr>
              <a:t>or </a:t>
            </a:r>
            <a:r>
              <a:rPr kumimoji="0" lang="en-US" sz="2400" b="0" i="0" u="none" strike="noStrike" kern="0" cap="none" spc="0" normalizeH="0" noProof="0" dirty="0">
                <a:ln>
                  <a:noFill/>
                </a:ln>
                <a:solidFill>
                  <a:schemeClr val="tx1">
                    <a:lumMod val="50000"/>
                  </a:schemeClr>
                </a:solidFill>
                <a:effectLst/>
                <a:uLnTx/>
                <a:uFillTx/>
              </a:rPr>
              <a:t>DAX to </a:t>
            </a:r>
            <a:r>
              <a:rPr lang="en-US" sz="2400" dirty="0">
                <a:solidFill>
                  <a:schemeClr val="tx1">
                    <a:lumMod val="50000"/>
                  </a:schemeClr>
                </a:solidFill>
              </a:rPr>
              <a:t>create formulas and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12" name="TextBox 11">
            <a:extLst>
              <a:ext uri="{FF2B5EF4-FFF2-40B4-BE49-F238E27FC236}">
                <a16:creationId xmlns:a16="http://schemas.microsoft.com/office/drawing/2014/main" id="{DC4787E7-03EE-4BF4-BDCD-C212B5301727}"/>
              </a:ext>
            </a:extLst>
          </p:cNvPr>
          <p:cNvSpPr txBox="1"/>
          <p:nvPr/>
        </p:nvSpPr>
        <p:spPr>
          <a:xfrm>
            <a:off x="498120" y="2754402"/>
            <a:ext cx="11280747" cy="3867462"/>
          </a:xfrm>
          <a:prstGeom prst="rect">
            <a:avLst/>
          </a:prstGeom>
          <a:solidFill>
            <a:schemeClr val="bg1"/>
          </a:solidFill>
        </p:spPr>
        <p:txBody>
          <a:bodyPr wrap="square" lIns="182880" tIns="146304" rIns="182880" bIns="146304" numCol="2" spcCol="640080" rtlCol="0">
            <a:noAutofit/>
          </a:bodyPr>
          <a:lstStyle/>
          <a:p>
            <a:pPr marL="342900" indent="-342900">
              <a:lnSpc>
                <a:spcPct val="120000"/>
              </a:lnSpc>
              <a:buFont typeface="Arial" panose="020B0604020202020204" pitchFamily="34" charset="0"/>
              <a:buChar char="•"/>
            </a:pPr>
            <a:r>
              <a:rPr lang="en-US" dirty="0">
                <a:solidFill>
                  <a:schemeClr val="tx1">
                    <a:lumMod val="50000"/>
                  </a:schemeClr>
                </a:solidFill>
              </a:rPr>
              <a:t>Understand the </a:t>
            </a:r>
            <a:r>
              <a:rPr lang="en-US" i="1" dirty="0">
                <a:solidFill>
                  <a:schemeClr val="tx1">
                    <a:lumMod val="50000"/>
                  </a:schemeClr>
                </a:solidFill>
              </a:rPr>
              <a:t>Power BI Desktop </a:t>
            </a:r>
            <a:r>
              <a:rPr lang="en-US" dirty="0">
                <a:solidFill>
                  <a:schemeClr val="tx1">
                    <a:lumMod val="50000"/>
                  </a:schemeClr>
                </a:solidFill>
              </a:rPr>
              <a:t>data model, its components and most effective schemas  </a:t>
            </a:r>
          </a:p>
          <a:p>
            <a:pPr marL="342900" indent="-342900">
              <a:lnSpc>
                <a:spcPct val="120000"/>
              </a:lnSpc>
              <a:spcAft>
                <a:spcPts val="1800"/>
              </a:spcAft>
              <a:buFont typeface="Arial" panose="020B0604020202020204" pitchFamily="34" charset="0"/>
              <a:buChar char="•"/>
            </a:pPr>
            <a:r>
              <a:rPr lang="en-US" dirty="0">
                <a:solidFill>
                  <a:schemeClr val="tx1">
                    <a:lumMod val="50000"/>
                  </a:schemeClr>
                </a:solidFill>
              </a:rPr>
              <a:t>Understand concepts of calculated columns and measures</a:t>
            </a:r>
          </a:p>
          <a:p>
            <a:pPr marL="342900" indent="-342900">
              <a:lnSpc>
                <a:spcPct val="120000"/>
              </a:lnSpc>
              <a:spcAft>
                <a:spcPts val="1800"/>
              </a:spcAft>
              <a:buFont typeface="Arial" panose="020B0604020202020204" pitchFamily="34" charset="0"/>
              <a:buChar char="•"/>
            </a:pPr>
            <a:r>
              <a:rPr lang="en-US" dirty="0">
                <a:solidFill>
                  <a:schemeClr val="tx1">
                    <a:lumMod val="50000"/>
                  </a:schemeClr>
                </a:solidFill>
              </a:rPr>
              <a:t>Create queries using M </a:t>
            </a:r>
          </a:p>
          <a:p>
            <a:pPr marL="342900" indent="-342900">
              <a:lnSpc>
                <a:spcPct val="120000"/>
              </a:lnSpc>
              <a:spcAft>
                <a:spcPts val="1800"/>
              </a:spcAft>
              <a:buFont typeface="Arial" panose="020B0604020202020204" pitchFamily="34" charset="0"/>
              <a:buChar char="•"/>
            </a:pPr>
            <a:r>
              <a:rPr lang="en-US" dirty="0">
                <a:solidFill>
                  <a:schemeClr val="tx1">
                    <a:lumMod val="50000"/>
                  </a:schemeClr>
                </a:solidFill>
              </a:rPr>
              <a:t>Create calculations with DAX </a:t>
            </a:r>
          </a:p>
          <a:p>
            <a:pPr marL="342900" indent="-342900">
              <a:lnSpc>
                <a:spcPct val="120000"/>
              </a:lnSpc>
              <a:spcAft>
                <a:spcPts val="1800"/>
              </a:spcAft>
              <a:buFont typeface="Arial" panose="020B0604020202020204" pitchFamily="34" charset="0"/>
              <a:buChar char="•"/>
            </a:pPr>
            <a:r>
              <a:rPr lang="en-US" dirty="0">
                <a:solidFill>
                  <a:schemeClr val="tx1">
                    <a:lumMod val="50000"/>
                  </a:schemeClr>
                </a:solidFill>
              </a:rPr>
              <a:t>Understand the use of functions</a:t>
            </a:r>
          </a:p>
          <a:p>
            <a:pPr marL="342900" indent="-342900">
              <a:lnSpc>
                <a:spcPct val="120000"/>
              </a:lnSpc>
              <a:spcAft>
                <a:spcPts val="1800"/>
              </a:spcAft>
              <a:buFont typeface="Arial" panose="020B0604020202020204" pitchFamily="34" charset="0"/>
              <a:buChar char="•"/>
            </a:pPr>
            <a:r>
              <a:rPr lang="en-US" dirty="0">
                <a:solidFill>
                  <a:schemeClr val="tx1">
                    <a:lumMod val="50000"/>
                  </a:schemeClr>
                </a:solidFill>
              </a:rPr>
              <a:t>Create and optimize a data model</a:t>
            </a:r>
          </a:p>
          <a:p>
            <a:pPr marL="342900" indent="-342900">
              <a:lnSpc>
                <a:spcPct val="120000"/>
              </a:lnSpc>
              <a:spcAft>
                <a:spcPts val="1800"/>
              </a:spcAft>
              <a:buFont typeface="Arial" panose="020B0604020202020204" pitchFamily="34" charset="0"/>
              <a:buChar char="•"/>
            </a:pPr>
            <a:r>
              <a:rPr lang="en-US" dirty="0">
                <a:solidFill>
                  <a:schemeClr val="tx1">
                    <a:lumMod val="50000"/>
                  </a:schemeClr>
                </a:solidFill>
              </a:rPr>
              <a:t>Understand the consequences of data model design decisions</a:t>
            </a:r>
          </a:p>
          <a:p>
            <a:pPr>
              <a:lnSpc>
                <a:spcPct val="120000"/>
              </a:lnSpc>
              <a:spcAft>
                <a:spcPts val="1800"/>
              </a:spcAft>
            </a:pPr>
            <a:endParaRPr lang="en-US" dirty="0">
              <a:solidFill>
                <a:schemeClr val="tx1">
                  <a:lumMod val="50000"/>
                </a:schemeClr>
              </a:solidFill>
            </a:endParaRP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7827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0" y="413504"/>
            <a:ext cx="1208567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Choosing Storage Mode: Import vs Direct Query</a:t>
            </a:r>
          </a:p>
        </p:txBody>
      </p:sp>
      <p:sp>
        <p:nvSpPr>
          <p:cNvPr id="9" name="Rectangle 8">
            <a:extLst>
              <a:ext uri="{FF2B5EF4-FFF2-40B4-BE49-F238E27FC236}">
                <a16:creationId xmlns:a16="http://schemas.microsoft.com/office/drawing/2014/main" id="{BCF12420-7012-4FE2-AF04-1DACCE6B90F5}"/>
              </a:ext>
            </a:extLst>
          </p:cNvPr>
          <p:cNvSpPr/>
          <p:nvPr/>
        </p:nvSpPr>
        <p:spPr>
          <a:xfrm>
            <a:off x="83820" y="1897140"/>
            <a:ext cx="11819475" cy="4770537"/>
          </a:xfrm>
          <a:prstGeom prst="rect">
            <a:avLst/>
          </a:prstGeom>
        </p:spPr>
        <p:txBody>
          <a:bodyPr wrap="square">
            <a:spAutoFit/>
          </a:bodyPr>
          <a:lstStyle/>
          <a:p>
            <a:pPr marL="342900" indent="-342900">
              <a:buFont typeface="Arial" panose="020B0604020202020204" pitchFamily="34" charset="0"/>
              <a:buChar char="•"/>
            </a:pPr>
            <a:r>
              <a:rPr lang="en-US" sz="2000" kern="0" dirty="0">
                <a:gradFill>
                  <a:gsLst>
                    <a:gs pos="1250">
                      <a:schemeClr val="tx1"/>
                    </a:gs>
                    <a:gs pos="100000">
                      <a:schemeClr val="tx1"/>
                    </a:gs>
                  </a:gsLst>
                  <a:lin ang="5400000" scaled="0"/>
                </a:gradFill>
              </a:rPr>
              <a:t>Import is your first choice (all in memory = best speed, no DAX limits)</a:t>
            </a:r>
          </a:p>
          <a:p>
            <a:pPr marL="342900" indent="-342900">
              <a:buFont typeface="Arial" panose="020B0604020202020204" pitchFamily="34" charset="0"/>
              <a:buChar char="•"/>
            </a:pPr>
            <a:endParaRPr lang="en-US" sz="20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000" kern="0" dirty="0">
                <a:gradFill>
                  <a:gsLst>
                    <a:gs pos="1250">
                      <a:schemeClr val="tx1"/>
                    </a:gs>
                    <a:gs pos="100000">
                      <a:schemeClr val="tx1"/>
                    </a:gs>
                  </a:gsLst>
                  <a:lin ang="5400000" scaled="0"/>
                </a:gradFill>
              </a:rPr>
              <a:t>When is it inappropriate</a:t>
            </a:r>
          </a:p>
          <a:p>
            <a:pPr marL="800100" lvl="1" indent="-342900">
              <a:buFont typeface="Arial" panose="020B0604020202020204" pitchFamily="34" charset="0"/>
              <a:buChar char="•"/>
            </a:pPr>
            <a:r>
              <a:rPr lang="en-US" sz="2000" kern="0" dirty="0">
                <a:gradFill>
                  <a:gsLst>
                    <a:gs pos="1250">
                      <a:schemeClr val="tx1"/>
                    </a:gs>
                    <a:gs pos="100000">
                      <a:schemeClr val="tx1"/>
                    </a:gs>
                  </a:gsLst>
                  <a:lin ang="5400000" scaled="0"/>
                </a:gradFill>
              </a:rPr>
              <a:t>Extremely large data volumes</a:t>
            </a:r>
          </a:p>
          <a:p>
            <a:pPr marL="800100" lvl="1" indent="-342900">
              <a:buFont typeface="Arial" panose="020B0604020202020204" pitchFamily="34" charset="0"/>
              <a:buChar char="•"/>
            </a:pPr>
            <a:r>
              <a:rPr lang="en-US" sz="2000" kern="0" dirty="0">
                <a:gradFill>
                  <a:gsLst>
                    <a:gs pos="1250">
                      <a:schemeClr val="tx1"/>
                    </a:gs>
                    <a:gs pos="100000">
                      <a:schemeClr val="tx1"/>
                    </a:gs>
                  </a:gsLst>
                  <a:lin ang="5400000" scaled="0"/>
                </a:gradFill>
              </a:rPr>
              <a:t>Need near real-time access to data from source</a:t>
            </a:r>
          </a:p>
          <a:p>
            <a:pPr marL="800100" lvl="1" indent="-342900">
              <a:buFont typeface="Arial" panose="020B0604020202020204" pitchFamily="34" charset="0"/>
              <a:buChar char="•"/>
            </a:pPr>
            <a:r>
              <a:rPr lang="en-US" sz="2000" kern="0" dirty="0">
                <a:gradFill>
                  <a:gsLst>
                    <a:gs pos="1250">
                      <a:schemeClr val="tx1"/>
                    </a:gs>
                    <a:gs pos="100000">
                      <a:schemeClr val="tx1"/>
                    </a:gs>
                  </a:gsLst>
                  <a:lin ang="5400000" scaled="0"/>
                </a:gradFill>
              </a:rPr>
              <a:t>Considerable existing investment in external DW or OLAP (modelled, conformed, cleaned, calcs defined </a:t>
            </a:r>
            <a:r>
              <a:rPr lang="en-US" sz="2000" kern="0" dirty="0" err="1">
                <a:gradFill>
                  <a:gsLst>
                    <a:gs pos="1250">
                      <a:schemeClr val="tx1"/>
                    </a:gs>
                    <a:gs pos="100000">
                      <a:schemeClr val="tx1"/>
                    </a:gs>
                  </a:gsLst>
                  <a:lin ang="5400000" scaled="0"/>
                </a:gradFill>
              </a:rPr>
              <a:t>etc</a:t>
            </a:r>
            <a:r>
              <a:rPr lang="en-US" sz="2000" kern="0" dirty="0">
                <a:gradFill>
                  <a:gsLst>
                    <a:gs pos="1250">
                      <a:schemeClr val="tx1"/>
                    </a:gs>
                    <a:gs pos="100000">
                      <a:schemeClr val="tx1"/>
                    </a:gs>
                  </a:gsLst>
                  <a:lin ang="5400000" scaled="0"/>
                </a:gradFill>
              </a:rPr>
              <a:t>). SSAS MD, SAP HANA and BW are common.</a:t>
            </a:r>
          </a:p>
          <a:p>
            <a:pPr marL="800100" lvl="1" indent="-342900">
              <a:buFont typeface="Arial" panose="020B0604020202020204" pitchFamily="34" charset="0"/>
              <a:buChar char="•"/>
            </a:pPr>
            <a:r>
              <a:rPr lang="en-US" sz="2000" kern="0" dirty="0">
                <a:gradFill>
                  <a:gsLst>
                    <a:gs pos="1250">
                      <a:schemeClr val="tx1"/>
                    </a:gs>
                    <a:gs pos="100000">
                      <a:schemeClr val="tx1"/>
                    </a:gs>
                  </a:gsLst>
                  <a:lin ang="5400000" scaled="0"/>
                </a:gradFill>
              </a:rPr>
              <a:t>Regulatory and data sovereignty requirements</a:t>
            </a:r>
          </a:p>
          <a:p>
            <a:endParaRPr lang="en-US" sz="2000" dirty="0"/>
          </a:p>
          <a:p>
            <a:pPr marL="457200" indent="-457200">
              <a:buFont typeface="Arial" panose="020B0604020202020204" pitchFamily="34" charset="0"/>
              <a:buChar char="•"/>
            </a:pPr>
            <a:r>
              <a:rPr lang="en-US" sz="2000" kern="0" dirty="0">
                <a:gradFill>
                  <a:gsLst>
                    <a:gs pos="1250">
                      <a:schemeClr val="tx1"/>
                    </a:gs>
                    <a:gs pos="100000">
                      <a:schemeClr val="tx1"/>
                    </a:gs>
                  </a:gsLst>
                  <a:lin ang="5400000" scaled="0"/>
                </a:gradFill>
              </a:rPr>
              <a:t>Considerations</a:t>
            </a:r>
          </a:p>
          <a:p>
            <a:pPr marL="800100" lvl="1" indent="-342900">
              <a:buFont typeface="Arial" panose="020B0604020202020204" pitchFamily="34" charset="0"/>
              <a:buChar char="•"/>
            </a:pPr>
            <a:r>
              <a:rPr lang="en-US" sz="2000" kern="0" dirty="0">
                <a:gradFill>
                  <a:gsLst>
                    <a:gs pos="1250">
                      <a:schemeClr val="tx1"/>
                    </a:gs>
                    <a:gs pos="100000">
                      <a:schemeClr val="tx1"/>
                    </a:gs>
                  </a:gsLst>
                  <a:lin ang="5400000" scaled="0"/>
                </a:gradFill>
              </a:rPr>
              <a:t>How much source data, how compressible? Rule of thumb is 5x-10x</a:t>
            </a:r>
          </a:p>
          <a:p>
            <a:pPr marL="800100" lvl="1" indent="-342900">
              <a:buFont typeface="Arial" panose="020B0604020202020204" pitchFamily="34" charset="0"/>
              <a:buChar char="•"/>
            </a:pPr>
            <a:r>
              <a:rPr lang="en-US" sz="2000" kern="0" dirty="0">
                <a:gradFill>
                  <a:gsLst>
                    <a:gs pos="1250">
                      <a:schemeClr val="tx1"/>
                    </a:gs>
                    <a:gs pos="100000">
                      <a:schemeClr val="tx1"/>
                    </a:gs>
                  </a:gsLst>
                  <a:lin ang="5400000" scaled="0"/>
                </a:gradFill>
              </a:rPr>
              <a:t>Is Premium an option? (larger datasets supported there)</a:t>
            </a:r>
          </a:p>
          <a:p>
            <a:pPr marL="800100" lvl="1" indent="-342900">
              <a:buFont typeface="Arial" panose="020B0604020202020204" pitchFamily="34" charset="0"/>
              <a:buChar char="•"/>
            </a:pPr>
            <a:r>
              <a:rPr lang="en-US" sz="2000" kern="0" dirty="0">
                <a:gradFill>
                  <a:gsLst>
                    <a:gs pos="1250">
                      <a:schemeClr val="tx1"/>
                    </a:gs>
                    <a:gs pos="100000">
                      <a:schemeClr val="tx1"/>
                    </a:gs>
                  </a:gsLst>
                  <a:lin ang="5400000" scaled="0"/>
                </a:gradFill>
              </a:rPr>
              <a:t>Will blended architecture suffice? (Composite models, Aggregations for summary data)</a:t>
            </a:r>
          </a:p>
          <a:p>
            <a:pPr marL="800100" lvl="1" indent="-342900">
              <a:buFont typeface="Arial" panose="020B0604020202020204" pitchFamily="34" charset="0"/>
              <a:buChar char="•"/>
            </a:pPr>
            <a:r>
              <a:rPr lang="en-US" sz="2000" kern="0" dirty="0">
                <a:gradFill>
                  <a:gsLst>
                    <a:gs pos="1250">
                      <a:schemeClr val="tx1"/>
                    </a:gs>
                    <a:gs pos="100000">
                      <a:schemeClr val="tx1"/>
                    </a:gs>
                  </a:gsLst>
                  <a:lin ang="5400000" scaled="0"/>
                </a:gradFill>
              </a:rPr>
              <a:t>Some limits on DAX in </a:t>
            </a:r>
            <a:r>
              <a:rPr lang="en-US" sz="2000" kern="0" dirty="0" err="1">
                <a:gradFill>
                  <a:gsLst>
                    <a:gs pos="1250">
                      <a:schemeClr val="tx1"/>
                    </a:gs>
                    <a:gs pos="100000">
                      <a:schemeClr val="tx1"/>
                    </a:gs>
                  </a:gsLst>
                  <a:lin ang="5400000" scaled="0"/>
                </a:gradFill>
              </a:rPr>
              <a:t>DirectQuery</a:t>
            </a:r>
            <a:r>
              <a:rPr lang="en-US" sz="2000" kern="0" dirty="0">
                <a:gradFill>
                  <a:gsLst>
                    <a:gs pos="1250">
                      <a:schemeClr val="tx1"/>
                    </a:gs>
                    <a:gs pos="100000">
                      <a:schemeClr val="tx1"/>
                    </a:gs>
                  </a:gsLst>
                  <a:lin ang="5400000" scaled="0"/>
                </a:gradFill>
              </a:rPr>
              <a:t> mode (e.g. time intelligence)</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262003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t>Module 7 Lab:</a:t>
            </a:r>
            <a:br>
              <a:rPr lang="en-US" sz="8000" dirty="0"/>
            </a:br>
            <a:endParaRPr lang="en-US" dirty="0">
              <a:solidFill>
                <a:schemeClr val="bg1"/>
              </a:solidFill>
            </a:endParaRPr>
          </a:p>
        </p:txBody>
      </p:sp>
      <p:sp>
        <p:nvSpPr>
          <p:cNvPr id="3" name="Rectangle 2">
            <a:extLst>
              <a:ext uri="{FF2B5EF4-FFF2-40B4-BE49-F238E27FC236}">
                <a16:creationId xmlns:a16="http://schemas.microsoft.com/office/drawing/2014/main" id="{424DE876-BD9E-4ABD-A496-8197747338C0}"/>
              </a:ext>
            </a:extLst>
          </p:cNvPr>
          <p:cNvSpPr/>
          <p:nvPr/>
        </p:nvSpPr>
        <p:spPr>
          <a:xfrm>
            <a:off x="516687" y="3856009"/>
            <a:ext cx="11354582" cy="1631216"/>
          </a:xfrm>
          <a:prstGeom prst="rect">
            <a:avLst/>
          </a:prstGeom>
        </p:spPr>
        <p:txBody>
          <a:bodyPr wrap="square" lIns="91440" tIns="45720" rIns="91440" bIns="45720" anchor="t">
            <a:spAutoFit/>
          </a:bodyPr>
          <a:lstStyle/>
          <a:p>
            <a:r>
              <a:rPr lang="en-US" sz="3600" dirty="0">
                <a:solidFill>
                  <a:schemeClr val="bg1"/>
                </a:solidFill>
              </a:rPr>
              <a:t>Lab 7a – Performance best practices</a:t>
            </a:r>
            <a:endParaRPr lang="en-US" sz="3200" dirty="0">
              <a:solidFill>
                <a:schemeClr val="bg1"/>
              </a:solidFill>
            </a:endParaRPr>
          </a:p>
          <a:p>
            <a:r>
              <a:rPr lang="en-US" sz="3600" dirty="0">
                <a:solidFill>
                  <a:schemeClr val="bg1"/>
                </a:solidFill>
              </a:rPr>
              <a:t>Lab 7b – Using performance analyzer</a:t>
            </a:r>
            <a:endParaRPr lang="en-US" sz="3200" dirty="0">
              <a:solidFill>
                <a:schemeClr val="bg1"/>
              </a:solidFill>
              <a:cs typeface="Segoe UI"/>
            </a:endParaRPr>
          </a:p>
          <a:p>
            <a:pPr lvl="1"/>
            <a:endParaRPr lang="en-US" sz="28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4224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t>Knowledge Check Module 7</a:t>
            </a:r>
            <a:br>
              <a:rPr lang="en-US" sz="8000" dirty="0"/>
            </a:br>
            <a:r>
              <a:rPr lang="en-US" dirty="0"/>
              <a:t>https://aka.ms/PBIModShapCheck7</a:t>
            </a:r>
            <a:br>
              <a:rPr lang="en-US" sz="8000" dirty="0"/>
            </a:br>
            <a:endParaRPr lang="en-US" dirty="0">
              <a:solidFill>
                <a:schemeClr val="bg1"/>
              </a:solidFill>
            </a:endParaRPr>
          </a:p>
        </p:txBody>
      </p:sp>
    </p:spTree>
    <p:extLst>
      <p:ext uri="{BB962C8B-B14F-4D97-AF65-F5344CB8AC3E}">
        <p14:creationId xmlns:p14="http://schemas.microsoft.com/office/powerpoint/2010/main" val="138274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7 Knowledge Check Questions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929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Which is </a:t>
            </a:r>
            <a:r>
              <a:rPr lang="en-US" sz="2000" dirty="0">
                <a:solidFill>
                  <a:srgbClr val="000000"/>
                </a:solidFill>
              </a:rPr>
              <a:t>NOT a data modeling best practice?</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Schema supports analysis</a:t>
            </a:r>
          </a:p>
          <a:p>
            <a:pPr marL="800100" lvl="1" indent="-342900">
              <a:buFont typeface="+mj-lt"/>
              <a:buAutoNum type="alphaLcPeriod"/>
            </a:pPr>
            <a:r>
              <a:rPr lang="en-US" b="0" i="0" dirty="0">
                <a:effectLst/>
              </a:rPr>
              <a:t>The model is unnecessarily large</a:t>
            </a:r>
          </a:p>
          <a:p>
            <a:pPr marL="800100" lvl="1" indent="-342900">
              <a:buFont typeface="+mj-lt"/>
              <a:buAutoNum type="alphaLcPeriod"/>
            </a:pPr>
            <a:r>
              <a:rPr lang="en-US" dirty="0"/>
              <a:t>Relationships are purposeful</a:t>
            </a:r>
            <a:endParaRPr lang="en-US" b="0" i="0" dirty="0">
              <a:effectLst/>
            </a:endParaRP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Why should you remove unused tables from the model?</a:t>
            </a:r>
          </a:p>
          <a:p>
            <a:pPr marL="800100" lvl="1" indent="-342900">
              <a:buFont typeface="+mj-lt"/>
              <a:buAutoNum type="alphaLcPeriod"/>
            </a:pPr>
            <a:r>
              <a:rPr lang="en-US" dirty="0"/>
              <a:t>They increase the load on the memory</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They don’t take up that much space</a:t>
            </a:r>
          </a:p>
          <a:p>
            <a:pPr marL="800100" lvl="1" indent="-342900">
              <a:buFont typeface="+mj-lt"/>
              <a:buAutoNum type="alphaLcPeriod"/>
            </a:pPr>
            <a:r>
              <a:rPr lang="en-US" b="0" i="0" dirty="0">
                <a:effectLst/>
              </a:rPr>
              <a:t>They’re </a:t>
            </a:r>
            <a:r>
              <a:rPr lang="en-US" dirty="0"/>
              <a:t>not bothering anyone!</a:t>
            </a:r>
            <a:endParaRPr lang="en-US" b="0" i="0" dirty="0">
              <a:effectLst/>
            </a:endParaRP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Why should you avoid string manipulation in measures?</a:t>
            </a:r>
          </a:p>
          <a:p>
            <a:pPr marL="800100" lvl="1" indent="-342900">
              <a:buFont typeface="+mj-lt"/>
              <a:buAutoNum type="alphaLcPeriod"/>
            </a:pPr>
            <a:r>
              <a:rPr lang="en-US" dirty="0">
                <a:solidFill>
                  <a:schemeClr val="tx1"/>
                </a:solidFill>
                <a:latin typeface="+mn-lt"/>
              </a:rPr>
              <a:t>It slo</a:t>
            </a:r>
            <a:r>
              <a:rPr lang="en-US" dirty="0"/>
              <a:t>ws down measures</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The code is complex</a:t>
            </a:r>
          </a:p>
          <a:p>
            <a:pPr marL="800100" lvl="1" indent="-342900">
              <a:buFont typeface="+mj-lt"/>
              <a:buAutoNum type="alphaLcPeriod"/>
            </a:pPr>
            <a:r>
              <a:rPr lang="en-US" b="0" i="0" dirty="0">
                <a:solidFill>
                  <a:srgbClr val="000000"/>
                </a:solidFill>
                <a:effectLst/>
              </a:rPr>
              <a:t>It is easier to read</a:t>
            </a:r>
            <a:endParaRPr lang="en-US" dirty="0">
              <a:solidFill>
                <a:srgbClr val="000000"/>
              </a:solidFill>
            </a:endParaRPr>
          </a:p>
          <a:p>
            <a:pPr marL="800100" lvl="1" indent="-342900">
              <a:buFont typeface="+mj-lt"/>
              <a:buAutoNum type="alphaLcPeriod"/>
            </a:pP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67169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t>Module 8:</a:t>
            </a:r>
            <a:br>
              <a:rPr lang="en-US" sz="8000" dirty="0"/>
            </a:br>
            <a:r>
              <a:rPr lang="en-US" dirty="0"/>
              <a:t>Are we there yet?</a:t>
            </a:r>
            <a:br>
              <a:rPr lang="en-US" dirty="0"/>
            </a:br>
            <a:r>
              <a:rPr lang="en-US" dirty="0"/>
              <a:t>Summary Lab and Surveys</a:t>
            </a:r>
            <a:endParaRPr lang="en-US" dirty="0">
              <a:solidFill>
                <a:schemeClr val="bg1"/>
              </a:solidFill>
            </a:endParaRPr>
          </a:p>
        </p:txBody>
      </p:sp>
    </p:spTree>
    <p:extLst>
      <p:ext uri="{BB962C8B-B14F-4D97-AF65-F5344CB8AC3E}">
        <p14:creationId xmlns:p14="http://schemas.microsoft.com/office/powerpoint/2010/main" val="250376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503744" y="2260879"/>
            <a:ext cx="10800000" cy="1523768"/>
          </a:xfrm>
        </p:spPr>
        <p:txBody>
          <a:bodyPr>
            <a:noAutofit/>
          </a:bodyPr>
          <a:lstStyle/>
          <a:p>
            <a:r>
              <a:rPr lang="en-US" sz="5400" dirty="0"/>
              <a:t>Your opinion is important </a:t>
            </a:r>
            <a:br>
              <a:rPr lang="en-US" sz="5400" dirty="0"/>
            </a:br>
            <a:r>
              <a:rPr lang="en-US" sz="5400" dirty="0"/>
              <a:t>please fill our survey, it allows us to maintain the content</a:t>
            </a:r>
            <a:br>
              <a:rPr lang="en-US" sz="5400" dirty="0"/>
            </a:br>
            <a:br>
              <a:rPr lang="en-US" sz="5400" dirty="0"/>
            </a:br>
            <a:r>
              <a:rPr lang="en-US" sz="5400" dirty="0"/>
              <a:t>https://aka.ms/PBIModShapS</a:t>
            </a:r>
            <a:endParaRPr lang="en-US" sz="5400" dirty="0">
              <a:solidFill>
                <a:schemeClr val="bg1"/>
              </a:solidFill>
            </a:endParaRPr>
          </a:p>
        </p:txBody>
      </p:sp>
    </p:spTree>
    <p:extLst>
      <p:ext uri="{BB962C8B-B14F-4D97-AF65-F5344CB8AC3E}">
        <p14:creationId xmlns:p14="http://schemas.microsoft.com/office/powerpoint/2010/main" val="397124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Power BI Support Resources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Content Placeholder 2">
            <a:extLst>
              <a:ext uri="{FF2B5EF4-FFF2-40B4-BE49-F238E27FC236}">
                <a16:creationId xmlns:a16="http://schemas.microsoft.com/office/drawing/2014/main" id="{5E34D3D3-A7CE-4C22-A5F1-3BA2F51F600B}"/>
              </a:ext>
            </a:extLst>
          </p:cNvPr>
          <p:cNvSpPr txBox="1">
            <a:spLocks/>
          </p:cNvSpPr>
          <p:nvPr/>
        </p:nvSpPr>
        <p:spPr bwMode="auto">
          <a:xfrm>
            <a:off x="266764" y="1368335"/>
            <a:ext cx="11925236" cy="58401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ctr" anchorCtr="0" compatLnSpc="1">
            <a:prstTxWarp prst="textNoShape">
              <a:avLst/>
            </a:prstTxWarp>
            <a:normAutofit fontScale="32500" lnSpcReduction="20000"/>
          </a:bodyPr>
          <a:lstStyle>
            <a:lvl1pPr marL="0" indent="0" algn="l" defTabSz="913505" rtl="0" eaLnBrk="1" fontAlgn="base" hangingPunct="1">
              <a:lnSpc>
                <a:spcPct val="90000"/>
              </a:lnSpc>
              <a:spcBef>
                <a:spcPct val="20000"/>
              </a:spcBef>
              <a:spcAft>
                <a:spcPct val="0"/>
              </a:spcAft>
              <a:buSzPct val="90000"/>
              <a:buFontTx/>
              <a:buNone/>
              <a:defRPr sz="3921" kern="1200">
                <a:solidFill>
                  <a:schemeClr val="accent1"/>
                </a:solidFill>
                <a:latin typeface="+mj-lt"/>
                <a:ea typeface="ＭＳ Ｐゴシック" charset="0"/>
                <a:cs typeface="ＭＳ Ｐゴシック" charset="0"/>
              </a:defRPr>
            </a:lvl1pPr>
            <a:lvl2pPr marL="262800" indent="0" algn="l" defTabSz="913505" rtl="0" eaLnBrk="1" fontAlgn="base" hangingPunct="1">
              <a:lnSpc>
                <a:spcPct val="90000"/>
              </a:lnSpc>
              <a:spcBef>
                <a:spcPct val="20000"/>
              </a:spcBef>
              <a:spcAft>
                <a:spcPct val="0"/>
              </a:spcAft>
              <a:buSzPct val="90000"/>
              <a:buFontTx/>
              <a:buNone/>
              <a:defRPr sz="2353" kern="1200">
                <a:solidFill>
                  <a:schemeClr val="accent1"/>
                </a:solidFill>
                <a:latin typeface="+mn-lt"/>
                <a:ea typeface="ＭＳ Ｐゴシック" charset="0"/>
                <a:cs typeface="+mn-cs"/>
              </a:defRPr>
            </a:lvl2pPr>
            <a:lvl3pPr marL="446400" indent="0" algn="l" defTabSz="913505" rtl="0" eaLnBrk="1" fontAlgn="base" hangingPunct="1">
              <a:lnSpc>
                <a:spcPct val="90000"/>
              </a:lnSpc>
              <a:spcBef>
                <a:spcPct val="20000"/>
              </a:spcBef>
              <a:spcAft>
                <a:spcPct val="0"/>
              </a:spcAft>
              <a:buSzPct val="90000"/>
              <a:buFontTx/>
              <a:buNone/>
              <a:defRPr sz="1961" kern="1200">
                <a:solidFill>
                  <a:schemeClr val="accent1"/>
                </a:solidFill>
                <a:latin typeface="+mn-lt"/>
                <a:ea typeface="ＭＳ Ｐゴシック" charset="0"/>
                <a:cs typeface="+mn-cs"/>
              </a:defRPr>
            </a:lvl3pPr>
            <a:lvl4pPr marL="626400" indent="0" algn="l" defTabSz="913505" rtl="0" eaLnBrk="1" fontAlgn="base" hangingPunct="1">
              <a:lnSpc>
                <a:spcPct val="90000"/>
              </a:lnSpc>
              <a:spcBef>
                <a:spcPct val="20000"/>
              </a:spcBef>
              <a:spcAft>
                <a:spcPct val="0"/>
              </a:spcAft>
              <a:buSzPct val="90000"/>
              <a:buFontTx/>
              <a:buNone/>
              <a:defRPr kern="1200">
                <a:solidFill>
                  <a:schemeClr val="accent1"/>
                </a:solidFill>
                <a:latin typeface="+mn-lt"/>
                <a:ea typeface="ＭＳ Ｐゴシック" charset="0"/>
                <a:cs typeface="+mn-cs"/>
              </a:defRPr>
            </a:lvl4pPr>
            <a:lvl5pPr marL="810000" indent="0" algn="l" defTabSz="913505" rtl="0" eaLnBrk="1" fontAlgn="base" hangingPunct="1">
              <a:lnSpc>
                <a:spcPct val="90000"/>
              </a:lnSpc>
              <a:spcBef>
                <a:spcPct val="20000"/>
              </a:spcBef>
              <a:spcAft>
                <a:spcPct val="0"/>
              </a:spcAft>
              <a:buSzPct val="90000"/>
              <a:buFontTx/>
              <a:buNone/>
              <a:defRPr kern="1200">
                <a:solidFill>
                  <a:schemeClr val="accent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44707" lvl="1"/>
            <a:endParaRPr lang="en-US" sz="7200" i="1" dirty="0"/>
          </a:p>
          <a:p>
            <a:pPr marL="244707" lvl="1" defTabSz="665641"/>
            <a:r>
              <a:rPr lang="en-US" sz="6200" dirty="0">
                <a:solidFill>
                  <a:schemeClr val="tx1"/>
                </a:solidFill>
                <a:ea typeface="+mn-ea"/>
              </a:rPr>
              <a:t>Contact Support  - Report Errors, Issues – </a:t>
            </a:r>
            <a:r>
              <a:rPr lang="en-US" sz="6200" dirty="0">
                <a:solidFill>
                  <a:schemeClr val="tx1"/>
                </a:solidFill>
                <a:ea typeface="+mn-ea"/>
                <a:hlinkClick r:id="rId3">
                  <a:extLst>
                    <a:ext uri="{A12FA001-AC4F-418D-AE19-62706E023703}">
                      <ahyp:hlinkClr xmlns:ahyp="http://schemas.microsoft.com/office/drawing/2018/hyperlinkcolor" val="tx"/>
                    </a:ext>
                  </a:extLst>
                </a:hlinkClick>
              </a:rPr>
              <a:t>Support.PowerBI.com </a:t>
            </a:r>
            <a:endParaRPr lang="en-US" sz="6200" dirty="0">
              <a:solidFill>
                <a:schemeClr val="tx1"/>
              </a:solidFill>
              <a:ea typeface="+mn-ea"/>
            </a:endParaRPr>
          </a:p>
          <a:p>
            <a:pPr marL="244707" lvl="1" defTabSz="665641"/>
            <a:r>
              <a:rPr lang="en-US" sz="6200" dirty="0">
                <a:solidFill>
                  <a:schemeClr val="tx1"/>
                </a:solidFill>
                <a:ea typeface="+mn-ea"/>
              </a:rPr>
              <a:t>Resources use presentation mode to click the hyperlinks</a:t>
            </a:r>
            <a:br>
              <a:rPr lang="en-US" sz="6200" i="1" dirty="0">
                <a:solidFill>
                  <a:schemeClr val="bg1">
                    <a:lumMod val="50000"/>
                  </a:schemeClr>
                </a:solidFill>
              </a:rPr>
            </a:br>
            <a:endParaRPr lang="en-US" sz="6200" i="1" dirty="0">
              <a:solidFill>
                <a:schemeClr val="bg1">
                  <a:lumMod val="50000"/>
                </a:schemeClr>
              </a:solidFill>
            </a:endParaRPr>
          </a:p>
          <a:p>
            <a:pPr marL="244707" lvl="1" defTabSz="665641">
              <a:spcBef>
                <a:spcPts val="0"/>
              </a:spcBef>
              <a:spcAft>
                <a:spcPts val="600"/>
              </a:spcAft>
            </a:pPr>
            <a:r>
              <a:rPr lang="en-US" sz="6200" dirty="0">
                <a:solidFill>
                  <a:schemeClr val="tx1"/>
                </a:solidFill>
                <a:ea typeface="+mn-ea"/>
                <a:hlinkClick r:id="rId4">
                  <a:extLst>
                    <a:ext uri="{A12FA001-AC4F-418D-AE19-62706E023703}">
                      <ahyp:hlinkClr xmlns:ahyp="http://schemas.microsoft.com/office/drawing/2018/hyperlinkcolor" val="tx"/>
                    </a:ext>
                  </a:extLst>
                </a:hlinkClick>
              </a:rPr>
              <a:t>Community.PowerBI.com</a:t>
            </a:r>
            <a:r>
              <a:rPr lang="en-US" sz="6200" dirty="0">
                <a:solidFill>
                  <a:schemeClr val="tx1"/>
                </a:solidFill>
                <a:ea typeface="+mn-ea"/>
              </a:rPr>
              <a:t> – Community Forum</a:t>
            </a:r>
          </a:p>
          <a:p>
            <a:pPr marL="244707" lvl="1" defTabSz="665641">
              <a:spcBef>
                <a:spcPts val="0"/>
              </a:spcBef>
              <a:spcAft>
                <a:spcPts val="600"/>
              </a:spcAft>
            </a:pPr>
            <a:r>
              <a:rPr lang="en-US" sz="6200" dirty="0">
                <a:solidFill>
                  <a:schemeClr val="tx1"/>
                </a:solidFill>
                <a:ea typeface="+mn-ea"/>
                <a:hlinkClick r:id="rId5">
                  <a:extLst>
                    <a:ext uri="{A12FA001-AC4F-418D-AE19-62706E023703}">
                      <ahyp:hlinkClr xmlns:ahyp="http://schemas.microsoft.com/office/drawing/2018/hyperlinkcolor" val="tx"/>
                    </a:ext>
                  </a:extLst>
                </a:hlinkClick>
              </a:rPr>
              <a:t>Data Stories Gallery </a:t>
            </a:r>
            <a:r>
              <a:rPr lang="en-US" sz="6200" dirty="0">
                <a:solidFill>
                  <a:schemeClr val="tx1"/>
                </a:solidFill>
                <a:ea typeface="+mn-ea"/>
              </a:rPr>
              <a:t>– Get inspired with Data Stories by other Power BI users</a:t>
            </a:r>
          </a:p>
          <a:p>
            <a:pPr marL="244707" lvl="1" defTabSz="665641">
              <a:spcBef>
                <a:spcPts val="0"/>
              </a:spcBef>
              <a:spcAft>
                <a:spcPts val="600"/>
              </a:spcAft>
            </a:pPr>
            <a:r>
              <a:rPr lang="en-US" sz="6200" dirty="0">
                <a:solidFill>
                  <a:schemeClr val="tx1"/>
                </a:solidFill>
                <a:ea typeface="+mn-ea"/>
                <a:hlinkClick r:id="rId6">
                  <a:extLst>
                    <a:ext uri="{A12FA001-AC4F-418D-AE19-62706E023703}">
                      <ahyp:hlinkClr xmlns:ahyp="http://schemas.microsoft.com/office/drawing/2018/hyperlinkcolor" val="tx"/>
                    </a:ext>
                  </a:extLst>
                </a:hlinkClick>
              </a:rPr>
              <a:t>R-Visuals Gallery </a:t>
            </a:r>
            <a:r>
              <a:rPr lang="en-US" sz="6200" dirty="0">
                <a:solidFill>
                  <a:schemeClr val="tx1"/>
                </a:solidFill>
                <a:ea typeface="+mn-ea"/>
              </a:rPr>
              <a:t>– Get inspired by others use of R for analyzing their data</a:t>
            </a:r>
          </a:p>
          <a:p>
            <a:pPr marL="244707" lvl="1" defTabSz="665641">
              <a:spcBef>
                <a:spcPts val="0"/>
              </a:spcBef>
              <a:spcAft>
                <a:spcPts val="600"/>
              </a:spcAft>
            </a:pPr>
            <a:r>
              <a:rPr lang="en-US" sz="6200" dirty="0">
                <a:solidFill>
                  <a:schemeClr val="tx1"/>
                </a:solidFill>
                <a:ea typeface="+mn-ea"/>
                <a:hlinkClick r:id="rId7">
                  <a:extLst>
                    <a:ext uri="{A12FA001-AC4F-418D-AE19-62706E023703}">
                      <ahyp:hlinkClr xmlns:ahyp="http://schemas.microsoft.com/office/drawing/2018/hyperlinkcolor" val="tx"/>
                    </a:ext>
                  </a:extLst>
                </a:hlinkClick>
              </a:rPr>
              <a:t>Visuals.PowerBI.com</a:t>
            </a:r>
            <a:r>
              <a:rPr lang="en-US" sz="6200" dirty="0">
                <a:solidFill>
                  <a:schemeClr val="tx1"/>
                </a:solidFill>
                <a:ea typeface="+mn-ea"/>
              </a:rPr>
              <a:t> – Custom PBI visuals and R visuals you can download and use in your story</a:t>
            </a:r>
            <a:br>
              <a:rPr lang="en-US" sz="6200" dirty="0">
                <a:solidFill>
                  <a:schemeClr val="tx1"/>
                </a:solidFill>
                <a:ea typeface="+mn-ea"/>
              </a:rPr>
            </a:br>
            <a:endParaRPr lang="en-US" sz="6200" dirty="0">
              <a:solidFill>
                <a:schemeClr val="tx1"/>
              </a:solidFill>
              <a:ea typeface="+mn-ea"/>
            </a:endParaRPr>
          </a:p>
          <a:p>
            <a:pPr marL="244707" lvl="1" defTabSz="665641">
              <a:spcBef>
                <a:spcPts val="0"/>
              </a:spcBef>
              <a:spcAft>
                <a:spcPts val="600"/>
              </a:spcAft>
            </a:pPr>
            <a:r>
              <a:rPr lang="en-US" sz="6200" dirty="0">
                <a:solidFill>
                  <a:schemeClr val="tx1"/>
                </a:solidFill>
                <a:ea typeface="+mn-ea"/>
                <a:hlinkClick r:id="rId8">
                  <a:extLst>
                    <a:ext uri="{A12FA001-AC4F-418D-AE19-62706E023703}">
                      <ahyp:hlinkClr xmlns:ahyp="http://schemas.microsoft.com/office/drawing/2018/hyperlinkcolor" val="tx"/>
                    </a:ext>
                  </a:extLst>
                </a:hlinkClick>
              </a:rPr>
              <a:t>Power BI Blog </a:t>
            </a:r>
            <a:r>
              <a:rPr lang="en-US" sz="6200" dirty="0">
                <a:solidFill>
                  <a:schemeClr val="tx1"/>
                </a:solidFill>
                <a:ea typeface="+mn-ea"/>
              </a:rPr>
              <a:t>- weekly updates</a:t>
            </a:r>
            <a:br>
              <a:rPr lang="en-US" sz="6200" dirty="0">
                <a:solidFill>
                  <a:schemeClr val="tx1"/>
                </a:solidFill>
                <a:ea typeface="+mn-ea"/>
              </a:rPr>
            </a:br>
            <a:endParaRPr lang="en-US" sz="6200" dirty="0">
              <a:solidFill>
                <a:schemeClr val="tx1"/>
              </a:solidFill>
              <a:ea typeface="+mn-ea"/>
            </a:endParaRPr>
          </a:p>
          <a:p>
            <a:pPr marL="244707" lvl="1" defTabSz="665641">
              <a:spcBef>
                <a:spcPts val="0"/>
              </a:spcBef>
              <a:spcAft>
                <a:spcPts val="600"/>
              </a:spcAft>
            </a:pPr>
            <a:r>
              <a:rPr lang="en-US" sz="6200" dirty="0">
                <a:solidFill>
                  <a:schemeClr val="tx1"/>
                </a:solidFill>
                <a:ea typeface="+mn-ea"/>
                <a:hlinkClick r:id="rId9">
                  <a:extLst>
                    <a:ext uri="{A12FA001-AC4F-418D-AE19-62706E023703}">
                      <ahyp:hlinkClr xmlns:ahyp="http://schemas.microsoft.com/office/drawing/2018/hyperlinkcolor" val="tx"/>
                    </a:ext>
                  </a:extLst>
                </a:hlinkClick>
              </a:rPr>
              <a:t>User Voice for Power BI </a:t>
            </a:r>
            <a:r>
              <a:rPr lang="en-US" sz="6200" dirty="0">
                <a:solidFill>
                  <a:schemeClr val="tx1"/>
                </a:solidFill>
                <a:ea typeface="+mn-ea"/>
                <a:hlinkClick r:id="rId10">
                  <a:extLst>
                    <a:ext uri="{A12FA001-AC4F-418D-AE19-62706E023703}">
                      <ahyp:hlinkClr xmlns:ahyp="http://schemas.microsoft.com/office/drawing/2018/hyperlinkcolor" val="tx"/>
                    </a:ext>
                  </a:extLst>
                </a:hlinkClick>
              </a:rPr>
              <a:t>–</a:t>
            </a:r>
            <a:r>
              <a:rPr lang="en-US" sz="6200" dirty="0">
                <a:solidFill>
                  <a:schemeClr val="tx1"/>
                </a:solidFill>
                <a:ea typeface="+mn-ea"/>
              </a:rPr>
              <a:t> Vote on (or submit) your favorite new ideas for Power BI</a:t>
            </a:r>
            <a:endParaRPr lang="en-US" sz="6200" dirty="0">
              <a:solidFill>
                <a:schemeClr val="tx1"/>
              </a:solidFill>
              <a:ea typeface="+mn-ea"/>
              <a:hlinkClick r:id="rId10">
                <a:extLst>
                  <a:ext uri="{A12FA001-AC4F-418D-AE19-62706E023703}">
                    <ahyp:hlinkClr xmlns:ahyp="http://schemas.microsoft.com/office/drawing/2018/hyperlinkcolor" val="tx"/>
                  </a:ext>
                </a:extLst>
              </a:hlinkClick>
            </a:endParaRPr>
          </a:p>
          <a:p>
            <a:pPr marL="244707" lvl="1" defTabSz="665641">
              <a:spcBef>
                <a:spcPts val="0"/>
              </a:spcBef>
              <a:spcAft>
                <a:spcPts val="600"/>
              </a:spcAft>
            </a:pPr>
            <a:r>
              <a:rPr lang="en-US" sz="6200" dirty="0" err="1">
                <a:solidFill>
                  <a:schemeClr val="tx1"/>
                </a:solidFill>
                <a:ea typeface="+mn-ea"/>
                <a:hlinkClick r:id="rId10">
                  <a:extLst>
                    <a:ext uri="{A12FA001-AC4F-418D-AE19-62706E023703}">
                      <ahyp:hlinkClr xmlns:ahyp="http://schemas.microsoft.com/office/drawing/2018/hyperlinkcolor" val="tx"/>
                    </a:ext>
                  </a:extLst>
                </a:hlinkClick>
              </a:rPr>
              <a:t>Issues.PowerBI.Com</a:t>
            </a:r>
            <a:r>
              <a:rPr lang="en-US" sz="6200" dirty="0">
                <a:solidFill>
                  <a:schemeClr val="tx1"/>
                </a:solidFill>
                <a:ea typeface="+mn-ea"/>
              </a:rPr>
              <a:t> – log issues with the community</a:t>
            </a:r>
          </a:p>
          <a:p>
            <a:pPr marL="1076788" lvl="1" indent="-832081" defTabSz="665641">
              <a:spcBef>
                <a:spcPts val="0"/>
              </a:spcBef>
              <a:spcAft>
                <a:spcPts val="600"/>
              </a:spcAft>
              <a:buFont typeface="Wingdings" panose="05000000000000000000" pitchFamily="2" charset="2"/>
              <a:buChar char="Ø"/>
            </a:pPr>
            <a:endParaRPr lang="en-US" sz="6200" dirty="0">
              <a:solidFill>
                <a:schemeClr val="tx1"/>
              </a:solidFill>
              <a:ea typeface="+mn-ea"/>
            </a:endParaRPr>
          </a:p>
          <a:p>
            <a:pPr marL="244707" lvl="1" defTabSz="665641">
              <a:spcBef>
                <a:spcPts val="0"/>
              </a:spcBef>
              <a:spcAft>
                <a:spcPts val="600"/>
              </a:spcAft>
            </a:pPr>
            <a:r>
              <a:rPr lang="en-US" sz="6200" dirty="0">
                <a:solidFill>
                  <a:schemeClr val="tx1"/>
                </a:solidFill>
                <a:ea typeface="+mn-ea"/>
                <a:hlinkClick r:id="rId11">
                  <a:extLst>
                    <a:ext uri="{A12FA001-AC4F-418D-AE19-62706E023703}">
                      <ahyp:hlinkClr xmlns:ahyp="http://schemas.microsoft.com/office/drawing/2018/hyperlinkcolor" val="tx"/>
                    </a:ext>
                  </a:extLst>
                </a:hlinkClick>
              </a:rPr>
              <a:t>Guided Learning</a:t>
            </a:r>
            <a:r>
              <a:rPr lang="en-US" sz="6200" dirty="0">
                <a:solidFill>
                  <a:schemeClr val="tx1"/>
                </a:solidFill>
                <a:ea typeface="+mn-ea"/>
              </a:rPr>
              <a:t> Self Service Power BI training</a:t>
            </a:r>
            <a:br>
              <a:rPr lang="en-US" sz="6200" dirty="0">
                <a:solidFill>
                  <a:schemeClr val="tx1"/>
                </a:solidFill>
                <a:ea typeface="+mn-ea"/>
              </a:rPr>
            </a:br>
            <a:r>
              <a:rPr lang="en-US" sz="6200" dirty="0">
                <a:solidFill>
                  <a:schemeClr val="tx1"/>
                </a:solidFill>
                <a:ea typeface="+mn-ea"/>
                <a:hlinkClick r:id="rId12">
                  <a:extLst>
                    <a:ext uri="{A12FA001-AC4F-418D-AE19-62706E023703}">
                      <ahyp:hlinkClr xmlns:ahyp="http://schemas.microsoft.com/office/drawing/2018/hyperlinkcolor" val="tx"/>
                    </a:ext>
                  </a:extLst>
                </a:hlinkClick>
              </a:rPr>
              <a:t>DAX Formula Language </a:t>
            </a:r>
            <a:r>
              <a:rPr lang="en-US" sz="6200" dirty="0">
                <a:solidFill>
                  <a:schemeClr val="tx1"/>
                </a:solidFill>
                <a:ea typeface="+mn-ea"/>
              </a:rPr>
              <a:t>– syntax for DAX</a:t>
            </a:r>
          </a:p>
          <a:p>
            <a:pPr marL="244707" lvl="1" defTabSz="665641">
              <a:lnSpc>
                <a:spcPct val="120000"/>
              </a:lnSpc>
              <a:spcBef>
                <a:spcPts val="0"/>
              </a:spcBef>
              <a:spcAft>
                <a:spcPts val="600"/>
              </a:spcAft>
            </a:pPr>
            <a:r>
              <a:rPr lang="en-US" sz="6200" dirty="0">
                <a:solidFill>
                  <a:schemeClr val="tx1"/>
                </a:solidFill>
                <a:ea typeface="+mn-ea"/>
                <a:hlinkClick r:id="rId13">
                  <a:extLst>
                    <a:ext uri="{A12FA001-AC4F-418D-AE19-62706E023703}">
                      <ahyp:hlinkClr xmlns:ahyp="http://schemas.microsoft.com/office/drawing/2018/hyperlinkcolor" val="tx"/>
                    </a:ext>
                  </a:extLst>
                </a:hlinkClick>
              </a:rPr>
              <a:t>DAX Patterns </a:t>
            </a:r>
            <a:r>
              <a:rPr lang="en-US" sz="6200" dirty="0">
                <a:solidFill>
                  <a:schemeClr val="tx1"/>
                </a:solidFill>
                <a:ea typeface="+mn-ea"/>
              </a:rPr>
              <a:t>– Great website to learn new patterns for the DAX Language</a:t>
            </a:r>
            <a:endParaRPr lang="en-US" sz="6200" dirty="0">
              <a:solidFill>
                <a:schemeClr val="tx1"/>
              </a:solidFill>
              <a:ea typeface="+mn-ea"/>
              <a:hlinkClick r:id="" action="ppaction://noaction">
                <a:extLst>
                  <a:ext uri="{A12FA001-AC4F-418D-AE19-62706E023703}">
                    <ahyp:hlinkClr xmlns:ahyp="http://schemas.microsoft.com/office/drawing/2018/hyperlinkcolor" val="tx"/>
                  </a:ext>
                </a:extLst>
              </a:hlinkClick>
            </a:endParaRPr>
          </a:p>
          <a:p>
            <a:pPr marL="244707" lvl="1" defTabSz="665641">
              <a:lnSpc>
                <a:spcPct val="120000"/>
              </a:lnSpc>
              <a:spcBef>
                <a:spcPts val="0"/>
              </a:spcBef>
              <a:spcAft>
                <a:spcPts val="600"/>
              </a:spcAft>
            </a:pPr>
            <a:r>
              <a:rPr lang="en-US" sz="6200" dirty="0">
                <a:solidFill>
                  <a:schemeClr val="tx1"/>
                </a:solidFill>
                <a:ea typeface="+mn-ea"/>
                <a:hlinkClick r:id="" action="ppaction://noaction">
                  <a:extLst>
                    <a:ext uri="{A12FA001-AC4F-418D-AE19-62706E023703}">
                      <ahyp:hlinkClr xmlns:ahyp="http://schemas.microsoft.com/office/drawing/2018/hyperlinkcolor" val="tx"/>
                    </a:ext>
                  </a:extLst>
                </a:hlinkClick>
              </a:rPr>
              <a:t>Power Query Formula Language </a:t>
            </a:r>
            <a:r>
              <a:rPr lang="en-US" sz="6200" dirty="0">
                <a:solidFill>
                  <a:schemeClr val="tx1"/>
                </a:solidFill>
                <a:ea typeface="+mn-ea"/>
              </a:rPr>
              <a:t>– syntax for the “Query” language</a:t>
            </a:r>
            <a:endParaRPr lang="en-US" sz="6200" dirty="0">
              <a:solidFill>
                <a:schemeClr val="tx1"/>
              </a:solidFill>
              <a:ea typeface="+mn-ea"/>
              <a:hlinkClick r:id="rId14">
                <a:extLst>
                  <a:ext uri="{A12FA001-AC4F-418D-AE19-62706E023703}">
                    <ahyp:hlinkClr xmlns:ahyp="http://schemas.microsoft.com/office/drawing/2018/hyperlinkcolor" val="tx"/>
                  </a:ext>
                </a:extLst>
              </a:hlinkClick>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2" name="TextBox 1">
            <a:extLst>
              <a:ext uri="{FF2B5EF4-FFF2-40B4-BE49-F238E27FC236}">
                <a16:creationId xmlns:a16="http://schemas.microsoft.com/office/drawing/2014/main" id="{7F7E73ED-D509-4A93-B722-1B6E7B8BCBFE}"/>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321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QUESTIONS?</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101807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APPENDIX 1</a:t>
            </a:r>
          </a:p>
          <a:p>
            <a:r>
              <a:rPr lang="en-US" sz="4800" dirty="0"/>
              <a:t>Knowledge Check Answers</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160891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2 Knowledge Check Answers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is one of the advantages to using a star schema?</a:t>
            </a:r>
          </a:p>
          <a:p>
            <a:pPr marL="800100" lvl="1" indent="-342900">
              <a:buFont typeface="+mj-lt"/>
              <a:buAutoNum type="alphaLcPeriod"/>
            </a:pPr>
            <a:r>
              <a:rPr lang="en-US" b="1" i="1" dirty="0">
                <a:solidFill>
                  <a:srgbClr val="00B0F0"/>
                </a:solidFill>
              </a:rPr>
              <a:t>You will lower the amount of memory needed</a:t>
            </a:r>
            <a:endParaRPr lang="en-US" b="1" i="1" dirty="0">
              <a:solidFill>
                <a:srgbClr val="00B0F0"/>
              </a:solidFill>
              <a:latin typeface="+mn-lt"/>
            </a:endParaRPr>
          </a:p>
          <a:p>
            <a:pPr marL="800100" lvl="1" indent="-342900">
              <a:buFont typeface="+mj-lt"/>
              <a:buAutoNum type="alphaLcPeriod"/>
            </a:pPr>
            <a:r>
              <a:rPr lang="en-US" dirty="0">
                <a:solidFill>
                  <a:schemeClr val="tx1"/>
                </a:solidFill>
                <a:latin typeface="+mn-lt"/>
              </a:rPr>
              <a:t>All attributes exist in a single table</a:t>
            </a:r>
          </a:p>
          <a:p>
            <a:pPr marL="800100" lvl="1" indent="-342900">
              <a:buFont typeface="+mj-lt"/>
              <a:buAutoNum type="alphaLcPeriod"/>
            </a:pPr>
            <a:r>
              <a:rPr lang="en-US" b="0" i="0" dirty="0">
                <a:effectLst/>
              </a:rPr>
              <a:t>It is highly inefficient</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Why is it important to have a good data model?</a:t>
            </a:r>
          </a:p>
          <a:p>
            <a:pPr marL="800100" lvl="1" indent="-342900">
              <a:buFont typeface="+mj-lt"/>
              <a:buAutoNum type="alphaLcPeriod"/>
            </a:pPr>
            <a:r>
              <a:rPr lang="en-US" b="1" i="1" dirty="0">
                <a:solidFill>
                  <a:srgbClr val="00B0F0"/>
                </a:solidFill>
                <a:latin typeface="+mn-lt"/>
              </a:rPr>
              <a:t>Improves understandability of the data</a:t>
            </a:r>
          </a:p>
          <a:p>
            <a:pPr marL="800100" lvl="1" indent="-342900">
              <a:buFont typeface="+mj-lt"/>
              <a:buAutoNum type="alphaLcPeriod"/>
            </a:pPr>
            <a:r>
              <a:rPr lang="en-US" dirty="0">
                <a:solidFill>
                  <a:schemeClr val="tx1"/>
                </a:solidFill>
                <a:latin typeface="+mn-lt"/>
              </a:rPr>
              <a:t>Decreases resilience to change</a:t>
            </a:r>
          </a:p>
          <a:p>
            <a:pPr marL="800100" lvl="1" indent="-342900">
              <a:buFont typeface="+mj-lt"/>
              <a:buAutoNum type="alphaLcPeriod"/>
            </a:pPr>
            <a:r>
              <a:rPr lang="en-US" b="0" i="0" dirty="0">
                <a:effectLst/>
              </a:rPr>
              <a:t>Processes may take longer</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What table should measures exist in?</a:t>
            </a:r>
          </a:p>
          <a:p>
            <a:pPr marL="800100" lvl="1" indent="-342900">
              <a:buFont typeface="+mj-lt"/>
              <a:buAutoNum type="alphaLcPeriod"/>
            </a:pPr>
            <a:r>
              <a:rPr lang="en-US" dirty="0">
                <a:solidFill>
                  <a:schemeClr val="tx1"/>
                </a:solidFill>
                <a:latin typeface="+mn-lt"/>
              </a:rPr>
              <a:t>Dimension table</a:t>
            </a:r>
          </a:p>
          <a:p>
            <a:pPr marL="800100" lvl="1" indent="-342900">
              <a:buFont typeface="+mj-lt"/>
              <a:buAutoNum type="alphaLcPeriod"/>
            </a:pPr>
            <a:r>
              <a:rPr lang="en-US" b="1" i="1" dirty="0">
                <a:solidFill>
                  <a:srgbClr val="00B0F0"/>
                </a:solidFill>
                <a:latin typeface="+mn-lt"/>
              </a:rPr>
              <a:t>Fact table</a:t>
            </a:r>
          </a:p>
          <a:p>
            <a:pPr marL="800100" lvl="1" indent="-342900">
              <a:buFont typeface="+mj-lt"/>
              <a:buAutoNum type="alphaLcPeriod"/>
            </a:pPr>
            <a:r>
              <a:rPr lang="en-US" b="0" i="0" dirty="0">
                <a:effectLst/>
              </a:rPr>
              <a:t>Date table</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42198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3 Knowledge Check Answers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is M used for?</a:t>
            </a:r>
          </a:p>
          <a:p>
            <a:pPr marL="800100" lvl="1" indent="-342900">
              <a:buFont typeface="+mj-lt"/>
              <a:buAutoNum type="alphaLcPeriod"/>
            </a:pPr>
            <a:r>
              <a:rPr lang="en-US" dirty="0"/>
              <a:t>To create dimension attributes</a:t>
            </a:r>
            <a:endParaRPr lang="en-US" dirty="0">
              <a:solidFill>
                <a:schemeClr val="tx1"/>
              </a:solidFill>
              <a:latin typeface="+mn-lt"/>
            </a:endParaRPr>
          </a:p>
          <a:p>
            <a:pPr marL="800100" lvl="1" indent="-342900">
              <a:buFont typeface="+mj-lt"/>
              <a:buAutoNum type="alphaLcPeriod"/>
            </a:pPr>
            <a:r>
              <a:rPr lang="en-US" b="1" i="1" dirty="0">
                <a:solidFill>
                  <a:srgbClr val="00B0F0"/>
                </a:solidFill>
                <a:latin typeface="+mn-lt"/>
              </a:rPr>
              <a:t>To build queries that mashup data</a:t>
            </a:r>
          </a:p>
          <a:p>
            <a:pPr marL="800100" lvl="1" indent="-342900">
              <a:buFont typeface="+mj-lt"/>
              <a:buAutoNum type="alphaLcPeriod"/>
            </a:pPr>
            <a:r>
              <a:rPr lang="en-US" b="0" i="0" dirty="0">
                <a:effectLst/>
              </a:rPr>
              <a:t>To separate facts and dimensions</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Which way can you NOT use M?</a:t>
            </a:r>
          </a:p>
          <a:p>
            <a:pPr marL="800100" lvl="1" indent="-342900">
              <a:buFont typeface="+mj-lt"/>
              <a:buAutoNum type="alphaLcPeriod"/>
            </a:pPr>
            <a:r>
              <a:rPr lang="en-US" dirty="0">
                <a:solidFill>
                  <a:schemeClr val="tx1"/>
                </a:solidFill>
                <a:latin typeface="+mn-lt"/>
              </a:rPr>
              <a:t>Custom code</a:t>
            </a:r>
          </a:p>
          <a:p>
            <a:pPr marL="800100" lvl="1" indent="-342900">
              <a:buFont typeface="+mj-lt"/>
              <a:buAutoNum type="alphaLcPeriod"/>
            </a:pPr>
            <a:r>
              <a:rPr lang="en-US" dirty="0">
                <a:solidFill>
                  <a:schemeClr val="tx1"/>
                </a:solidFill>
                <a:latin typeface="+mn-lt"/>
              </a:rPr>
              <a:t>Using the ribbon</a:t>
            </a:r>
          </a:p>
          <a:p>
            <a:pPr marL="800100" lvl="1" indent="-342900">
              <a:buFont typeface="+mj-lt"/>
              <a:buAutoNum type="alphaLcPeriod"/>
            </a:pPr>
            <a:r>
              <a:rPr lang="en-US" b="1" i="1" dirty="0">
                <a:solidFill>
                  <a:srgbClr val="00B0F0"/>
                </a:solidFill>
                <a:effectLst/>
              </a:rPr>
              <a:t>Importing a table</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What is one rule of using M?</a:t>
            </a:r>
          </a:p>
          <a:p>
            <a:pPr marL="800100" lvl="1" indent="-342900">
              <a:buFont typeface="+mj-lt"/>
              <a:buAutoNum type="alphaLcPeriod"/>
            </a:pPr>
            <a:r>
              <a:rPr lang="en-US" dirty="0">
                <a:solidFill>
                  <a:schemeClr val="tx1"/>
                </a:solidFill>
                <a:latin typeface="+mn-lt"/>
              </a:rPr>
              <a:t>The code must be in bold</a:t>
            </a:r>
          </a:p>
          <a:p>
            <a:pPr marL="800100" lvl="1" indent="-342900">
              <a:buFont typeface="+mj-lt"/>
              <a:buAutoNum type="alphaLcPeriod"/>
            </a:pPr>
            <a:r>
              <a:rPr lang="en-US" b="1" i="1" dirty="0">
                <a:solidFill>
                  <a:srgbClr val="00B0F0"/>
                </a:solidFill>
                <a:latin typeface="+mn-lt"/>
              </a:rPr>
              <a:t>It is case sensitive</a:t>
            </a:r>
          </a:p>
          <a:p>
            <a:pPr marL="800100" lvl="1" indent="-342900">
              <a:buFont typeface="+mj-lt"/>
              <a:buAutoNum type="alphaLcPeriod"/>
            </a:pPr>
            <a:r>
              <a:rPr lang="en-US" b="0" i="0" dirty="0">
                <a:effectLst/>
              </a:rPr>
              <a:t>You cannot use if then else statements</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15018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57281" y="171849"/>
            <a:ext cx="11477437" cy="1446550"/>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Which Storage mode table in my model are using?</a:t>
            </a:r>
          </a:p>
        </p:txBody>
      </p:sp>
      <p:pic>
        <p:nvPicPr>
          <p:cNvPr id="4" name="Picture 3">
            <a:extLst>
              <a:ext uri="{FF2B5EF4-FFF2-40B4-BE49-F238E27FC236}">
                <a16:creationId xmlns:a16="http://schemas.microsoft.com/office/drawing/2014/main" id="{64FF6327-C537-4BD6-AE1F-8DEB92A8DE64}"/>
              </a:ext>
            </a:extLst>
          </p:cNvPr>
          <p:cNvPicPr>
            <a:picLocks noChangeAspect="1"/>
          </p:cNvPicPr>
          <p:nvPr/>
        </p:nvPicPr>
        <p:blipFill>
          <a:blip r:embed="rId3"/>
          <a:stretch>
            <a:fillRect/>
          </a:stretch>
        </p:blipFill>
        <p:spPr>
          <a:xfrm>
            <a:off x="6892524" y="3858941"/>
            <a:ext cx="4942194" cy="2596833"/>
          </a:xfrm>
          <a:prstGeom prst="rect">
            <a:avLst/>
          </a:prstGeom>
        </p:spPr>
      </p:pic>
      <p:sp>
        <p:nvSpPr>
          <p:cNvPr id="5" name="Rectangle 4">
            <a:extLst>
              <a:ext uri="{FF2B5EF4-FFF2-40B4-BE49-F238E27FC236}">
                <a16:creationId xmlns:a16="http://schemas.microsoft.com/office/drawing/2014/main" id="{213E9A32-53B0-4B54-8DC4-EF40EDADF792}"/>
              </a:ext>
            </a:extLst>
          </p:cNvPr>
          <p:cNvSpPr/>
          <p:nvPr/>
        </p:nvSpPr>
        <p:spPr>
          <a:xfrm>
            <a:off x="97275" y="1988679"/>
            <a:ext cx="6795249" cy="4370427"/>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0" dirty="0">
                <a:gradFill>
                  <a:gsLst>
                    <a:gs pos="1250">
                      <a:schemeClr val="tx1"/>
                    </a:gs>
                    <a:gs pos="100000">
                      <a:schemeClr val="tx1"/>
                    </a:gs>
                  </a:gsLst>
                  <a:lin ang="5400000" scaled="0"/>
                </a:gradFill>
              </a:rPr>
              <a:t>Import Mode - Import data into Power BI (creates a copy of the data)</a:t>
            </a:r>
          </a:p>
          <a:p>
            <a:pPr marR="0" lvl="0" defTabSz="914400" eaLnBrk="1" fontAlgn="auto" latinLnBrk="0" hangingPunct="1">
              <a:lnSpc>
                <a:spcPct val="100000"/>
              </a:lnSpc>
              <a:spcBef>
                <a:spcPts val="0"/>
              </a:spcBef>
              <a:spcAft>
                <a:spcPts val="0"/>
              </a:spcAft>
              <a:buClrTx/>
              <a:buSzTx/>
              <a:tabLst/>
              <a:defRPr/>
            </a:pPr>
            <a:r>
              <a:rPr lang="en-US" sz="2000" kern="0" dirty="0">
                <a:gradFill>
                  <a:gsLst>
                    <a:gs pos="1250">
                      <a:schemeClr val="tx1"/>
                    </a:gs>
                    <a:gs pos="100000">
                      <a:schemeClr val="tx1"/>
                    </a:gs>
                  </a:gsLst>
                  <a:lin ang="5400000" scaled="0"/>
                </a:gradFill>
                <a:latin typeface="+mj-lt"/>
              </a:rPr>
              <a:t>Queries can be fulfilled from cached data</a:t>
            </a:r>
            <a:br>
              <a:rPr lang="en-US" sz="2000" kern="0" dirty="0">
                <a:gradFill>
                  <a:gsLst>
                    <a:gs pos="1250">
                      <a:schemeClr val="tx1"/>
                    </a:gs>
                    <a:gs pos="100000">
                      <a:schemeClr val="tx1"/>
                    </a:gs>
                  </a:gsLst>
                  <a:lin ang="5400000" scaled="0"/>
                </a:gradFill>
                <a:latin typeface="+mj-lt"/>
              </a:rPr>
            </a:br>
            <a:r>
              <a:rPr lang="en-US" sz="2000" kern="0" dirty="0">
                <a:gradFill>
                  <a:gsLst>
                    <a:gs pos="1250">
                      <a:schemeClr val="tx1"/>
                    </a:gs>
                    <a:gs pos="100000">
                      <a:schemeClr val="tx1"/>
                    </a:gs>
                  </a:gsLst>
                  <a:lin ang="5400000" scaled="0"/>
                </a:gradFill>
                <a:latin typeface="+mj-lt"/>
              </a:rPr>
              <a:t>Example: Excel File</a:t>
            </a:r>
            <a:endParaRPr lang="en-US" sz="2000" kern="0" dirty="0">
              <a:gradFill>
                <a:gsLst>
                  <a:gs pos="1250">
                    <a:schemeClr val="tx1"/>
                  </a:gs>
                  <a:gs pos="100000">
                    <a:schemeClr val="tx1"/>
                  </a:gs>
                </a:gsLst>
                <a:lin ang="5400000" scaled="0"/>
              </a:gradFill>
            </a:endParaRPr>
          </a:p>
          <a:p>
            <a:pPr>
              <a:defRPr/>
            </a:pPr>
            <a:endParaRPr lang="en-US" kern="0" dirty="0">
              <a:gradFill>
                <a:gsLst>
                  <a:gs pos="1250">
                    <a:schemeClr val="tx1"/>
                  </a:gs>
                  <a:gs pos="100000">
                    <a:schemeClr val="tx1"/>
                  </a:gs>
                </a:gsLst>
                <a:lin ang="5400000" scaled="0"/>
              </a:gradFill>
            </a:endParaRPr>
          </a:p>
          <a:p>
            <a:pPr marL="285750" indent="-285750">
              <a:buFont typeface="Arial" panose="020B0604020202020204" pitchFamily="34" charset="0"/>
              <a:buChar char="•"/>
              <a:defRPr/>
            </a:pPr>
            <a:r>
              <a:rPr lang="en-US" sz="2000" kern="0" dirty="0">
                <a:gradFill>
                  <a:gsLst>
                    <a:gs pos="1250">
                      <a:schemeClr val="tx1"/>
                    </a:gs>
                    <a:gs pos="100000">
                      <a:schemeClr val="tx1"/>
                    </a:gs>
                  </a:gsLst>
                  <a:lin ang="5400000" scaled="0"/>
                </a:gradFill>
              </a:rPr>
              <a:t>Direct Query Mode - </a:t>
            </a:r>
            <a:r>
              <a:rPr lang="en-US" sz="2000" kern="0" dirty="0" err="1">
                <a:gradFill>
                  <a:gsLst>
                    <a:gs pos="1250">
                      <a:schemeClr val="tx1"/>
                    </a:gs>
                    <a:gs pos="100000">
                      <a:schemeClr val="tx1"/>
                    </a:gs>
                  </a:gsLst>
                  <a:lin ang="5400000" scaled="0"/>
                </a:gradFill>
              </a:rPr>
              <a:t>DirectQuery</a:t>
            </a:r>
            <a:r>
              <a:rPr lang="en-US" sz="2000" kern="0" dirty="0">
                <a:gradFill>
                  <a:gsLst>
                    <a:gs pos="1250">
                      <a:schemeClr val="tx1"/>
                    </a:gs>
                    <a:gs pos="100000">
                      <a:schemeClr val="tx1"/>
                    </a:gs>
                  </a:gsLst>
                  <a:lin ang="5400000" scaled="0"/>
                </a:gradFill>
              </a:rPr>
              <a:t> to SQL, Power BI Datasets &amp; Azure </a:t>
            </a:r>
          </a:p>
          <a:p>
            <a:pPr>
              <a:defRPr/>
            </a:pPr>
            <a:r>
              <a:rPr lang="en-US" sz="2000" kern="0" dirty="0">
                <a:gradFill>
                  <a:gsLst>
                    <a:gs pos="1250">
                      <a:schemeClr val="tx1"/>
                    </a:gs>
                    <a:gs pos="100000">
                      <a:schemeClr val="tx1"/>
                    </a:gs>
                  </a:gsLst>
                  <a:lin ang="5400000" scaled="0"/>
                </a:gradFill>
                <a:latin typeface="+mj-lt"/>
              </a:rPr>
              <a:t>Executing on demand queries to the data source</a:t>
            </a:r>
          </a:p>
          <a:p>
            <a:pPr>
              <a:defRPr/>
            </a:pPr>
            <a:r>
              <a:rPr lang="en-US" sz="2000" kern="0" dirty="0">
                <a:gradFill>
                  <a:gsLst>
                    <a:gs pos="1250">
                      <a:schemeClr val="tx1"/>
                    </a:gs>
                    <a:gs pos="100000">
                      <a:schemeClr val="tx1"/>
                    </a:gs>
                  </a:gsLst>
                  <a:lin ang="5400000" scaled="0"/>
                </a:gradFill>
                <a:latin typeface="+mj-lt"/>
              </a:rPr>
              <a:t>Example: Analysis Services - Live Connect to SQL Analysis Services (SSAS) - Tabular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0" dirty="0">
                <a:gradFill>
                  <a:gsLst>
                    <a:gs pos="1250">
                      <a:schemeClr val="tx1"/>
                    </a:gs>
                    <a:gs pos="100000">
                      <a:schemeClr val="tx1"/>
                    </a:gs>
                  </a:gsLst>
                  <a:lin ang="5400000" scaled="0"/>
                </a:gradFill>
              </a:rPr>
              <a:t>Dual – </a:t>
            </a:r>
            <a:br>
              <a:rPr lang="en-US" sz="2000" kern="0" dirty="0">
                <a:gradFill>
                  <a:gsLst>
                    <a:gs pos="1250">
                      <a:schemeClr val="tx1"/>
                    </a:gs>
                    <a:gs pos="100000">
                      <a:schemeClr val="tx1"/>
                    </a:gs>
                  </a:gsLst>
                  <a:lin ang="5400000" scaled="0"/>
                </a:gradFill>
              </a:rPr>
            </a:br>
            <a:r>
              <a:rPr lang="en-US" sz="2000" kern="0" dirty="0">
                <a:gradFill>
                  <a:gsLst>
                    <a:gs pos="1250">
                      <a:schemeClr val="tx1"/>
                    </a:gs>
                    <a:gs pos="100000">
                      <a:schemeClr val="tx1"/>
                    </a:gs>
                  </a:gsLst>
                  <a:lin ang="5400000" scaled="0"/>
                </a:gradFill>
                <a:latin typeface="+mj-lt"/>
              </a:rPr>
              <a:t>can act as either cached or not cached, depending on query context  </a:t>
            </a:r>
          </a:p>
        </p:txBody>
      </p:sp>
      <p:cxnSp>
        <p:nvCxnSpPr>
          <p:cNvPr id="9" name="Straight Arrow Connector 8">
            <a:extLst>
              <a:ext uri="{FF2B5EF4-FFF2-40B4-BE49-F238E27FC236}">
                <a16:creationId xmlns:a16="http://schemas.microsoft.com/office/drawing/2014/main" id="{A44F6782-EA48-4CC9-AD6B-0BB98994CECF}"/>
              </a:ext>
            </a:extLst>
          </p:cNvPr>
          <p:cNvCxnSpPr>
            <a:cxnSpLocks/>
            <a:stCxn id="15" idx="1"/>
          </p:cNvCxnSpPr>
          <p:nvPr/>
        </p:nvCxnSpPr>
        <p:spPr>
          <a:xfrm flipH="1" flipV="1">
            <a:off x="4642338" y="2471896"/>
            <a:ext cx="1699010" cy="2667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C6D59A1-9EE7-411A-A256-59D7212CF791}"/>
              </a:ext>
            </a:extLst>
          </p:cNvPr>
          <p:cNvSpPr txBox="1"/>
          <p:nvPr/>
        </p:nvSpPr>
        <p:spPr>
          <a:xfrm>
            <a:off x="6341348" y="2391270"/>
            <a:ext cx="1731876" cy="694800"/>
          </a:xfrm>
          <a:prstGeom prst="rect">
            <a:avLst/>
          </a:prstGeom>
          <a:solidFill>
            <a:srgbClr val="F2C812"/>
          </a:solidFill>
        </p:spPr>
        <p:txBody>
          <a:bodyPr wrap="non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rPr>
              <a:t>Will be used</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 in this course</a:t>
            </a:r>
          </a:p>
        </p:txBody>
      </p:sp>
    </p:spTree>
    <p:extLst>
      <p:ext uri="{BB962C8B-B14F-4D97-AF65-F5344CB8AC3E}">
        <p14:creationId xmlns:p14="http://schemas.microsoft.com/office/powerpoint/2010/main" val="357075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4 Knowledge Check Answers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does the Transpose transformation do?</a:t>
            </a:r>
          </a:p>
          <a:p>
            <a:pPr marL="800100" lvl="1" indent="-342900">
              <a:buFont typeface="+mj-lt"/>
              <a:buAutoNum type="alphaLcPeriod"/>
            </a:pPr>
            <a:r>
              <a:rPr lang="en-US" dirty="0"/>
              <a:t>Convert selected rows to column headers</a:t>
            </a:r>
            <a:endParaRPr lang="en-US" dirty="0">
              <a:solidFill>
                <a:schemeClr val="tx1"/>
              </a:solidFill>
              <a:latin typeface="+mn-lt"/>
            </a:endParaRPr>
          </a:p>
          <a:p>
            <a:pPr marL="800100" lvl="1" indent="-342900">
              <a:buFont typeface="+mj-lt"/>
              <a:buAutoNum type="alphaLcPeriod"/>
            </a:pPr>
            <a:r>
              <a:rPr lang="en-US" b="1" i="1" dirty="0">
                <a:solidFill>
                  <a:srgbClr val="00B0F0"/>
                </a:solidFill>
                <a:latin typeface="+mn-lt"/>
              </a:rPr>
              <a:t>Convert columns to rows, and rows to columns</a:t>
            </a:r>
          </a:p>
          <a:p>
            <a:pPr marL="800100" lvl="1" indent="-342900">
              <a:buFont typeface="+mj-lt"/>
              <a:buAutoNum type="alphaLcPeriod"/>
            </a:pPr>
            <a:r>
              <a:rPr lang="en-US" b="0" i="0" dirty="0">
                <a:effectLst/>
              </a:rPr>
              <a:t>Convert column headers into values</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What does the append query do?</a:t>
            </a:r>
          </a:p>
          <a:p>
            <a:pPr marL="800100" lvl="1" indent="-342900">
              <a:buFont typeface="+mj-lt"/>
              <a:buAutoNum type="alphaLcPeriod"/>
            </a:pPr>
            <a:r>
              <a:rPr lang="en-US" dirty="0">
                <a:solidFill>
                  <a:schemeClr val="tx1"/>
                </a:solidFill>
                <a:latin typeface="+mn-lt"/>
              </a:rPr>
              <a:t>Combines two queries by matching attributes</a:t>
            </a:r>
          </a:p>
          <a:p>
            <a:pPr marL="800100" lvl="1" indent="-342900">
              <a:buFont typeface="+mj-lt"/>
              <a:buAutoNum type="alphaLcPeriod"/>
            </a:pPr>
            <a:r>
              <a:rPr lang="en-US" b="1" i="1" dirty="0">
                <a:solidFill>
                  <a:srgbClr val="00B0F0"/>
                </a:solidFill>
                <a:latin typeface="+mn-lt"/>
              </a:rPr>
              <a:t>Stacks records of two queries</a:t>
            </a:r>
          </a:p>
          <a:p>
            <a:pPr marL="800100" lvl="1" indent="-342900">
              <a:buFont typeface="+mj-lt"/>
              <a:buAutoNum type="alphaLcPeriod"/>
            </a:pPr>
            <a:r>
              <a:rPr lang="en-US" b="0" i="0" dirty="0">
                <a:effectLst/>
              </a:rPr>
              <a:t>Copies a query at a point in time</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Which is the best way to add a table on the fly?</a:t>
            </a:r>
          </a:p>
          <a:p>
            <a:pPr marL="800100" lvl="1" indent="-342900">
              <a:buFont typeface="+mj-lt"/>
              <a:buAutoNum type="alphaLcPeriod"/>
            </a:pPr>
            <a:r>
              <a:rPr lang="en-US" b="1" i="1" dirty="0">
                <a:solidFill>
                  <a:srgbClr val="00B0F0"/>
                </a:solidFill>
                <a:latin typeface="+mn-lt"/>
              </a:rPr>
              <a:t>Use Enter Data from the ribbon</a:t>
            </a:r>
          </a:p>
          <a:p>
            <a:pPr marL="800100" lvl="1" indent="-342900">
              <a:buFont typeface="+mj-lt"/>
              <a:buAutoNum type="alphaLcPeriod"/>
            </a:pPr>
            <a:r>
              <a:rPr lang="en-US" dirty="0">
                <a:solidFill>
                  <a:schemeClr val="tx1"/>
                </a:solidFill>
                <a:latin typeface="+mn-lt"/>
              </a:rPr>
              <a:t>Write a new SQL statement</a:t>
            </a:r>
          </a:p>
          <a:p>
            <a:pPr marL="800100" lvl="1" indent="-342900">
              <a:buFont typeface="+mj-lt"/>
              <a:buAutoNum type="alphaLcPeriod"/>
            </a:pPr>
            <a:r>
              <a:rPr lang="en-US" b="0" i="0" dirty="0">
                <a:effectLst/>
              </a:rPr>
              <a:t>Import an additional table</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67484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5 Knowledge Check Answers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is one benefit to using DAX instead of M</a:t>
            </a:r>
          </a:p>
          <a:p>
            <a:pPr marL="800100" lvl="1" indent="-342900">
              <a:buFont typeface="+mj-lt"/>
              <a:buAutoNum type="alphaLcPeriod"/>
            </a:pPr>
            <a:r>
              <a:rPr lang="en-US" dirty="0"/>
              <a:t>It is faster</a:t>
            </a:r>
            <a:endParaRPr lang="en-US" dirty="0">
              <a:solidFill>
                <a:schemeClr val="tx1"/>
              </a:solidFill>
              <a:latin typeface="+mn-lt"/>
            </a:endParaRPr>
          </a:p>
          <a:p>
            <a:pPr marL="800100" lvl="1" indent="-342900">
              <a:buFont typeface="+mj-lt"/>
              <a:buAutoNum type="alphaLcPeriod"/>
            </a:pPr>
            <a:r>
              <a:rPr lang="en-US" b="1" i="1" dirty="0">
                <a:solidFill>
                  <a:srgbClr val="00B0F0"/>
                </a:solidFill>
                <a:latin typeface="+mn-lt"/>
              </a:rPr>
              <a:t>You can refer to other tables</a:t>
            </a:r>
          </a:p>
          <a:p>
            <a:pPr marL="800100" lvl="1" indent="-342900">
              <a:buFont typeface="+mj-lt"/>
              <a:buAutoNum type="alphaLcPeriod"/>
            </a:pPr>
            <a:r>
              <a:rPr lang="en-US" b="0" i="0" dirty="0">
                <a:effectLst/>
              </a:rPr>
              <a:t>It is easier to read</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When would you use a measure instead of a calculated column?</a:t>
            </a:r>
          </a:p>
          <a:p>
            <a:pPr marL="800100" lvl="1" indent="-342900">
              <a:buFont typeface="+mj-lt"/>
              <a:buAutoNum type="alphaLcPeriod"/>
            </a:pPr>
            <a:r>
              <a:rPr lang="en-US" b="1" i="1" dirty="0">
                <a:solidFill>
                  <a:srgbClr val="00B0F0"/>
                </a:solidFill>
                <a:latin typeface="+mn-lt"/>
              </a:rPr>
              <a:t>When you want to aggregate values</a:t>
            </a:r>
          </a:p>
          <a:p>
            <a:pPr marL="800100" lvl="1" indent="-342900">
              <a:buFont typeface="+mj-lt"/>
              <a:buAutoNum type="alphaLcPeriod"/>
            </a:pPr>
            <a:r>
              <a:rPr lang="en-US" dirty="0">
                <a:solidFill>
                  <a:schemeClr val="tx1"/>
                </a:solidFill>
                <a:latin typeface="+mn-lt"/>
              </a:rPr>
              <a:t>When you want to create values for every row</a:t>
            </a:r>
          </a:p>
          <a:p>
            <a:pPr marL="800100" lvl="1" indent="-342900">
              <a:buFont typeface="+mj-lt"/>
              <a:buAutoNum type="alphaLcPeriod"/>
            </a:pPr>
            <a:r>
              <a:rPr lang="en-US" b="0" i="0" dirty="0">
                <a:effectLst/>
              </a:rPr>
              <a:t>Copies a query at a point in time</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For best results what table should you put your measures in?</a:t>
            </a:r>
          </a:p>
          <a:p>
            <a:pPr marL="800100" lvl="1" indent="-342900">
              <a:buFont typeface="+mj-lt"/>
              <a:buAutoNum type="alphaLcPeriod"/>
            </a:pPr>
            <a:r>
              <a:rPr lang="en-US" dirty="0">
                <a:solidFill>
                  <a:schemeClr val="tx1"/>
                </a:solidFill>
                <a:latin typeface="+mn-lt"/>
              </a:rPr>
              <a:t>Date table</a:t>
            </a:r>
          </a:p>
          <a:p>
            <a:pPr marL="800100" lvl="1" indent="-342900">
              <a:buFont typeface="+mj-lt"/>
              <a:buAutoNum type="alphaLcPeriod"/>
            </a:pPr>
            <a:r>
              <a:rPr lang="en-US" b="1" i="1" dirty="0">
                <a:solidFill>
                  <a:srgbClr val="00B0F0"/>
                </a:solidFill>
              </a:rPr>
              <a:t>Fact table</a:t>
            </a:r>
            <a:endParaRPr lang="en-US" b="1" i="1" dirty="0">
              <a:solidFill>
                <a:srgbClr val="00B0F0"/>
              </a:solidFill>
              <a:latin typeface="+mn-lt"/>
            </a:endParaRPr>
          </a:p>
          <a:p>
            <a:pPr marL="800100" lvl="1" indent="-342900">
              <a:buFont typeface="+mj-lt"/>
              <a:buAutoNum type="alphaLcPeriod"/>
            </a:pPr>
            <a:r>
              <a:rPr lang="en-US" dirty="0">
                <a:solidFill>
                  <a:srgbClr val="000000"/>
                </a:solidFill>
              </a:rPr>
              <a:t>Dimension table</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356411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6 Knowledge Check Answers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is considered the most important function in DAX?</a:t>
            </a:r>
          </a:p>
          <a:p>
            <a:pPr marL="800100" lvl="1" indent="-342900">
              <a:buFont typeface="+mj-lt"/>
              <a:buAutoNum type="alphaLcPeriod"/>
            </a:pPr>
            <a:r>
              <a:rPr lang="en-US" dirty="0">
                <a:solidFill>
                  <a:schemeClr val="tx1"/>
                </a:solidFill>
                <a:latin typeface="+mn-lt"/>
              </a:rPr>
              <a:t>RELATED</a:t>
            </a:r>
          </a:p>
          <a:p>
            <a:pPr marL="800100" lvl="1" indent="-342900">
              <a:buFont typeface="+mj-lt"/>
              <a:buAutoNum type="alphaLcPeriod"/>
            </a:pPr>
            <a:r>
              <a:rPr lang="en-US" b="1" i="1" dirty="0">
                <a:solidFill>
                  <a:srgbClr val="00B0F0"/>
                </a:solidFill>
              </a:rPr>
              <a:t>CALCULATE</a:t>
            </a:r>
            <a:endParaRPr lang="en-US" b="1" i="1" dirty="0">
              <a:solidFill>
                <a:srgbClr val="00B0F0"/>
              </a:solidFill>
              <a:latin typeface="+mn-lt"/>
            </a:endParaRPr>
          </a:p>
          <a:p>
            <a:pPr marL="800100" lvl="1" indent="-342900">
              <a:buFont typeface="+mj-lt"/>
              <a:buAutoNum type="alphaLcPeriod"/>
            </a:pPr>
            <a:r>
              <a:rPr lang="en-US" b="0" i="0" dirty="0">
                <a:effectLst/>
              </a:rPr>
              <a:t>SUMX</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In what situation should you use an iterator rather than a calculated column?</a:t>
            </a:r>
          </a:p>
          <a:p>
            <a:pPr marL="800100" lvl="1" indent="-342900">
              <a:buFont typeface="+mj-lt"/>
              <a:buAutoNum type="alphaLcPeriod"/>
            </a:pPr>
            <a:r>
              <a:rPr lang="en-US" b="1" i="1" dirty="0">
                <a:solidFill>
                  <a:srgbClr val="00B0F0"/>
                </a:solidFill>
              </a:rPr>
              <a:t>You have a very large dataset</a:t>
            </a:r>
            <a:endParaRPr lang="en-US" b="1" i="1" dirty="0">
              <a:solidFill>
                <a:srgbClr val="00B0F0"/>
              </a:solidFill>
              <a:latin typeface="+mn-lt"/>
            </a:endParaRPr>
          </a:p>
          <a:p>
            <a:pPr marL="800100" lvl="1" indent="-342900">
              <a:buFont typeface="+mj-lt"/>
              <a:buAutoNum type="alphaLcPeriod"/>
            </a:pPr>
            <a:r>
              <a:rPr lang="en-US" dirty="0"/>
              <a:t>You want create filter context</a:t>
            </a:r>
            <a:endParaRPr lang="en-US" dirty="0">
              <a:solidFill>
                <a:schemeClr val="tx1"/>
              </a:solidFill>
              <a:latin typeface="+mn-lt"/>
            </a:endParaRPr>
          </a:p>
          <a:p>
            <a:pPr marL="800100" lvl="1" indent="-342900">
              <a:buFont typeface="+mj-lt"/>
              <a:buAutoNum type="alphaLcPeriod"/>
            </a:pPr>
            <a:r>
              <a:rPr lang="en-US" dirty="0"/>
              <a:t>You have too many calculated tables</a:t>
            </a:r>
            <a:endParaRPr lang="en-US" b="0" i="0" dirty="0">
              <a:effectLst/>
            </a:endParaRP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Which is NOT a benefit to using time intelligence functions?</a:t>
            </a:r>
          </a:p>
          <a:p>
            <a:pPr marL="800100" lvl="1" indent="-342900">
              <a:buFont typeface="+mj-lt"/>
              <a:buAutoNum type="alphaLcPeriod"/>
            </a:pPr>
            <a:r>
              <a:rPr lang="en-US" dirty="0"/>
              <a:t>They will save you time</a:t>
            </a:r>
            <a:endParaRPr lang="en-US" dirty="0">
              <a:solidFill>
                <a:schemeClr val="tx1"/>
              </a:solidFill>
              <a:latin typeface="+mn-lt"/>
            </a:endParaRPr>
          </a:p>
          <a:p>
            <a:pPr marL="800100" lvl="1" indent="-342900">
              <a:buFont typeface="+mj-lt"/>
              <a:buAutoNum type="alphaLcPeriod"/>
            </a:pPr>
            <a:r>
              <a:rPr lang="en-US" b="1" i="1" dirty="0">
                <a:solidFill>
                  <a:srgbClr val="00B0F0"/>
                </a:solidFill>
                <a:latin typeface="+mn-lt"/>
              </a:rPr>
              <a:t>There is a lot of co</a:t>
            </a:r>
            <a:r>
              <a:rPr lang="en-US" b="1" i="1" dirty="0">
                <a:solidFill>
                  <a:srgbClr val="00B0F0"/>
                </a:solidFill>
              </a:rPr>
              <a:t>de to write</a:t>
            </a:r>
            <a:endParaRPr lang="en-US" b="1" i="1" dirty="0">
              <a:solidFill>
                <a:srgbClr val="00B0F0"/>
              </a:solidFill>
              <a:latin typeface="+mn-lt"/>
            </a:endParaRPr>
          </a:p>
          <a:p>
            <a:pPr marL="800100" lvl="1" indent="-342900">
              <a:buFont typeface="+mj-lt"/>
              <a:buAutoNum type="alphaLcPeriod"/>
            </a:pPr>
            <a:r>
              <a:rPr lang="en-US" b="0" i="0" dirty="0">
                <a:solidFill>
                  <a:srgbClr val="000000"/>
                </a:solidFill>
                <a:effectLst/>
              </a:rPr>
              <a:t>DAX </a:t>
            </a:r>
            <a:r>
              <a:rPr lang="en-US" dirty="0">
                <a:solidFill>
                  <a:srgbClr val="000000"/>
                </a:solidFill>
              </a:rPr>
              <a:t>already has built in functions</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43013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7 Knowledge Check Answers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929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Which is </a:t>
            </a:r>
            <a:r>
              <a:rPr lang="en-US" sz="2000" dirty="0">
                <a:solidFill>
                  <a:srgbClr val="000000"/>
                </a:solidFill>
              </a:rPr>
              <a:t>NOT a data modeling best practice?</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Schema supports analysis</a:t>
            </a:r>
          </a:p>
          <a:p>
            <a:pPr marL="800100" lvl="1" indent="-342900">
              <a:buFont typeface="+mj-lt"/>
              <a:buAutoNum type="alphaLcPeriod"/>
            </a:pPr>
            <a:r>
              <a:rPr lang="en-US" b="1" i="1" dirty="0">
                <a:solidFill>
                  <a:srgbClr val="00B0F0"/>
                </a:solidFill>
                <a:effectLst/>
              </a:rPr>
              <a:t>The model is unnecessarily large</a:t>
            </a:r>
          </a:p>
          <a:p>
            <a:pPr marL="800100" lvl="1" indent="-342900">
              <a:buFont typeface="+mj-lt"/>
              <a:buAutoNum type="alphaLcPeriod"/>
            </a:pPr>
            <a:r>
              <a:rPr lang="en-US" dirty="0"/>
              <a:t>Relationships are purposeful</a:t>
            </a:r>
            <a:endParaRPr lang="en-US" b="0" i="0" dirty="0">
              <a:effectLst/>
            </a:endParaRP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Why should you remove unused tables from the model?</a:t>
            </a:r>
          </a:p>
          <a:p>
            <a:pPr marL="800100" lvl="1" indent="-342900">
              <a:buFont typeface="+mj-lt"/>
              <a:buAutoNum type="alphaLcPeriod"/>
            </a:pPr>
            <a:r>
              <a:rPr lang="en-US" b="1" i="1" dirty="0">
                <a:solidFill>
                  <a:srgbClr val="00B0F0"/>
                </a:solidFill>
              </a:rPr>
              <a:t>They increase the load on the memory</a:t>
            </a:r>
            <a:endParaRPr lang="en-US" b="1" i="1" dirty="0">
              <a:solidFill>
                <a:srgbClr val="00B0F0"/>
              </a:solidFill>
              <a:latin typeface="+mn-lt"/>
            </a:endParaRPr>
          </a:p>
          <a:p>
            <a:pPr marL="800100" lvl="1" indent="-342900">
              <a:buFont typeface="+mj-lt"/>
              <a:buAutoNum type="alphaLcPeriod"/>
            </a:pPr>
            <a:r>
              <a:rPr lang="en-US" dirty="0">
                <a:solidFill>
                  <a:schemeClr val="tx1"/>
                </a:solidFill>
                <a:latin typeface="+mn-lt"/>
              </a:rPr>
              <a:t>They don’t take up that much space</a:t>
            </a:r>
          </a:p>
          <a:p>
            <a:pPr marL="800100" lvl="1" indent="-342900">
              <a:buFont typeface="+mj-lt"/>
              <a:buAutoNum type="alphaLcPeriod"/>
            </a:pPr>
            <a:r>
              <a:rPr lang="en-US" b="0" i="0" dirty="0">
                <a:effectLst/>
              </a:rPr>
              <a:t>They’re </a:t>
            </a:r>
            <a:r>
              <a:rPr lang="en-US" dirty="0"/>
              <a:t>not bothering anyone!</a:t>
            </a:r>
            <a:endParaRPr lang="en-US" b="0" i="0" dirty="0">
              <a:effectLst/>
            </a:endParaRP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Why should you avoid string manipulation in measures?</a:t>
            </a:r>
          </a:p>
          <a:p>
            <a:pPr marL="800100" lvl="1" indent="-342900">
              <a:buFont typeface="+mj-lt"/>
              <a:buAutoNum type="alphaLcPeriod"/>
            </a:pPr>
            <a:r>
              <a:rPr lang="en-US" b="1" i="1" dirty="0">
                <a:solidFill>
                  <a:srgbClr val="00B0F0"/>
                </a:solidFill>
                <a:latin typeface="+mn-lt"/>
              </a:rPr>
              <a:t>It slo</a:t>
            </a:r>
            <a:r>
              <a:rPr lang="en-US" b="1" i="1" dirty="0">
                <a:solidFill>
                  <a:srgbClr val="00B0F0"/>
                </a:solidFill>
              </a:rPr>
              <a:t>ws down measures</a:t>
            </a:r>
            <a:endParaRPr lang="en-US" b="1" i="1" dirty="0">
              <a:solidFill>
                <a:srgbClr val="00B0F0"/>
              </a:solidFill>
              <a:latin typeface="+mn-lt"/>
            </a:endParaRPr>
          </a:p>
          <a:p>
            <a:pPr marL="800100" lvl="1" indent="-342900">
              <a:buFont typeface="+mj-lt"/>
              <a:buAutoNum type="alphaLcPeriod"/>
            </a:pPr>
            <a:r>
              <a:rPr lang="en-US" dirty="0">
                <a:solidFill>
                  <a:schemeClr val="tx1"/>
                </a:solidFill>
                <a:latin typeface="+mn-lt"/>
              </a:rPr>
              <a:t>The code is complex</a:t>
            </a:r>
          </a:p>
          <a:p>
            <a:pPr marL="800100" lvl="1" indent="-342900">
              <a:buFont typeface="+mj-lt"/>
              <a:buAutoNum type="alphaLcPeriod"/>
            </a:pPr>
            <a:r>
              <a:rPr lang="en-US" b="0" i="0" dirty="0">
                <a:solidFill>
                  <a:srgbClr val="000000"/>
                </a:solidFill>
                <a:effectLst/>
              </a:rPr>
              <a:t>It is easier to read</a:t>
            </a:r>
            <a:endParaRPr lang="en-US" dirty="0">
              <a:solidFill>
                <a:srgbClr val="000000"/>
              </a:solidFill>
            </a:endParaRPr>
          </a:p>
          <a:p>
            <a:pPr marL="800100" lvl="1" indent="-342900">
              <a:buFont typeface="+mj-lt"/>
              <a:buAutoNum type="alphaLcPeriod"/>
            </a:pP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95781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10800000" cy="2194603"/>
          </a:xfrm>
        </p:spPr>
        <p:txBody>
          <a:bodyPr/>
          <a:lstStyle/>
          <a:p>
            <a:r>
              <a:rPr lang="en-US" dirty="0"/>
              <a:t>APPENDIX 2</a:t>
            </a:r>
          </a:p>
          <a:p>
            <a:r>
              <a:rPr lang="en-US" sz="4800" dirty="0"/>
              <a:t>Power BI Compressing Data Mechanism</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286528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Aggregations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664E4569-1B65-4909-8236-5DC6818EF918}"/>
              </a:ext>
            </a:extLst>
          </p:cNvPr>
          <p:cNvSpPr txBox="1"/>
          <p:nvPr/>
        </p:nvSpPr>
        <p:spPr>
          <a:xfrm>
            <a:off x="307746" y="2068561"/>
            <a:ext cx="11740986" cy="3770263"/>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dirty="0">
                <a:solidFill>
                  <a:srgbClr val="505050"/>
                </a:solidFill>
              </a:rPr>
              <a:t>Using aggregations in Power BI enables interactive analysis over big data. Advantages of aggregation are:</a:t>
            </a:r>
          </a:p>
          <a:p>
            <a:pPr marL="800100" lvl="1" indent="-342900">
              <a:lnSpc>
                <a:spcPct val="90000"/>
              </a:lnSpc>
              <a:spcAft>
                <a:spcPts val="600"/>
              </a:spcAft>
              <a:buFont typeface="Arial" panose="020B0604020202020204" pitchFamily="34" charset="0"/>
              <a:buChar char="•"/>
            </a:pPr>
            <a:endParaRPr lang="en-US" sz="2400" dirty="0">
              <a:solidFill>
                <a:srgbClr val="505050"/>
              </a:solidFill>
            </a:endParaRPr>
          </a:p>
          <a:p>
            <a:pPr marL="800100" lvl="1" indent="-342900">
              <a:lnSpc>
                <a:spcPct val="90000"/>
              </a:lnSpc>
              <a:spcAft>
                <a:spcPts val="600"/>
              </a:spcAft>
              <a:buFont typeface="Arial" panose="020B0604020202020204" pitchFamily="34" charset="0"/>
              <a:buChar char="•"/>
            </a:pPr>
            <a:r>
              <a:rPr lang="en-US" sz="2400" dirty="0">
                <a:solidFill>
                  <a:srgbClr val="505050"/>
                </a:solidFill>
              </a:rPr>
              <a:t>Query performance over big data</a:t>
            </a:r>
          </a:p>
          <a:p>
            <a:pPr marL="800100" lvl="1" indent="-342900">
              <a:lnSpc>
                <a:spcPct val="90000"/>
              </a:lnSpc>
              <a:spcAft>
                <a:spcPts val="600"/>
              </a:spcAft>
              <a:buFont typeface="Arial" panose="020B0604020202020204" pitchFamily="34" charset="0"/>
              <a:buChar char="•"/>
            </a:pPr>
            <a:endParaRPr lang="en-US" sz="2400" dirty="0">
              <a:solidFill>
                <a:srgbClr val="505050"/>
              </a:solidFill>
            </a:endParaRPr>
          </a:p>
          <a:p>
            <a:pPr marL="800100" lvl="1" indent="-342900">
              <a:lnSpc>
                <a:spcPct val="90000"/>
              </a:lnSpc>
              <a:spcAft>
                <a:spcPts val="600"/>
              </a:spcAft>
              <a:buFont typeface="Arial" panose="020B0604020202020204" pitchFamily="34" charset="0"/>
              <a:buChar char="•"/>
            </a:pPr>
            <a:r>
              <a:rPr lang="en-US" sz="2400" dirty="0">
                <a:solidFill>
                  <a:srgbClr val="505050"/>
                </a:solidFill>
              </a:rPr>
              <a:t>Data refresh optimization</a:t>
            </a:r>
          </a:p>
          <a:p>
            <a:pPr marL="800100" lvl="1" indent="-342900">
              <a:lnSpc>
                <a:spcPct val="90000"/>
              </a:lnSpc>
              <a:spcAft>
                <a:spcPts val="600"/>
              </a:spcAft>
              <a:buFont typeface="Arial" panose="020B0604020202020204" pitchFamily="34" charset="0"/>
              <a:buChar char="•"/>
            </a:pPr>
            <a:endParaRPr lang="en-US" sz="2400" dirty="0">
              <a:solidFill>
                <a:srgbClr val="505050"/>
              </a:solidFill>
            </a:endParaRPr>
          </a:p>
          <a:p>
            <a:pPr marL="800100" lvl="1" indent="-342900">
              <a:lnSpc>
                <a:spcPct val="90000"/>
              </a:lnSpc>
              <a:spcAft>
                <a:spcPts val="600"/>
              </a:spcAft>
              <a:buFont typeface="Arial" panose="020B0604020202020204" pitchFamily="34" charset="0"/>
              <a:buChar char="•"/>
            </a:pPr>
            <a:r>
              <a:rPr lang="en-US" sz="2400" dirty="0">
                <a:solidFill>
                  <a:srgbClr val="505050"/>
                </a:solidFill>
              </a:rPr>
              <a:t>Achieve balanced architectures</a:t>
            </a:r>
          </a:p>
          <a:p>
            <a:pPr marL="800100" lvl="1" indent="-342900">
              <a:lnSpc>
                <a:spcPct val="90000"/>
              </a:lnSpc>
              <a:spcAft>
                <a:spcPts val="600"/>
              </a:spcAft>
              <a:buFont typeface="Arial" panose="020B0604020202020204" pitchFamily="34" charset="0"/>
              <a:buChar char="•"/>
            </a:pPr>
            <a:endParaRPr lang="en-US" sz="2000" b="1" dirty="0">
              <a:solidFill>
                <a:srgbClr val="00B0F0"/>
              </a:solidFill>
            </a:endParaRPr>
          </a:p>
        </p:txBody>
      </p:sp>
      <p:sp>
        <p:nvSpPr>
          <p:cNvPr id="3" name="TextBox 2">
            <a:extLst>
              <a:ext uri="{FF2B5EF4-FFF2-40B4-BE49-F238E27FC236}">
                <a16:creationId xmlns:a16="http://schemas.microsoft.com/office/drawing/2014/main" id="{7EF6FD61-9DF6-41BD-97DF-4B83D210DE3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451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1311759"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Compressing Data – Dictionary Encoding</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E6050F3F-9551-4E36-A784-07F90B498555}"/>
              </a:ext>
            </a:extLst>
          </p:cNvPr>
          <p:cNvSpPr>
            <a:spLocks noGrp="1"/>
          </p:cNvSpPr>
          <p:nvPr>
            <p:ph type="title"/>
          </p:nvPr>
        </p:nvSpPr>
        <p:spPr>
          <a:xfrm>
            <a:off x="0" y="1742299"/>
            <a:ext cx="11655840" cy="524527"/>
          </a:xfrm>
        </p:spPr>
        <p:txBody>
          <a:bodyPr vert="horz" wrap="square" lIns="146304" tIns="91440" rIns="146304" bIns="91440" rtlCol="0" anchor="t">
            <a:noAutofit/>
          </a:bodyPr>
          <a:lstStyle/>
          <a:p>
            <a:pPr>
              <a:spcAft>
                <a:spcPts val="600"/>
              </a:spcAft>
            </a:pPr>
            <a:r>
              <a:rPr lang="en-US" sz="2800" b="1" dirty="0">
                <a:solidFill>
                  <a:srgbClr val="505050"/>
                </a:solidFill>
                <a:latin typeface="+mn-lt"/>
              </a:rPr>
              <a:t>How Power BI Compresses Data – Dictionary Encoding</a:t>
            </a:r>
          </a:p>
        </p:txBody>
      </p:sp>
      <p:graphicFrame>
        <p:nvGraphicFramePr>
          <p:cNvPr id="9" name="Table 8">
            <a:extLst>
              <a:ext uri="{FF2B5EF4-FFF2-40B4-BE49-F238E27FC236}">
                <a16:creationId xmlns:a16="http://schemas.microsoft.com/office/drawing/2014/main" id="{33EC64E1-BAB0-4FA7-987B-6142F6D0F1D3}"/>
              </a:ext>
            </a:extLst>
          </p:cNvPr>
          <p:cNvGraphicFramePr>
            <a:graphicFrameLocks noGrp="1"/>
          </p:cNvGraphicFramePr>
          <p:nvPr/>
        </p:nvGraphicFramePr>
        <p:xfrm>
          <a:off x="1072055" y="2266826"/>
          <a:ext cx="3775841" cy="4317492"/>
        </p:xfrm>
        <a:graphic>
          <a:graphicData uri="http://schemas.openxmlformats.org/drawingml/2006/table">
            <a:tbl>
              <a:tblPr firstRow="1" bandRow="1">
                <a:tableStyleId>{5C22544A-7EE6-4342-B048-85BDC9FD1C3A}</a:tableStyleId>
              </a:tblPr>
              <a:tblGrid>
                <a:gridCol w="1122594">
                  <a:extLst>
                    <a:ext uri="{9D8B030D-6E8A-4147-A177-3AD203B41FA5}">
                      <a16:colId xmlns:a16="http://schemas.microsoft.com/office/drawing/2014/main" val="20000"/>
                    </a:ext>
                  </a:extLst>
                </a:gridCol>
                <a:gridCol w="1102405">
                  <a:extLst>
                    <a:ext uri="{9D8B030D-6E8A-4147-A177-3AD203B41FA5}">
                      <a16:colId xmlns:a16="http://schemas.microsoft.com/office/drawing/2014/main" val="20001"/>
                    </a:ext>
                  </a:extLst>
                </a:gridCol>
                <a:gridCol w="1550842">
                  <a:extLst>
                    <a:ext uri="{9D8B030D-6E8A-4147-A177-3AD203B41FA5}">
                      <a16:colId xmlns:a16="http://schemas.microsoft.com/office/drawing/2014/main" val="20002"/>
                    </a:ext>
                  </a:extLst>
                </a:gridCol>
              </a:tblGrid>
              <a:tr h="555239">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0" name="TextBox 9">
            <a:extLst>
              <a:ext uri="{FF2B5EF4-FFF2-40B4-BE49-F238E27FC236}">
                <a16:creationId xmlns:a16="http://schemas.microsoft.com/office/drawing/2014/main" id="{1A0D3C9F-8AA9-450A-8D05-C059489091E2}"/>
              </a:ext>
            </a:extLst>
          </p:cNvPr>
          <p:cNvSpPr txBox="1"/>
          <p:nvPr/>
        </p:nvSpPr>
        <p:spPr>
          <a:xfrm>
            <a:off x="5242136" y="2406764"/>
            <a:ext cx="6664605" cy="3536353"/>
          </a:xfrm>
          <a:prstGeom prst="rect">
            <a:avLst/>
          </a:prstGeom>
          <a:noFill/>
        </p:spPr>
        <p:txBody>
          <a:bodyPr wrap="square" lIns="182880" tIns="146304" rIns="182880" bIns="146304" rtlCol="0">
            <a:spAutoFit/>
          </a:bodyPr>
          <a:lstStyle/>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solidFill>
                  <a:srgbClr val="FF0000"/>
                </a:solidFill>
              </a:rPr>
              <a:t>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Create a Dictionary to create an integer value for text string</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Storing 1,2,3 instead of “Red”, “Green”, “Blue” saves memory</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1600" b="1" dirty="0">
                <a:solidFill>
                  <a:srgbClr val="00B0F0"/>
                </a:solidFill>
              </a:rPr>
              <a:t>Dictionary encoding is powerful when there are few unique values </a:t>
            </a:r>
            <a:r>
              <a:rPr lang="en-US" sz="1600" dirty="0">
                <a:gradFill>
                  <a:gsLst>
                    <a:gs pos="2917">
                      <a:schemeClr val="tx1"/>
                    </a:gs>
                    <a:gs pos="30000">
                      <a:schemeClr val="tx1"/>
                    </a:gs>
                  </a:gsLst>
                  <a:lin ang="5400000" scaled="0"/>
                </a:gradFill>
              </a:rPr>
              <a:t>in a column</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Color column – Good for dictionary encoding</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Sale ID – Bad for dictionary encoding</a:t>
            </a:r>
          </a:p>
        </p:txBody>
      </p:sp>
      <p:sp>
        <p:nvSpPr>
          <p:cNvPr id="2" name="TextBox 1">
            <a:extLst>
              <a:ext uri="{FF2B5EF4-FFF2-40B4-BE49-F238E27FC236}">
                <a16:creationId xmlns:a16="http://schemas.microsoft.com/office/drawing/2014/main" id="{80CF79C9-EC4E-405A-BCFA-D65D135F6820}"/>
              </a:ext>
            </a:extLst>
          </p:cNvPr>
          <p:cNvSpPr txBox="1"/>
          <p:nvPr/>
        </p:nvSpPr>
        <p:spPr>
          <a:xfrm>
            <a:off x="83820" y="6584318"/>
            <a:ext cx="2019300" cy="273682"/>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1114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1839904"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Compressing Data – Run Length Encoding</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D2EE517A-7C40-48FF-A442-E11A37C2C03D}"/>
              </a:ext>
            </a:extLst>
          </p:cNvPr>
          <p:cNvSpPr>
            <a:spLocks noGrp="1"/>
          </p:cNvSpPr>
          <p:nvPr>
            <p:ph type="title"/>
          </p:nvPr>
        </p:nvSpPr>
        <p:spPr>
          <a:xfrm>
            <a:off x="3194160" y="1776585"/>
            <a:ext cx="11655840" cy="524527"/>
          </a:xfrm>
        </p:spPr>
        <p:txBody>
          <a:bodyPr vert="horz" wrap="square" lIns="146304" tIns="91440" rIns="146304" bIns="91440" rtlCol="0" anchor="t">
            <a:noAutofit/>
          </a:bodyPr>
          <a:lstStyle/>
          <a:p>
            <a:pPr>
              <a:spcAft>
                <a:spcPts val="600"/>
              </a:spcAft>
            </a:pPr>
            <a:r>
              <a:rPr lang="en-US" sz="2800" b="1" dirty="0">
                <a:solidFill>
                  <a:srgbClr val="505050"/>
                </a:solidFill>
                <a:latin typeface="+mn-lt"/>
              </a:rPr>
              <a:t>How Power BI Compresses Data – Run Length Encoding</a:t>
            </a:r>
          </a:p>
        </p:txBody>
      </p:sp>
      <p:graphicFrame>
        <p:nvGraphicFramePr>
          <p:cNvPr id="9" name="Table 8">
            <a:extLst>
              <a:ext uri="{FF2B5EF4-FFF2-40B4-BE49-F238E27FC236}">
                <a16:creationId xmlns:a16="http://schemas.microsoft.com/office/drawing/2014/main" id="{892AE894-CCF0-4CD3-85F5-FF2673A0C696}"/>
              </a:ext>
            </a:extLst>
          </p:cNvPr>
          <p:cNvGraphicFramePr>
            <a:graphicFrameLocks noGrp="1"/>
          </p:cNvGraphicFramePr>
          <p:nvPr/>
        </p:nvGraphicFramePr>
        <p:xfrm>
          <a:off x="358184" y="1854879"/>
          <a:ext cx="2766060" cy="4722622"/>
        </p:xfrm>
        <a:graphic>
          <a:graphicData uri="http://schemas.openxmlformats.org/drawingml/2006/table">
            <a:tbl>
              <a:tblPr firstRow="1" bandRow="1">
                <a:tableStyleId>{5C22544A-7EE6-4342-B048-85BDC9FD1C3A}</a:tableStyleId>
              </a:tblPr>
              <a:tblGrid>
                <a:gridCol w="822376">
                  <a:extLst>
                    <a:ext uri="{9D8B030D-6E8A-4147-A177-3AD203B41FA5}">
                      <a16:colId xmlns:a16="http://schemas.microsoft.com/office/drawing/2014/main" val="20000"/>
                    </a:ext>
                  </a:extLst>
                </a:gridCol>
                <a:gridCol w="807587">
                  <a:extLst>
                    <a:ext uri="{9D8B030D-6E8A-4147-A177-3AD203B41FA5}">
                      <a16:colId xmlns:a16="http://schemas.microsoft.com/office/drawing/2014/main" val="20001"/>
                    </a:ext>
                  </a:extLst>
                </a:gridCol>
                <a:gridCol w="1136097">
                  <a:extLst>
                    <a:ext uri="{9D8B030D-6E8A-4147-A177-3AD203B41FA5}">
                      <a16:colId xmlns:a16="http://schemas.microsoft.com/office/drawing/2014/main" val="20002"/>
                    </a:ext>
                  </a:extLst>
                </a:gridCol>
              </a:tblGrid>
              <a:tr h="573259">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0" name="TextBox 9">
            <a:extLst>
              <a:ext uri="{FF2B5EF4-FFF2-40B4-BE49-F238E27FC236}">
                <a16:creationId xmlns:a16="http://schemas.microsoft.com/office/drawing/2014/main" id="{E1FC6760-0076-4525-BA9A-43BC0E847462}"/>
              </a:ext>
            </a:extLst>
          </p:cNvPr>
          <p:cNvSpPr txBox="1"/>
          <p:nvPr/>
        </p:nvSpPr>
        <p:spPr>
          <a:xfrm>
            <a:off x="4590571" y="2612510"/>
            <a:ext cx="6507959" cy="3888757"/>
          </a:xfrm>
          <a:prstGeom prst="rect">
            <a:avLst/>
          </a:prstGeom>
          <a:noFill/>
        </p:spPr>
        <p:txBody>
          <a:bodyPr wrap="square" lIns="182880" tIns="146304" rIns="182880" bIns="146304" rtlCol="0">
            <a:spAutoFit/>
          </a:bodyPr>
          <a:lstStyle/>
          <a:p>
            <a:pPr lvl="0">
              <a:lnSpc>
                <a:spcPct val="90000"/>
              </a:lnSpc>
              <a:spcAft>
                <a:spcPts val="600"/>
              </a:spcAft>
            </a:pPr>
            <a:r>
              <a:rPr lang="en-US" sz="2400" b="1" dirty="0">
                <a:solidFill>
                  <a:srgbClr val="505050"/>
                </a:solidFill>
              </a:rPr>
              <a:t>Run Length Encoding in Power BI </a:t>
            </a:r>
            <a:endParaRPr lang="en-US" sz="1600" dirty="0">
              <a:solidFill>
                <a:srgbClr val="505050"/>
              </a:soli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sz="3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Instead of storing  - 1, 2, 1, 1, 1, 2, 3, 3, 3, 3, 2</a:t>
            </a:r>
            <a:br>
              <a:rPr lang="en-US" dirty="0">
                <a:gradFill>
                  <a:gsLst>
                    <a:gs pos="2917">
                      <a:schemeClr val="tx1"/>
                    </a:gs>
                    <a:gs pos="30000">
                      <a:schemeClr val="tx1"/>
                    </a:gs>
                  </a:gsLst>
                  <a:lin ang="5400000" scaled="0"/>
                </a:gradFill>
              </a:rPr>
            </a:br>
            <a:endParaRPr lang="en-US" sz="1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It Stores: </a:t>
            </a:r>
          </a:p>
          <a:p>
            <a:pPr>
              <a:lnSpc>
                <a:spcPct val="90000"/>
              </a:lnSpc>
              <a:spcAft>
                <a:spcPts val="600"/>
              </a:spcAft>
            </a:pPr>
            <a:r>
              <a:rPr lang="en-US" dirty="0">
                <a:gradFill>
                  <a:gsLst>
                    <a:gs pos="2917">
                      <a:schemeClr val="tx1"/>
                    </a:gs>
                    <a:gs pos="30000">
                      <a:schemeClr val="tx1"/>
                    </a:gs>
                  </a:gsLst>
                  <a:lin ang="5400000" scaled="0"/>
                </a:gradFill>
              </a:rPr>
              <a:t>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Run length encoding </a:t>
            </a:r>
            <a:r>
              <a:rPr lang="en-US" dirty="0">
                <a:gradFill>
                  <a:gsLst>
                    <a:gs pos="2917">
                      <a:schemeClr val="tx1"/>
                    </a:gs>
                    <a:gs pos="30000">
                      <a:schemeClr val="tx1"/>
                    </a:gs>
                  </a:gsLst>
                  <a:lin ang="5400000" scaled="0"/>
                </a:gradFill>
              </a:rPr>
              <a:t>is </a:t>
            </a:r>
            <a:r>
              <a:rPr lang="en-US" b="1" dirty="0">
                <a:solidFill>
                  <a:srgbClr val="00B0F0"/>
                </a:solidFill>
              </a:rPr>
              <a:t>very powerful when data is sorted </a:t>
            </a:r>
            <a:r>
              <a:rPr lang="en-US" dirty="0">
                <a:gradFill>
                  <a:gsLst>
                    <a:gs pos="2917">
                      <a:schemeClr val="tx1"/>
                    </a:gs>
                    <a:gs pos="30000">
                      <a:schemeClr val="tx1"/>
                    </a:gs>
                  </a:gsLst>
                  <a:lin ang="5400000" scaled="0"/>
                </a:gradFill>
              </a:rPr>
              <a:t>well and has few unique values </a:t>
            </a:r>
          </a:p>
        </p:txBody>
      </p:sp>
      <p:graphicFrame>
        <p:nvGraphicFramePr>
          <p:cNvPr id="11" name="Table 10">
            <a:extLst>
              <a:ext uri="{FF2B5EF4-FFF2-40B4-BE49-F238E27FC236}">
                <a16:creationId xmlns:a16="http://schemas.microsoft.com/office/drawing/2014/main" id="{4A5BE726-0316-476A-9EC1-22C7B437B5A9}"/>
              </a:ext>
            </a:extLst>
          </p:cNvPr>
          <p:cNvGraphicFramePr>
            <a:graphicFrameLocks noGrp="1"/>
          </p:cNvGraphicFramePr>
          <p:nvPr>
            <p:extLst>
              <p:ext uri="{D42A27DB-BD31-4B8C-83A1-F6EECF244321}">
                <p14:modId xmlns:p14="http://schemas.microsoft.com/office/powerpoint/2010/main" val="4133556764"/>
              </p:ext>
            </p:extLst>
          </p:nvPr>
        </p:nvGraphicFramePr>
        <p:xfrm>
          <a:off x="3208183" y="2484566"/>
          <a:ext cx="491947" cy="4092935"/>
        </p:xfrm>
        <a:graphic>
          <a:graphicData uri="http://schemas.openxmlformats.org/drawingml/2006/table">
            <a:tbl>
              <a:tblPr firstRow="1" bandRow="1">
                <a:tableStyleId>{2D5ABB26-0587-4C30-8999-92F81FD0307C}</a:tableStyleId>
              </a:tblPr>
              <a:tblGrid>
                <a:gridCol w="491947">
                  <a:extLst>
                    <a:ext uri="{9D8B030D-6E8A-4147-A177-3AD203B41FA5}">
                      <a16:colId xmlns:a16="http://schemas.microsoft.com/office/drawing/2014/main" val="181911933"/>
                    </a:ext>
                  </a:extLst>
                </a:gridCol>
              </a:tblGrid>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1843242427"/>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4011958115"/>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855460740"/>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3918807997"/>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4129385742"/>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80686526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2050001315"/>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558120586"/>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61563674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604121906"/>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040248005"/>
                  </a:ext>
                </a:extLst>
              </a:tr>
            </a:tbl>
          </a:graphicData>
        </a:graphic>
      </p:graphicFrame>
      <p:sp>
        <p:nvSpPr>
          <p:cNvPr id="12" name="TextBox 11">
            <a:extLst>
              <a:ext uri="{FF2B5EF4-FFF2-40B4-BE49-F238E27FC236}">
                <a16:creationId xmlns:a16="http://schemas.microsoft.com/office/drawing/2014/main" id="{3DE91CCE-2CE4-418A-A234-9CA531BEC01C}"/>
              </a:ext>
            </a:extLst>
          </p:cNvPr>
          <p:cNvSpPr txBox="1"/>
          <p:nvPr/>
        </p:nvSpPr>
        <p:spPr>
          <a:xfrm>
            <a:off x="4952358" y="3157231"/>
            <a:ext cx="4475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Where</a:t>
            </a:r>
            <a:r>
              <a:rPr lang="en-US" sz="1600" b="1" dirty="0">
                <a:solidFill>
                  <a:srgbClr val="FF0000"/>
                </a:solidFill>
              </a:rPr>
              <a:t> 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endParaRPr lang="en-US"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20E8684F-FFD8-4EDB-9BB6-317FA3273B3B}"/>
              </a:ext>
            </a:extLst>
          </p:cNvPr>
          <p:cNvSpPr/>
          <p:nvPr/>
        </p:nvSpPr>
        <p:spPr bwMode="auto">
          <a:xfrm>
            <a:off x="1051656" y="1854879"/>
            <a:ext cx="1037275" cy="472262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7E25267-6ED4-4183-9CE6-065407231F69}"/>
              </a:ext>
            </a:extLst>
          </p:cNvPr>
          <p:cNvSpPr txBox="1"/>
          <p:nvPr/>
        </p:nvSpPr>
        <p:spPr>
          <a:xfrm>
            <a:off x="83820" y="6637018"/>
            <a:ext cx="2019300" cy="220981"/>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224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Compression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8218C033-CBCB-4062-859D-9B23F8169FD1}"/>
              </a:ext>
            </a:extLst>
          </p:cNvPr>
          <p:cNvSpPr>
            <a:spLocks noGrp="1"/>
          </p:cNvSpPr>
          <p:nvPr>
            <p:ph type="title"/>
          </p:nvPr>
        </p:nvSpPr>
        <p:spPr>
          <a:xfrm>
            <a:off x="196556" y="1916127"/>
            <a:ext cx="11655840" cy="524527"/>
          </a:xfrm>
        </p:spPr>
        <p:txBody>
          <a:bodyPr vert="horz" wrap="square" lIns="146304" tIns="91440" rIns="146304" bIns="91440" rtlCol="0" anchor="t">
            <a:noAutofit/>
          </a:bodyPr>
          <a:lstStyle/>
          <a:p>
            <a:r>
              <a:rPr lang="en-US" sz="2800" b="1" dirty="0">
                <a:solidFill>
                  <a:srgbClr val="505050"/>
                </a:solidFill>
                <a:latin typeface="+mn-lt"/>
              </a:rPr>
              <a:t>Practical Example of Compression</a:t>
            </a:r>
          </a:p>
        </p:txBody>
      </p:sp>
      <p:sp>
        <p:nvSpPr>
          <p:cNvPr id="9" name="Rectangle 8">
            <a:extLst>
              <a:ext uri="{FF2B5EF4-FFF2-40B4-BE49-F238E27FC236}">
                <a16:creationId xmlns:a16="http://schemas.microsoft.com/office/drawing/2014/main" id="{18399470-FD06-4CDC-8FCF-8C0785B8CBA9}"/>
              </a:ext>
            </a:extLst>
          </p:cNvPr>
          <p:cNvSpPr/>
          <p:nvPr/>
        </p:nvSpPr>
        <p:spPr>
          <a:xfrm>
            <a:off x="6721285" y="2749370"/>
            <a:ext cx="41218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DIAD Complete Data Model</a:t>
            </a:r>
            <a:endParaRPr lang="en-US" sz="2400" b="1" dirty="0">
              <a:gradFill>
                <a:gsLst>
                  <a:gs pos="2917">
                    <a:schemeClr val="tx1"/>
                  </a:gs>
                  <a:gs pos="30000">
                    <a:schemeClr val="tx1"/>
                  </a:gs>
                </a:gsLst>
                <a:lin ang="5400000" scaled="0"/>
              </a:gradFill>
            </a:endParaRPr>
          </a:p>
        </p:txBody>
      </p:sp>
      <p:graphicFrame>
        <p:nvGraphicFramePr>
          <p:cNvPr id="10" name="Table 9">
            <a:extLst>
              <a:ext uri="{FF2B5EF4-FFF2-40B4-BE49-F238E27FC236}">
                <a16:creationId xmlns:a16="http://schemas.microsoft.com/office/drawing/2014/main" id="{FEA25FF6-937F-44D9-ABDC-CD41F045D1BC}"/>
              </a:ext>
            </a:extLst>
          </p:cNvPr>
          <p:cNvGraphicFramePr>
            <a:graphicFrameLocks noGrp="1"/>
          </p:cNvGraphicFramePr>
          <p:nvPr/>
        </p:nvGraphicFramePr>
        <p:xfrm>
          <a:off x="924473" y="3223317"/>
          <a:ext cx="4406900" cy="148336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dirty="0"/>
                        <a:t>Sales Fact</a:t>
                      </a:r>
                    </a:p>
                  </a:txBody>
                  <a:tcPr/>
                </a:tc>
                <a:tc>
                  <a:txBody>
                    <a:bodyPr/>
                    <a:lstStyle/>
                    <a:p>
                      <a:pPr algn="r"/>
                      <a:r>
                        <a:rPr lang="en-US" dirty="0"/>
                        <a:t>420.0 MB</a:t>
                      </a:r>
                    </a:p>
                  </a:txBody>
                  <a:tcPr/>
                </a:tc>
                <a:extLst>
                  <a:ext uri="{0D108BD9-81ED-4DB2-BD59-A6C34878D82A}">
                    <a16:rowId xmlns:a16="http://schemas.microsoft.com/office/drawing/2014/main" val="1648256733"/>
                  </a:ext>
                </a:extLst>
              </a:tr>
              <a:tr h="370840">
                <a:tc>
                  <a:txBody>
                    <a:bodyPr/>
                    <a:lstStyle/>
                    <a:p>
                      <a:r>
                        <a:rPr lang="en-US" dirty="0"/>
                        <a:t>Dimensions</a:t>
                      </a:r>
                    </a:p>
                  </a:txBody>
                  <a:tcPr/>
                </a:tc>
                <a:tc>
                  <a:txBody>
                    <a:bodyPr/>
                    <a:lstStyle/>
                    <a:p>
                      <a:pPr algn="r"/>
                      <a:r>
                        <a:rPr lang="en-US" dirty="0"/>
                        <a:t>4.4 MB</a:t>
                      </a:r>
                    </a:p>
                  </a:txBody>
                  <a:tcPr/>
                </a:tc>
                <a:extLst>
                  <a:ext uri="{0D108BD9-81ED-4DB2-BD59-A6C34878D82A}">
                    <a16:rowId xmlns:a16="http://schemas.microsoft.com/office/drawing/2014/main" val="2701711704"/>
                  </a:ext>
                </a:extLst>
              </a:tr>
              <a:tr h="370840">
                <a:tc>
                  <a:txBody>
                    <a:bodyPr/>
                    <a:lstStyle/>
                    <a:p>
                      <a:r>
                        <a:rPr lang="en-US" dirty="0"/>
                        <a:t>Int’l</a:t>
                      </a:r>
                      <a:r>
                        <a:rPr lang="en-US" baseline="0" dirty="0"/>
                        <a:t> Sales</a:t>
                      </a:r>
                      <a:endParaRPr lang="en-US" dirty="0"/>
                    </a:p>
                  </a:txBody>
                  <a:tcPr/>
                </a:tc>
                <a:tc>
                  <a:txBody>
                    <a:bodyPr/>
                    <a:lstStyle/>
                    <a:p>
                      <a:pPr algn="r"/>
                      <a:r>
                        <a:rPr lang="en-US" dirty="0"/>
                        <a:t>32.4 MB</a:t>
                      </a:r>
                    </a:p>
                  </a:txBody>
                  <a:tcPr/>
                </a:tc>
                <a:extLst>
                  <a:ext uri="{0D108BD9-81ED-4DB2-BD59-A6C34878D82A}">
                    <a16:rowId xmlns:a16="http://schemas.microsoft.com/office/drawing/2014/main" val="2862904722"/>
                  </a:ext>
                </a:extLst>
              </a:tr>
              <a:tr h="370840">
                <a:tc>
                  <a:txBody>
                    <a:bodyPr/>
                    <a:lstStyle/>
                    <a:p>
                      <a:r>
                        <a:rPr lang="en-US" b="1" dirty="0"/>
                        <a:t>Total</a:t>
                      </a:r>
                      <a:r>
                        <a:rPr lang="en-US" b="1" baseline="0" dirty="0"/>
                        <a:t> Data</a:t>
                      </a:r>
                      <a:endParaRPr lang="en-US" b="1" dirty="0"/>
                    </a:p>
                  </a:txBody>
                  <a:tcPr/>
                </a:tc>
                <a:tc>
                  <a:txBody>
                    <a:bodyPr/>
                    <a:lstStyle/>
                    <a:p>
                      <a:pPr algn="r"/>
                      <a:r>
                        <a:rPr lang="en-US" b="1" dirty="0"/>
                        <a:t>456.8 MB</a:t>
                      </a:r>
                    </a:p>
                  </a:txBody>
                  <a:tcPr/>
                </a:tc>
                <a:extLst>
                  <a:ext uri="{0D108BD9-81ED-4DB2-BD59-A6C34878D82A}">
                    <a16:rowId xmlns:a16="http://schemas.microsoft.com/office/drawing/2014/main" val="2025601570"/>
                  </a:ext>
                </a:extLst>
              </a:tr>
            </a:tbl>
          </a:graphicData>
        </a:graphic>
      </p:graphicFrame>
      <p:graphicFrame>
        <p:nvGraphicFramePr>
          <p:cNvPr id="11" name="Table 10">
            <a:extLst>
              <a:ext uri="{FF2B5EF4-FFF2-40B4-BE49-F238E27FC236}">
                <a16:creationId xmlns:a16="http://schemas.microsoft.com/office/drawing/2014/main" id="{6A70D57F-9F11-421D-B2F0-97C4CAB97368}"/>
              </a:ext>
            </a:extLst>
          </p:cNvPr>
          <p:cNvGraphicFramePr>
            <a:graphicFrameLocks noGrp="1"/>
          </p:cNvGraphicFramePr>
          <p:nvPr/>
        </p:nvGraphicFramePr>
        <p:xfrm>
          <a:off x="924473" y="5293417"/>
          <a:ext cx="4406900" cy="37084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b="1" dirty="0"/>
                        <a:t>Query Metadata</a:t>
                      </a:r>
                    </a:p>
                  </a:txBody>
                  <a:tcPr/>
                </a:tc>
                <a:tc>
                  <a:txBody>
                    <a:bodyPr/>
                    <a:lstStyle/>
                    <a:p>
                      <a:pPr algn="r"/>
                      <a:r>
                        <a:rPr lang="en-US" b="1" dirty="0"/>
                        <a:t>113 KB</a:t>
                      </a:r>
                    </a:p>
                  </a:txBody>
                  <a:tcPr/>
                </a:tc>
                <a:extLst>
                  <a:ext uri="{0D108BD9-81ED-4DB2-BD59-A6C34878D82A}">
                    <a16:rowId xmlns:a16="http://schemas.microsoft.com/office/drawing/2014/main" val="1648256733"/>
                  </a:ext>
                </a:extLst>
              </a:tr>
            </a:tbl>
          </a:graphicData>
        </a:graphic>
      </p:graphicFrame>
      <p:sp>
        <p:nvSpPr>
          <p:cNvPr id="12" name="Rectangle 11">
            <a:extLst>
              <a:ext uri="{FF2B5EF4-FFF2-40B4-BE49-F238E27FC236}">
                <a16:creationId xmlns:a16="http://schemas.microsoft.com/office/drawing/2014/main" id="{B7C07AE9-A248-4F3E-8B2A-CE023547428C}"/>
              </a:ext>
            </a:extLst>
          </p:cNvPr>
          <p:cNvSpPr/>
          <p:nvPr/>
        </p:nvSpPr>
        <p:spPr>
          <a:xfrm>
            <a:off x="252173" y="4825318"/>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Queries ONLY – No Data Loaded</a:t>
            </a:r>
            <a:endParaRPr lang="en-US" sz="2400" b="1" dirty="0">
              <a:gradFill>
                <a:gsLst>
                  <a:gs pos="2917">
                    <a:schemeClr val="tx1"/>
                  </a:gs>
                  <a:gs pos="30000">
                    <a:schemeClr val="tx1"/>
                  </a:gs>
                </a:gsLst>
                <a:lin ang="5400000" scaled="0"/>
              </a:gradFill>
            </a:endParaRPr>
          </a:p>
        </p:txBody>
      </p:sp>
      <p:sp>
        <p:nvSpPr>
          <p:cNvPr id="13" name="Rectangle 12">
            <a:extLst>
              <a:ext uri="{FF2B5EF4-FFF2-40B4-BE49-F238E27FC236}">
                <a16:creationId xmlns:a16="http://schemas.microsoft.com/office/drawing/2014/main" id="{FD945FD6-B4FA-41EE-80DF-78E7BBE50B05}"/>
              </a:ext>
            </a:extLst>
          </p:cNvPr>
          <p:cNvSpPr/>
          <p:nvPr/>
        </p:nvSpPr>
        <p:spPr>
          <a:xfrm>
            <a:off x="6968935" y="3889956"/>
            <a:ext cx="4121888" cy="978729"/>
          </a:xfrm>
          <a:prstGeom prst="rect">
            <a:avLst/>
          </a:prstGeom>
        </p:spPr>
        <p:txBody>
          <a:bodyPr wrap="square">
            <a:spAutoFit/>
          </a:bodyPr>
          <a:lstStyle/>
          <a:p>
            <a:pPr algn="ctr">
              <a:lnSpc>
                <a:spcPct val="90000"/>
              </a:lnSpc>
              <a:spcAft>
                <a:spcPts val="600"/>
              </a:spcAft>
            </a:pPr>
            <a:r>
              <a:rPr lang="en-US" sz="3200" dirty="0">
                <a:solidFill>
                  <a:srgbClr val="FF0000"/>
                </a:solidFill>
                <a:latin typeface="+mj-lt"/>
              </a:rPr>
              <a:t>Almost 8X Compression!!</a:t>
            </a:r>
            <a:endParaRPr lang="en-US" sz="3200" b="1" dirty="0">
              <a:solidFill>
                <a:srgbClr val="FF0000"/>
              </a:solidFill>
              <a:latin typeface="+mj-lt"/>
            </a:endParaRPr>
          </a:p>
        </p:txBody>
      </p:sp>
      <p:graphicFrame>
        <p:nvGraphicFramePr>
          <p:cNvPr id="14" name="Table 13">
            <a:extLst>
              <a:ext uri="{FF2B5EF4-FFF2-40B4-BE49-F238E27FC236}">
                <a16:creationId xmlns:a16="http://schemas.microsoft.com/office/drawing/2014/main" id="{E22AC076-CC85-49C2-B095-407FD5C51923}"/>
              </a:ext>
            </a:extLst>
          </p:cNvPr>
          <p:cNvGraphicFramePr>
            <a:graphicFrameLocks noGrp="1"/>
          </p:cNvGraphicFramePr>
          <p:nvPr/>
        </p:nvGraphicFramePr>
        <p:xfrm>
          <a:off x="6578779" y="3223317"/>
          <a:ext cx="4406900" cy="45720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sz="2400" b="1" dirty="0">
                          <a:solidFill>
                            <a:srgbClr val="FF0000"/>
                          </a:solidFill>
                        </a:rPr>
                        <a:t>Data Model</a:t>
                      </a:r>
                    </a:p>
                  </a:txBody>
                  <a:tcPr/>
                </a:tc>
                <a:tc>
                  <a:txBody>
                    <a:bodyPr/>
                    <a:lstStyle/>
                    <a:p>
                      <a:pPr algn="r"/>
                      <a:r>
                        <a:rPr lang="en-US" sz="2400" b="1" dirty="0">
                          <a:solidFill>
                            <a:srgbClr val="FF0000"/>
                          </a:solidFill>
                        </a:rPr>
                        <a:t>59.4 MB</a:t>
                      </a:r>
                    </a:p>
                  </a:txBody>
                  <a:tcPr/>
                </a:tc>
                <a:extLst>
                  <a:ext uri="{0D108BD9-81ED-4DB2-BD59-A6C34878D82A}">
                    <a16:rowId xmlns:a16="http://schemas.microsoft.com/office/drawing/2014/main" val="2025601570"/>
                  </a:ext>
                </a:extLst>
              </a:tr>
            </a:tbl>
          </a:graphicData>
        </a:graphic>
      </p:graphicFrame>
      <p:sp>
        <p:nvSpPr>
          <p:cNvPr id="15" name="Rectangle 14">
            <a:extLst>
              <a:ext uri="{FF2B5EF4-FFF2-40B4-BE49-F238E27FC236}">
                <a16:creationId xmlns:a16="http://schemas.microsoft.com/office/drawing/2014/main" id="{41B38D74-D987-405E-A590-22DA6F672DFB}"/>
              </a:ext>
            </a:extLst>
          </p:cNvPr>
          <p:cNvSpPr/>
          <p:nvPr/>
        </p:nvSpPr>
        <p:spPr>
          <a:xfrm>
            <a:off x="252173" y="2749370"/>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Dashboard in a Day Class Data</a:t>
            </a:r>
            <a:endParaRPr lang="en-US" sz="2400" b="1"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9526681D-05D2-4510-98E4-84EE4731F05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9270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APPENDIX 3</a:t>
            </a:r>
          </a:p>
          <a:p>
            <a:r>
              <a:rPr lang="en-US" sz="4800" dirty="0"/>
              <a:t>Advanced DAX &amp; Time Intelligence</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316280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ea typeface="ＭＳ Ｐゴシック"/>
                <a:cs typeface="Segoe UI"/>
              </a:rPr>
              <a:t>Demo 1a</a:t>
            </a:r>
            <a:br>
              <a:rPr lang="en-US" sz="8000" dirty="0"/>
            </a:br>
            <a:r>
              <a:rPr lang="en-US" dirty="0">
                <a:ea typeface="ＭＳ Ｐゴシック"/>
                <a:cs typeface="Segoe UI"/>
              </a:rPr>
              <a:t>Introduction – </a:t>
            </a:r>
            <a:r>
              <a:rPr lang="en-US">
                <a:ea typeface="ＭＳ Ｐゴシック"/>
                <a:cs typeface="Segoe UI"/>
              </a:rPr>
              <a:t>Introduction, shaping</a:t>
            </a:r>
            <a:r>
              <a:rPr lang="en-US" dirty="0">
                <a:ea typeface="ＭＳ Ｐゴシック"/>
                <a:cs typeface="Segoe UI"/>
              </a:rPr>
              <a:t> the data </a:t>
            </a:r>
            <a:endParaRPr lang="en-US" dirty="0">
              <a:solidFill>
                <a:schemeClr val="bg1"/>
              </a:solidFill>
            </a:endParaRPr>
          </a:p>
        </p:txBody>
      </p:sp>
    </p:spTree>
    <p:extLst>
      <p:ext uri="{BB962C8B-B14F-4D97-AF65-F5344CB8AC3E}">
        <p14:creationId xmlns:p14="http://schemas.microsoft.com/office/powerpoint/2010/main" val="84104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Advanced DAX</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7843CE21-8070-4128-A81B-50CBA0F76CBD}"/>
              </a:ext>
            </a:extLst>
          </p:cNvPr>
          <p:cNvSpPr>
            <a:spLocks noGrp="1"/>
          </p:cNvSpPr>
          <p:nvPr>
            <p:ph type="title"/>
          </p:nvPr>
        </p:nvSpPr>
        <p:spPr>
          <a:xfrm>
            <a:off x="369976" y="1920666"/>
            <a:ext cx="11655840" cy="524527"/>
          </a:xfrm>
        </p:spPr>
        <p:txBody>
          <a:bodyPr vert="horz" wrap="square" lIns="146304" tIns="91440" rIns="146304" bIns="91440" rtlCol="0" anchor="t">
            <a:noAutofit/>
          </a:bodyPr>
          <a:lstStyle/>
          <a:p>
            <a:r>
              <a:rPr lang="en-US" sz="2800" b="1" dirty="0">
                <a:solidFill>
                  <a:srgbClr val="505050"/>
                </a:solidFill>
                <a:latin typeface="+mn-lt"/>
              </a:rPr>
              <a:t>Before we get to Time Intelligence - Let us apply all of the DAX </a:t>
            </a:r>
            <a:r>
              <a:rPr lang="en-US" sz="2800" b="1" dirty="0">
                <a:latin typeface="+mn-lt"/>
              </a:rPr>
              <a:t>techniques </a:t>
            </a:r>
          </a:p>
        </p:txBody>
      </p:sp>
      <p:sp>
        <p:nvSpPr>
          <p:cNvPr id="9" name="Rectangle 2">
            <a:extLst>
              <a:ext uri="{FF2B5EF4-FFF2-40B4-BE49-F238E27FC236}">
                <a16:creationId xmlns:a16="http://schemas.microsoft.com/office/drawing/2014/main" id="{53628804-BAB7-4975-8B77-C5CA7D52F389}"/>
              </a:ext>
            </a:extLst>
          </p:cNvPr>
          <p:cNvSpPr>
            <a:spLocks noChangeArrowheads="1"/>
          </p:cNvSpPr>
          <p:nvPr/>
        </p:nvSpPr>
        <p:spPr bwMode="auto">
          <a:xfrm>
            <a:off x="457518" y="2830320"/>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10" name="Rectangle 9">
            <a:extLst>
              <a:ext uri="{FF2B5EF4-FFF2-40B4-BE49-F238E27FC236}">
                <a16:creationId xmlns:a16="http://schemas.microsoft.com/office/drawing/2014/main" id="{395363FB-CFE5-44C3-92F9-89C8AA3D288D}"/>
              </a:ext>
            </a:extLst>
          </p:cNvPr>
          <p:cNvSpPr/>
          <p:nvPr/>
        </p:nvSpPr>
        <p:spPr>
          <a:xfrm>
            <a:off x="457518" y="6272289"/>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11" name="Picture 10">
            <a:extLst>
              <a:ext uri="{FF2B5EF4-FFF2-40B4-BE49-F238E27FC236}">
                <a16:creationId xmlns:a16="http://schemas.microsoft.com/office/drawing/2014/main" id="{82033B1F-BA4D-4CF2-922E-4E5F80C06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786" y="2445193"/>
            <a:ext cx="3379452" cy="3641495"/>
          </a:xfrm>
          <a:prstGeom prst="rect">
            <a:avLst/>
          </a:prstGeom>
        </p:spPr>
      </p:pic>
      <p:sp>
        <p:nvSpPr>
          <p:cNvPr id="2" name="TextBox 1">
            <a:extLst>
              <a:ext uri="{FF2B5EF4-FFF2-40B4-BE49-F238E27FC236}">
                <a16:creationId xmlns:a16="http://schemas.microsoft.com/office/drawing/2014/main" id="{446960D6-7E28-4F58-A667-5573A9C1848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6036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CA18BDC6-86E4-4225-A8A3-31E2EBE37796}"/>
              </a:ext>
            </a:extLst>
          </p:cNvPr>
          <p:cNvSpPr>
            <a:spLocks noGrp="1"/>
          </p:cNvSpPr>
          <p:nvPr>
            <p:ph type="title"/>
          </p:nvPr>
        </p:nvSpPr>
        <p:spPr>
          <a:xfrm>
            <a:off x="268080" y="1944315"/>
            <a:ext cx="11655840" cy="524527"/>
          </a:xfrm>
        </p:spPr>
        <p:txBody>
          <a:bodyPr vert="horz" wrap="square" lIns="146304" tIns="91440" rIns="146304" bIns="91440" rtlCol="0" anchor="t">
            <a:noAutofit/>
          </a:bodyPr>
          <a:lstStyle/>
          <a:p>
            <a:r>
              <a:rPr lang="en-US" sz="2800" b="1" dirty="0">
                <a:solidFill>
                  <a:srgbClr val="505050"/>
                </a:solidFill>
                <a:latin typeface="+mn-lt"/>
              </a:rPr>
              <a:t>Before we get to Time Intelligence - Let us apply all of the DAX </a:t>
            </a:r>
            <a:r>
              <a:rPr lang="en-US" sz="2800" b="1" dirty="0">
                <a:latin typeface="+mn-lt"/>
              </a:rPr>
              <a:t>techniques </a:t>
            </a:r>
          </a:p>
        </p:txBody>
      </p:sp>
      <p:sp>
        <p:nvSpPr>
          <p:cNvPr id="9" name="Rectangle 2">
            <a:extLst>
              <a:ext uri="{FF2B5EF4-FFF2-40B4-BE49-F238E27FC236}">
                <a16:creationId xmlns:a16="http://schemas.microsoft.com/office/drawing/2014/main" id="{7BACD446-5E1A-45A2-B96E-FCB88C4B6E60}"/>
              </a:ext>
            </a:extLst>
          </p:cNvPr>
          <p:cNvSpPr>
            <a:spLocks noChangeArrowheads="1"/>
          </p:cNvSpPr>
          <p:nvPr/>
        </p:nvSpPr>
        <p:spPr bwMode="auto">
          <a:xfrm>
            <a:off x="355622" y="3342700"/>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5F65BCA6-3870-485D-8787-7FA4662B28F2}"/>
              </a:ext>
            </a:extLst>
          </p:cNvPr>
          <p:cNvSpPr/>
          <p:nvPr/>
        </p:nvSpPr>
        <p:spPr>
          <a:xfrm>
            <a:off x="5679952" y="3247289"/>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
        <p:nvSpPr>
          <p:cNvPr id="2" name="TextBox 1">
            <a:extLst>
              <a:ext uri="{FF2B5EF4-FFF2-40B4-BE49-F238E27FC236}">
                <a16:creationId xmlns:a16="http://schemas.microsoft.com/office/drawing/2014/main" id="{58B68E9B-772A-4286-9167-935F067845D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5568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2D1B014D-BA01-469A-BE58-992A8AF2F20A}"/>
              </a:ext>
            </a:extLst>
          </p:cNvPr>
          <p:cNvSpPr>
            <a:spLocks noGrp="1"/>
          </p:cNvSpPr>
          <p:nvPr>
            <p:ph type="title"/>
          </p:nvPr>
        </p:nvSpPr>
        <p:spPr>
          <a:xfrm>
            <a:off x="268080" y="2054673"/>
            <a:ext cx="11655840" cy="524527"/>
          </a:xfrm>
        </p:spPr>
        <p:txBody>
          <a:bodyPr vert="horz" wrap="square" lIns="146304" tIns="91440" rIns="146304" bIns="91440" rtlCol="0" anchor="t">
            <a:noAutofit/>
          </a:bodyPr>
          <a:lstStyle/>
          <a:p>
            <a:r>
              <a:rPr lang="en-US" sz="2800" b="1" dirty="0">
                <a:solidFill>
                  <a:srgbClr val="505050"/>
                </a:solidFill>
                <a:latin typeface="+mn-lt"/>
              </a:rPr>
              <a:t>Let us apply all of the data modeling techniques </a:t>
            </a:r>
          </a:p>
        </p:txBody>
      </p:sp>
      <p:sp>
        <p:nvSpPr>
          <p:cNvPr id="9" name="Rectangle 2">
            <a:extLst>
              <a:ext uri="{FF2B5EF4-FFF2-40B4-BE49-F238E27FC236}">
                <a16:creationId xmlns:a16="http://schemas.microsoft.com/office/drawing/2014/main" id="{CB04DAE6-DF81-4D37-B480-F24F4D4D3B5E}"/>
              </a:ext>
            </a:extLst>
          </p:cNvPr>
          <p:cNvSpPr>
            <a:spLocks noChangeArrowheads="1"/>
          </p:cNvSpPr>
          <p:nvPr/>
        </p:nvSpPr>
        <p:spPr bwMode="auto">
          <a:xfrm>
            <a:off x="355622" y="3453058"/>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962A07F7-E5B0-4FEF-93E1-DE46C789D1CF}"/>
              </a:ext>
            </a:extLst>
          </p:cNvPr>
          <p:cNvSpPr/>
          <p:nvPr/>
        </p:nvSpPr>
        <p:spPr>
          <a:xfrm>
            <a:off x="5730056" y="3503875"/>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
        <p:nvSpPr>
          <p:cNvPr id="2" name="TextBox 1">
            <a:extLst>
              <a:ext uri="{FF2B5EF4-FFF2-40B4-BE49-F238E27FC236}">
                <a16:creationId xmlns:a16="http://schemas.microsoft.com/office/drawing/2014/main" id="{E2F697F7-A8CD-41AE-B900-7E313C6F960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1074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371E8EE5-CD03-483A-8CBC-D26083996EA0}"/>
              </a:ext>
            </a:extLst>
          </p:cNvPr>
          <p:cNvSpPr>
            <a:spLocks noGrp="1"/>
          </p:cNvSpPr>
          <p:nvPr>
            <p:ph type="title"/>
          </p:nvPr>
        </p:nvSpPr>
        <p:spPr>
          <a:xfrm>
            <a:off x="323928" y="2032398"/>
            <a:ext cx="11655840" cy="524527"/>
          </a:xfrm>
        </p:spPr>
        <p:txBody>
          <a:bodyPr vert="horz" wrap="square" lIns="146304" tIns="91440" rIns="146304" bIns="91440" rtlCol="0" anchor="t">
            <a:noAutofit/>
          </a:bodyPr>
          <a:lstStyle/>
          <a:p>
            <a:r>
              <a:rPr lang="en-US" sz="2800" b="1" dirty="0">
                <a:solidFill>
                  <a:srgbClr val="505050"/>
                </a:solidFill>
                <a:latin typeface="+mn-lt"/>
              </a:rPr>
              <a:t>Let us apply all of the data modeling techniques </a:t>
            </a:r>
          </a:p>
        </p:txBody>
      </p:sp>
      <p:sp>
        <p:nvSpPr>
          <p:cNvPr id="9" name="Rectangle 2">
            <a:extLst>
              <a:ext uri="{FF2B5EF4-FFF2-40B4-BE49-F238E27FC236}">
                <a16:creationId xmlns:a16="http://schemas.microsoft.com/office/drawing/2014/main" id="{378DA948-9F4D-4CDD-8371-F6C7DC138D6A}"/>
              </a:ext>
            </a:extLst>
          </p:cNvPr>
          <p:cNvSpPr>
            <a:spLocks noChangeArrowheads="1"/>
          </p:cNvSpPr>
          <p:nvPr/>
        </p:nvSpPr>
        <p:spPr bwMode="auto">
          <a:xfrm>
            <a:off x="472965" y="2897105"/>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92C2B0CE-942B-4293-86D7-2270B2D85DCD}"/>
              </a:ext>
            </a:extLst>
          </p:cNvPr>
          <p:cNvSpPr/>
          <p:nvPr/>
        </p:nvSpPr>
        <p:spPr>
          <a:xfrm>
            <a:off x="5822346" y="307163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1" name="Rectangle 10">
            <a:extLst>
              <a:ext uri="{FF2B5EF4-FFF2-40B4-BE49-F238E27FC236}">
                <a16:creationId xmlns:a16="http://schemas.microsoft.com/office/drawing/2014/main" id="{DC7E6141-6916-41D6-8474-3A88C8754320}"/>
              </a:ext>
            </a:extLst>
          </p:cNvPr>
          <p:cNvSpPr/>
          <p:nvPr/>
        </p:nvSpPr>
        <p:spPr>
          <a:xfrm>
            <a:off x="71810" y="7013833"/>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
        <p:nvSpPr>
          <p:cNvPr id="2" name="Rectangle 1">
            <a:extLst>
              <a:ext uri="{FF2B5EF4-FFF2-40B4-BE49-F238E27FC236}">
                <a16:creationId xmlns:a16="http://schemas.microsoft.com/office/drawing/2014/main" id="{9CD2E898-63F5-465B-8072-DEC71EA1B045}"/>
              </a:ext>
            </a:extLst>
          </p:cNvPr>
          <p:cNvSpPr/>
          <p:nvPr/>
        </p:nvSpPr>
        <p:spPr>
          <a:xfrm>
            <a:off x="338445" y="5958939"/>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a:t>
            </a:r>
            <a:r>
              <a:rPr lang="en-US" sz="2000" b="1" dirty="0">
                <a:solidFill>
                  <a:srgbClr val="505050"/>
                </a:solidFill>
              </a:rPr>
              <a:t>Pro Tip: </a:t>
            </a:r>
            <a:r>
              <a:rPr lang="en-US" sz="2000" dirty="0">
                <a:solidFill>
                  <a:srgbClr val="505050"/>
                </a:solidFill>
              </a:rPr>
              <a:t> </a:t>
            </a:r>
            <a:r>
              <a:rPr lang="en-US" sz="2000" dirty="0">
                <a:gradFill>
                  <a:gsLst>
                    <a:gs pos="2917">
                      <a:schemeClr val="tx1"/>
                    </a:gs>
                    <a:gs pos="30000">
                      <a:schemeClr val="tx1"/>
                    </a:gs>
                  </a:gsLst>
                  <a:lin ang="5400000" scaled="0"/>
                </a:gradFill>
              </a:rPr>
              <a:t>if you need to concatenate two conditions with an </a:t>
            </a:r>
            <a:r>
              <a:rPr lang="en-US" sz="2000" b="1" dirty="0">
                <a:solidFill>
                  <a:srgbClr val="505050"/>
                </a:solidFill>
              </a:rPr>
              <a:t>AND</a:t>
            </a:r>
            <a:r>
              <a:rPr lang="en-US" sz="2000" dirty="0">
                <a:gradFill>
                  <a:gsLst>
                    <a:gs pos="2917">
                      <a:schemeClr val="tx1"/>
                    </a:gs>
                    <a:gs pos="30000">
                      <a:schemeClr val="tx1"/>
                    </a:gs>
                  </a:gsLst>
                  <a:lin ang="5400000" scaled="0"/>
                </a:gradFill>
              </a:rPr>
              <a:t> use </a:t>
            </a:r>
            <a:r>
              <a:rPr lang="en-US" sz="2000" b="1" dirty="0">
                <a:solidFill>
                  <a:srgbClr val="505050"/>
                </a:solidFill>
              </a:rPr>
              <a:t>&amp;&amp;</a:t>
            </a:r>
            <a:r>
              <a:rPr lang="en-US" sz="2000" dirty="0">
                <a:gradFill>
                  <a:gsLst>
                    <a:gs pos="2917">
                      <a:schemeClr val="tx1"/>
                    </a:gs>
                    <a:gs pos="30000">
                      <a:schemeClr val="tx1"/>
                    </a:gs>
                  </a:gsLst>
                  <a:lin ang="5400000" scaled="0"/>
                </a:gradFill>
              </a:rPr>
              <a:t> for and </a:t>
            </a:r>
            <a:r>
              <a:rPr lang="en-US" sz="2000" b="1" dirty="0">
                <a:solidFill>
                  <a:srgbClr val="505050"/>
                </a:solidFill>
              </a:rPr>
              <a:t>OR</a:t>
            </a:r>
            <a:r>
              <a:rPr lang="en-US" sz="2000" dirty="0">
                <a:gradFill>
                  <a:gsLst>
                    <a:gs pos="2917">
                      <a:schemeClr val="tx1"/>
                    </a:gs>
                    <a:gs pos="30000">
                      <a:schemeClr val="tx1"/>
                    </a:gs>
                  </a:gsLst>
                  <a:lin ang="5400000" scaled="0"/>
                </a:gradFill>
              </a:rPr>
              <a:t> use </a:t>
            </a:r>
            <a:r>
              <a:rPr lang="en-US" sz="2000" b="1" dirty="0">
                <a:solidFill>
                  <a:srgbClr val="505050"/>
                </a:solidFill>
              </a:rPr>
              <a:t>||</a:t>
            </a:r>
          </a:p>
        </p:txBody>
      </p:sp>
      <p:sp>
        <p:nvSpPr>
          <p:cNvPr id="3" name="TextBox 2">
            <a:extLst>
              <a:ext uri="{FF2B5EF4-FFF2-40B4-BE49-F238E27FC236}">
                <a16:creationId xmlns:a16="http://schemas.microsoft.com/office/drawing/2014/main" id="{A9EF1B57-7140-4D14-B993-9037A8E10AF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2947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1BE743CF-45DB-4370-96A8-651FA367B87A}"/>
              </a:ext>
            </a:extLst>
          </p:cNvPr>
          <p:cNvSpPr>
            <a:spLocks noGrp="1"/>
          </p:cNvSpPr>
          <p:nvPr>
            <p:ph type="title"/>
          </p:nvPr>
        </p:nvSpPr>
        <p:spPr>
          <a:xfrm>
            <a:off x="267500" y="1960080"/>
            <a:ext cx="11655840" cy="524527"/>
          </a:xfrm>
        </p:spPr>
        <p:txBody>
          <a:bodyPr vert="horz" wrap="square" lIns="146304" tIns="91440" rIns="146304" bIns="91440" rtlCol="0" anchor="t">
            <a:noAutofit/>
          </a:bodyPr>
          <a:lstStyle/>
          <a:p>
            <a:r>
              <a:rPr lang="en-US" sz="2800" b="1" dirty="0">
                <a:solidFill>
                  <a:srgbClr val="505050"/>
                </a:solidFill>
                <a:latin typeface="+mn-lt"/>
              </a:rPr>
              <a:t>Let us apply all of data modeling techniques </a:t>
            </a:r>
          </a:p>
        </p:txBody>
      </p:sp>
      <p:sp>
        <p:nvSpPr>
          <p:cNvPr id="9" name="Rectangle 2">
            <a:extLst>
              <a:ext uri="{FF2B5EF4-FFF2-40B4-BE49-F238E27FC236}">
                <a16:creationId xmlns:a16="http://schemas.microsoft.com/office/drawing/2014/main" id="{A2FECD92-2A7A-4C05-A3AD-13542ED73808}"/>
              </a:ext>
            </a:extLst>
          </p:cNvPr>
          <p:cNvSpPr>
            <a:spLocks noChangeArrowheads="1"/>
          </p:cNvSpPr>
          <p:nvPr/>
        </p:nvSpPr>
        <p:spPr bwMode="auto">
          <a:xfrm>
            <a:off x="355042" y="3358465"/>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A7F2605B-AD78-436C-B9DC-BF68053D7151}"/>
              </a:ext>
            </a:extLst>
          </p:cNvPr>
          <p:cNvSpPr/>
          <p:nvPr/>
        </p:nvSpPr>
        <p:spPr>
          <a:xfrm>
            <a:off x="5604641" y="3461477"/>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972F6BA5-4ABA-4C49-87B6-8DDB8B17811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14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DE129E27-0838-4F59-BDBE-0AD974DFE9E3}"/>
              </a:ext>
            </a:extLst>
          </p:cNvPr>
          <p:cNvSpPr>
            <a:spLocks noGrp="1"/>
          </p:cNvSpPr>
          <p:nvPr>
            <p:ph type="title"/>
          </p:nvPr>
        </p:nvSpPr>
        <p:spPr>
          <a:xfrm>
            <a:off x="268080" y="2031025"/>
            <a:ext cx="11655840" cy="524527"/>
          </a:xfrm>
        </p:spPr>
        <p:txBody>
          <a:bodyPr vert="horz" wrap="square" lIns="146304" tIns="91440" rIns="146304" bIns="91440" rtlCol="0" anchor="t">
            <a:noAutofit/>
          </a:bodyPr>
          <a:lstStyle/>
          <a:p>
            <a:r>
              <a:rPr lang="en-US" sz="2800" b="1" dirty="0">
                <a:solidFill>
                  <a:srgbClr val="505050"/>
                </a:solidFill>
                <a:latin typeface="+mn-lt"/>
              </a:rPr>
              <a:t>Let us apply all of the data modeling techniques </a:t>
            </a:r>
          </a:p>
        </p:txBody>
      </p:sp>
      <p:sp>
        <p:nvSpPr>
          <p:cNvPr id="9" name="Rectangle 2">
            <a:extLst>
              <a:ext uri="{FF2B5EF4-FFF2-40B4-BE49-F238E27FC236}">
                <a16:creationId xmlns:a16="http://schemas.microsoft.com/office/drawing/2014/main" id="{80BBCE0B-5A19-4CF1-9851-3503A5399B57}"/>
              </a:ext>
            </a:extLst>
          </p:cNvPr>
          <p:cNvSpPr>
            <a:spLocks noChangeArrowheads="1"/>
          </p:cNvSpPr>
          <p:nvPr/>
        </p:nvSpPr>
        <p:spPr bwMode="auto">
          <a:xfrm>
            <a:off x="355622" y="3429410"/>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6CE139C1-45AF-4F39-9324-1F65A027C294}"/>
              </a:ext>
            </a:extLst>
          </p:cNvPr>
          <p:cNvSpPr/>
          <p:nvPr/>
        </p:nvSpPr>
        <p:spPr>
          <a:xfrm>
            <a:off x="5705004" y="4333363"/>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
        <p:nvSpPr>
          <p:cNvPr id="2" name="TextBox 1">
            <a:extLst>
              <a:ext uri="{FF2B5EF4-FFF2-40B4-BE49-F238E27FC236}">
                <a16:creationId xmlns:a16="http://schemas.microsoft.com/office/drawing/2014/main" id="{854D54BF-94D9-4F5C-953E-E87B041EE8E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770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4 Lab – File Source Considerations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31A5CC93-DAD3-4533-9E70-B608A6806648}"/>
              </a:ext>
            </a:extLst>
          </p:cNvPr>
          <p:cNvSpPr txBox="1">
            <a:spLocks/>
          </p:cNvSpPr>
          <p:nvPr/>
        </p:nvSpPr>
        <p:spPr>
          <a:xfrm>
            <a:off x="0" y="1826897"/>
            <a:ext cx="12192000" cy="525462"/>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All of the queries in our file are dependent on the file being in a specified path</a:t>
            </a:r>
          </a:p>
        </p:txBody>
      </p:sp>
      <p:sp>
        <p:nvSpPr>
          <p:cNvPr id="8" name="TextBox 7">
            <a:extLst>
              <a:ext uri="{FF2B5EF4-FFF2-40B4-BE49-F238E27FC236}">
                <a16:creationId xmlns:a16="http://schemas.microsoft.com/office/drawing/2014/main" id="{5A03FAD5-9CA9-46CA-A0D0-04BC2273897F}"/>
              </a:ext>
            </a:extLst>
          </p:cNvPr>
          <p:cNvSpPr txBox="1"/>
          <p:nvPr/>
        </p:nvSpPr>
        <p:spPr>
          <a:xfrm>
            <a:off x="355042" y="2846305"/>
            <a:ext cx="10561320" cy="269612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If you move the source file and try to refresh the queries you will receive an error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 to File Share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Different folder location</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To SharePoint</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To OneDrive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Each query will need to be changed EACH time the file is moved</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4D7B554F-BF63-4F46-8EDA-F6717F98E013}"/>
              </a:ext>
            </a:extLst>
          </p:cNvPr>
          <p:cNvPicPr>
            <a:picLocks noChangeAspect="1"/>
          </p:cNvPicPr>
          <p:nvPr/>
        </p:nvPicPr>
        <p:blipFill>
          <a:blip r:embed="rId3"/>
          <a:stretch>
            <a:fillRect/>
          </a:stretch>
        </p:blipFill>
        <p:spPr>
          <a:xfrm>
            <a:off x="4785632" y="3308736"/>
            <a:ext cx="7157996" cy="1100481"/>
          </a:xfrm>
          <a:prstGeom prst="rect">
            <a:avLst/>
          </a:prstGeom>
          <a:ln>
            <a:solidFill>
              <a:schemeClr val="tx1"/>
            </a:solidFill>
          </a:ln>
        </p:spPr>
      </p:pic>
      <p:sp>
        <p:nvSpPr>
          <p:cNvPr id="11" name="Title 1">
            <a:extLst>
              <a:ext uri="{FF2B5EF4-FFF2-40B4-BE49-F238E27FC236}">
                <a16:creationId xmlns:a16="http://schemas.microsoft.com/office/drawing/2014/main" id="{06EBCB4B-40A4-4F74-9F84-553DA5C28B15}"/>
              </a:ext>
            </a:extLst>
          </p:cNvPr>
          <p:cNvSpPr txBox="1">
            <a:spLocks/>
          </p:cNvSpPr>
          <p:nvPr/>
        </p:nvSpPr>
        <p:spPr>
          <a:xfrm>
            <a:off x="355042" y="5280165"/>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t>Creating Parameters with Dynamic Paths resolves this issue</a:t>
            </a:r>
          </a:p>
        </p:txBody>
      </p:sp>
      <p:sp>
        <p:nvSpPr>
          <p:cNvPr id="12" name="Rectangle 11">
            <a:extLst>
              <a:ext uri="{FF2B5EF4-FFF2-40B4-BE49-F238E27FC236}">
                <a16:creationId xmlns:a16="http://schemas.microsoft.com/office/drawing/2014/main" id="{7353A063-4BAB-4719-A2B0-B67A227477D9}"/>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73391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4 Lab – Create Parameters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60FECD5D-8300-4929-A22C-BE2E4589EAD2}"/>
              </a:ext>
            </a:extLst>
          </p:cNvPr>
          <p:cNvSpPr txBox="1">
            <a:spLocks/>
          </p:cNvSpPr>
          <p:nvPr/>
        </p:nvSpPr>
        <p:spPr>
          <a:xfrm>
            <a:off x="213931" y="1895248"/>
            <a:ext cx="11655425" cy="525462"/>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Create Parameters</a:t>
            </a:r>
          </a:p>
        </p:txBody>
      </p:sp>
      <p:sp>
        <p:nvSpPr>
          <p:cNvPr id="8" name="TextBox 7">
            <a:extLst>
              <a:ext uri="{FF2B5EF4-FFF2-40B4-BE49-F238E27FC236}">
                <a16:creationId xmlns:a16="http://schemas.microsoft.com/office/drawing/2014/main" id="{02AEABE5-A2B8-4ED1-9D0F-EB66656EBFAF}"/>
              </a:ext>
            </a:extLst>
          </p:cNvPr>
          <p:cNvSpPr txBox="1"/>
          <p:nvPr/>
        </p:nvSpPr>
        <p:spPr>
          <a:xfrm>
            <a:off x="568973" y="2420168"/>
            <a:ext cx="2429255"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Actual File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Budget File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Path</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5EBEFF3F-B5BF-4A63-AB91-1227D1F2C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922" y="1836057"/>
            <a:ext cx="4587441" cy="4970366"/>
          </a:xfrm>
          <a:prstGeom prst="rect">
            <a:avLst/>
          </a:prstGeom>
          <a:ln>
            <a:solidFill>
              <a:schemeClr val="tx1"/>
            </a:solidFill>
          </a:ln>
        </p:spPr>
      </p:pic>
      <p:sp>
        <p:nvSpPr>
          <p:cNvPr id="11" name="Rectangle 10">
            <a:extLst>
              <a:ext uri="{FF2B5EF4-FFF2-40B4-BE49-F238E27FC236}">
                <a16:creationId xmlns:a16="http://schemas.microsoft.com/office/drawing/2014/main" id="{B6275110-9566-49BA-95C2-F97A83DFA7B8}"/>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54720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232229" y="220677"/>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4 Lab – Dynamic Path to Excel Source File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FB63AB7-2A82-4122-BB97-C84A258D20A8}"/>
              </a:ext>
            </a:extLst>
          </p:cNvPr>
          <p:cNvSpPr txBox="1"/>
          <p:nvPr/>
        </p:nvSpPr>
        <p:spPr>
          <a:xfrm>
            <a:off x="134676" y="2368955"/>
            <a:ext cx="5511502" cy="266534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For each query which uses the Excel source, update the Source (applied step) with the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new variable name </a:t>
            </a:r>
            <a:br>
              <a:rPr lang="en-US" sz="2000" dirty="0">
                <a:gradFill>
                  <a:gsLst>
                    <a:gs pos="2917">
                      <a:schemeClr val="tx1"/>
                    </a:gs>
                    <a:gs pos="30000">
                      <a:schemeClr val="tx1"/>
                    </a:gs>
                  </a:gsLst>
                  <a:lin ang="5400000" scaled="0"/>
                </a:gradFill>
              </a:rPr>
            </a:br>
            <a:r>
              <a:rPr lang="en-US" sz="2000" i="1" dirty="0">
                <a:solidFill>
                  <a:srgbClr val="505050"/>
                </a:solidFill>
              </a:rPr>
              <a:t>=</a:t>
            </a:r>
            <a:r>
              <a:rPr lang="en-US" sz="2000" b="1" i="1" dirty="0" err="1">
                <a:solidFill>
                  <a:srgbClr val="505050"/>
                </a:solidFill>
              </a:rPr>
              <a:t>Actuals_Path</a:t>
            </a:r>
            <a:endParaRPr lang="en-US" sz="2000" b="1" i="1" dirty="0">
              <a:solidFill>
                <a:srgbClr val="505050"/>
              </a:solidFill>
            </a:endParaRPr>
          </a:p>
        </p:txBody>
      </p:sp>
      <p:pic>
        <p:nvPicPr>
          <p:cNvPr id="3" name="Picture 2">
            <a:extLst>
              <a:ext uri="{FF2B5EF4-FFF2-40B4-BE49-F238E27FC236}">
                <a16:creationId xmlns:a16="http://schemas.microsoft.com/office/drawing/2014/main" id="{43B031B3-44A5-4B4E-AAD2-3B9CE9648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673" y="1895701"/>
            <a:ext cx="5235010" cy="2456559"/>
          </a:xfrm>
          <a:prstGeom prst="rect">
            <a:avLst/>
          </a:prstGeom>
          <a:ln>
            <a:solidFill>
              <a:schemeClr val="tx1"/>
            </a:solidFill>
          </a:ln>
        </p:spPr>
      </p:pic>
      <p:pic>
        <p:nvPicPr>
          <p:cNvPr id="9" name="Picture 8">
            <a:extLst>
              <a:ext uri="{FF2B5EF4-FFF2-40B4-BE49-F238E27FC236}">
                <a16:creationId xmlns:a16="http://schemas.microsoft.com/office/drawing/2014/main" id="{D8794265-06D8-4027-BBFE-8EC00BE0F92A}"/>
              </a:ext>
            </a:extLst>
          </p:cNvPr>
          <p:cNvPicPr>
            <a:picLocks noChangeAspect="1"/>
          </p:cNvPicPr>
          <p:nvPr/>
        </p:nvPicPr>
        <p:blipFill>
          <a:blip r:embed="rId4"/>
          <a:stretch>
            <a:fillRect/>
          </a:stretch>
        </p:blipFill>
        <p:spPr>
          <a:xfrm>
            <a:off x="3038866" y="4475588"/>
            <a:ext cx="8428963" cy="2161431"/>
          </a:xfrm>
          <a:prstGeom prst="rect">
            <a:avLst/>
          </a:prstGeom>
          <a:ln>
            <a:solidFill>
              <a:schemeClr val="tx1"/>
            </a:solidFill>
          </a:ln>
        </p:spPr>
      </p:pic>
      <p:sp>
        <p:nvSpPr>
          <p:cNvPr id="8" name="Rectangle 7">
            <a:extLst>
              <a:ext uri="{FF2B5EF4-FFF2-40B4-BE49-F238E27FC236}">
                <a16:creationId xmlns:a16="http://schemas.microsoft.com/office/drawing/2014/main" id="{FEA5A047-38BB-42AE-9DE5-95F197F7FE0D}"/>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12022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F8909AA-C02E-428A-9188-50090CE4BC07}"/>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322644" y="220677"/>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4 Lab – Dynamic Path to Excel Source File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6" name="Picture 4" descr="C:\Users\barbarar\AppData\Local\Temp\SNAGHTML10fb11f9.PNG">
            <a:extLst>
              <a:ext uri="{FF2B5EF4-FFF2-40B4-BE49-F238E27FC236}">
                <a16:creationId xmlns:a16="http://schemas.microsoft.com/office/drawing/2014/main" id="{C3DC9037-C084-434C-A326-57E2C90E7A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884"/>
          <a:stretch/>
        </p:blipFill>
        <p:spPr bwMode="auto">
          <a:xfrm>
            <a:off x="782299" y="2946925"/>
            <a:ext cx="7273130" cy="200743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9AAA2A3-6254-4E3B-9717-BDF14771F448}"/>
              </a:ext>
            </a:extLst>
          </p:cNvPr>
          <p:cNvSpPr txBox="1">
            <a:spLocks/>
          </p:cNvSpPr>
          <p:nvPr/>
        </p:nvSpPr>
        <p:spPr>
          <a:xfrm>
            <a:off x="0" y="1808163"/>
            <a:ext cx="11655425" cy="525462"/>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Use the </a:t>
            </a:r>
            <a:r>
              <a:rPr lang="en-US" sz="2800" b="1" dirty="0" err="1">
                <a:solidFill>
                  <a:srgbClr val="505050"/>
                </a:solidFill>
                <a:latin typeface="+mn-lt"/>
              </a:rPr>
              <a:t>Actuals_Path</a:t>
            </a:r>
            <a:r>
              <a:rPr lang="en-US" sz="2800" b="1" dirty="0">
                <a:solidFill>
                  <a:srgbClr val="505050"/>
                </a:solidFill>
                <a:latin typeface="+mn-lt"/>
              </a:rPr>
              <a:t> query as a variable in other queries</a:t>
            </a:r>
          </a:p>
        </p:txBody>
      </p:sp>
      <p:sp>
        <p:nvSpPr>
          <p:cNvPr id="9" name="TextBox 8">
            <a:extLst>
              <a:ext uri="{FF2B5EF4-FFF2-40B4-BE49-F238E27FC236}">
                <a16:creationId xmlns:a16="http://schemas.microsoft.com/office/drawing/2014/main" id="{4CB423F1-9F1B-4840-9047-0A4A5E69FCCA}"/>
              </a:ext>
            </a:extLst>
          </p:cNvPr>
          <p:cNvSpPr txBox="1"/>
          <p:nvPr/>
        </p:nvSpPr>
        <p:spPr>
          <a:xfrm>
            <a:off x="355042" y="2322325"/>
            <a:ext cx="10561320" cy="5724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 Advanced Editor, update the Excel source to the new </a:t>
            </a:r>
            <a:r>
              <a:rPr lang="en-US" sz="2000" dirty="0" err="1">
                <a:gradFill>
                  <a:gsLst>
                    <a:gs pos="2917">
                      <a:schemeClr val="tx1"/>
                    </a:gs>
                    <a:gs pos="30000">
                      <a:schemeClr val="tx1"/>
                    </a:gs>
                  </a:gsLst>
                  <a:lin ang="5400000" scaled="0"/>
                </a:gradFill>
              </a:rPr>
              <a:t>Actuals_Path</a:t>
            </a:r>
            <a:r>
              <a:rPr lang="en-US" sz="2000" dirty="0">
                <a:gradFill>
                  <a:gsLst>
                    <a:gs pos="2917">
                      <a:schemeClr val="tx1"/>
                    </a:gs>
                    <a:gs pos="30000">
                      <a:schemeClr val="tx1"/>
                    </a:gs>
                  </a:gsLst>
                  <a:lin ang="5400000" scaled="0"/>
                </a:gradFill>
              </a:rPr>
              <a:t> source.</a:t>
            </a:r>
          </a:p>
        </p:txBody>
      </p:sp>
      <p:pic>
        <p:nvPicPr>
          <p:cNvPr id="11" name="Picture 10">
            <a:extLst>
              <a:ext uri="{FF2B5EF4-FFF2-40B4-BE49-F238E27FC236}">
                <a16:creationId xmlns:a16="http://schemas.microsoft.com/office/drawing/2014/main" id="{ECC48EDD-C2D7-4BBE-B22C-72E66F17FAF2}"/>
              </a:ext>
            </a:extLst>
          </p:cNvPr>
          <p:cNvPicPr>
            <a:picLocks noChangeAspect="1"/>
          </p:cNvPicPr>
          <p:nvPr/>
        </p:nvPicPr>
        <p:blipFill>
          <a:blip r:embed="rId4"/>
          <a:stretch>
            <a:fillRect/>
          </a:stretch>
        </p:blipFill>
        <p:spPr>
          <a:xfrm>
            <a:off x="782299" y="4976286"/>
            <a:ext cx="7273130" cy="1771224"/>
          </a:xfrm>
          <a:prstGeom prst="rect">
            <a:avLst/>
          </a:prstGeom>
          <a:ln w="12700">
            <a:solidFill>
              <a:schemeClr val="tx1"/>
            </a:solidFill>
          </a:ln>
        </p:spPr>
      </p:pic>
    </p:spTree>
    <p:extLst>
      <p:ext uri="{BB962C8B-B14F-4D97-AF65-F5344CB8AC3E}">
        <p14:creationId xmlns:p14="http://schemas.microsoft.com/office/powerpoint/2010/main" val="88738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Columnar Database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graphicFrame>
        <p:nvGraphicFramePr>
          <p:cNvPr id="8" name="Table 7">
            <a:extLst>
              <a:ext uri="{FF2B5EF4-FFF2-40B4-BE49-F238E27FC236}">
                <a16:creationId xmlns:a16="http://schemas.microsoft.com/office/drawing/2014/main" id="{8BFE5791-56E1-4A0C-96D3-ED40F2C988F2}"/>
              </a:ext>
            </a:extLst>
          </p:cNvPr>
          <p:cNvGraphicFramePr>
            <a:graphicFrameLocks noGrp="1"/>
          </p:cNvGraphicFramePr>
          <p:nvPr/>
        </p:nvGraphicFramePr>
        <p:xfrm>
          <a:off x="752991" y="2449546"/>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Table 8">
            <a:extLst>
              <a:ext uri="{FF2B5EF4-FFF2-40B4-BE49-F238E27FC236}">
                <a16:creationId xmlns:a16="http://schemas.microsoft.com/office/drawing/2014/main" id="{89643F38-A1E2-43AA-8671-35685E8B4962}"/>
              </a:ext>
            </a:extLst>
          </p:cNvPr>
          <p:cNvGraphicFramePr>
            <a:graphicFrameLocks noGrp="1"/>
          </p:cNvGraphicFramePr>
          <p:nvPr/>
        </p:nvGraphicFramePr>
        <p:xfrm>
          <a:off x="6932181" y="2449546"/>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a:extLst>
              <a:ext uri="{FF2B5EF4-FFF2-40B4-BE49-F238E27FC236}">
                <a16:creationId xmlns:a16="http://schemas.microsoft.com/office/drawing/2014/main" id="{AD65FB55-77D2-4422-8563-80AA290C84FE}"/>
              </a:ext>
            </a:extLst>
          </p:cNvPr>
          <p:cNvSpPr txBox="1"/>
          <p:nvPr/>
        </p:nvSpPr>
        <p:spPr>
          <a:xfrm>
            <a:off x="865" y="5078955"/>
            <a:ext cx="6146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505050"/>
                </a:solidFill>
              </a:rPr>
              <a:t>each row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fast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slower</a:t>
            </a:r>
          </a:p>
        </p:txBody>
      </p:sp>
      <p:sp>
        <p:nvSpPr>
          <p:cNvPr id="11" name="TextBox 10">
            <a:extLst>
              <a:ext uri="{FF2B5EF4-FFF2-40B4-BE49-F238E27FC236}">
                <a16:creationId xmlns:a16="http://schemas.microsoft.com/office/drawing/2014/main" id="{A6704833-C798-41F3-9405-F02613361401}"/>
              </a:ext>
            </a:extLst>
          </p:cNvPr>
          <p:cNvSpPr txBox="1"/>
          <p:nvPr/>
        </p:nvSpPr>
        <p:spPr>
          <a:xfrm>
            <a:off x="6333892" y="5078955"/>
            <a:ext cx="6146119" cy="17727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505050"/>
                </a:solidFill>
              </a:rPr>
              <a:t>each column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slow</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faster</a:t>
            </a:r>
          </a:p>
          <a:p>
            <a:pPr marL="342900" indent="-342900">
              <a:lnSpc>
                <a:spcPct val="90000"/>
              </a:lnSpc>
              <a:spcAft>
                <a:spcPts val="600"/>
              </a:spcAft>
              <a:buFont typeface="Arial" panose="020B0604020202020204" pitchFamily="34" charset="0"/>
              <a:buChar char="•"/>
            </a:pPr>
            <a:r>
              <a:rPr lang="en-US" b="1" dirty="0">
                <a:solidFill>
                  <a:srgbClr val="505050"/>
                </a:solidFill>
              </a:rPr>
              <a:t>Columnar databases are well suited for analytics</a:t>
            </a:r>
          </a:p>
        </p:txBody>
      </p:sp>
      <p:sp>
        <p:nvSpPr>
          <p:cNvPr id="12" name="TextBox 11">
            <a:extLst>
              <a:ext uri="{FF2B5EF4-FFF2-40B4-BE49-F238E27FC236}">
                <a16:creationId xmlns:a16="http://schemas.microsoft.com/office/drawing/2014/main" id="{3EC2D34B-BBB8-45D1-A91C-D5AE6DF76C2C}"/>
              </a:ext>
            </a:extLst>
          </p:cNvPr>
          <p:cNvSpPr txBox="1"/>
          <p:nvPr/>
        </p:nvSpPr>
        <p:spPr>
          <a:xfrm>
            <a:off x="0" y="1779045"/>
            <a:ext cx="5860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rgbClr val="505050"/>
                </a:solidFill>
              </a:rPr>
              <a:t>Row Based Database</a:t>
            </a:r>
          </a:p>
        </p:txBody>
      </p:sp>
      <p:sp>
        <p:nvSpPr>
          <p:cNvPr id="13" name="TextBox 12">
            <a:extLst>
              <a:ext uri="{FF2B5EF4-FFF2-40B4-BE49-F238E27FC236}">
                <a16:creationId xmlns:a16="http://schemas.microsoft.com/office/drawing/2014/main" id="{B83CB4FB-62D7-46E5-8BBE-CAD4BC4DD87C}"/>
              </a:ext>
            </a:extLst>
          </p:cNvPr>
          <p:cNvSpPr txBox="1"/>
          <p:nvPr/>
        </p:nvSpPr>
        <p:spPr>
          <a:xfrm>
            <a:off x="6760576" y="1779045"/>
            <a:ext cx="46645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rgbClr val="505050"/>
                </a:solidFill>
              </a:rPr>
              <a:t>PBI - Columnar Database</a:t>
            </a:r>
          </a:p>
        </p:txBody>
      </p:sp>
      <p:cxnSp>
        <p:nvCxnSpPr>
          <p:cNvPr id="14" name="Straight Arrow Connector 13">
            <a:extLst>
              <a:ext uri="{FF2B5EF4-FFF2-40B4-BE49-F238E27FC236}">
                <a16:creationId xmlns:a16="http://schemas.microsoft.com/office/drawing/2014/main" id="{2E60AA65-6F74-49B6-A34D-A4D9F30C2D38}"/>
              </a:ext>
            </a:extLst>
          </p:cNvPr>
          <p:cNvCxnSpPr/>
          <p:nvPr/>
        </p:nvCxnSpPr>
        <p:spPr>
          <a:xfrm flipH="1">
            <a:off x="5348191" y="325432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4600A6-268B-4D38-BF2B-6ADFEBC325B7}"/>
              </a:ext>
            </a:extLst>
          </p:cNvPr>
          <p:cNvCxnSpPr/>
          <p:nvPr/>
        </p:nvCxnSpPr>
        <p:spPr>
          <a:xfrm flipH="1">
            <a:off x="5348191" y="3796870"/>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E074B9-77F8-48E5-B3E0-DEC8FADE9EBF}"/>
              </a:ext>
            </a:extLst>
          </p:cNvPr>
          <p:cNvCxnSpPr/>
          <p:nvPr/>
        </p:nvCxnSpPr>
        <p:spPr>
          <a:xfrm flipH="1">
            <a:off x="5348191" y="4339414"/>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CDB33ED-5BA8-4D93-BCDE-5F71583BBE0A}"/>
              </a:ext>
            </a:extLst>
          </p:cNvPr>
          <p:cNvCxnSpPr/>
          <p:nvPr/>
        </p:nvCxnSpPr>
        <p:spPr>
          <a:xfrm rot="5400000" flipH="1" flipV="1">
            <a:off x="10048714" y="488439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1A4D72B-95C5-40E3-8F95-25F81C10B427}"/>
              </a:ext>
            </a:extLst>
          </p:cNvPr>
          <p:cNvCxnSpPr/>
          <p:nvPr/>
        </p:nvCxnSpPr>
        <p:spPr>
          <a:xfrm rot="5400000" flipH="1" flipV="1">
            <a:off x="8597866" y="4907889"/>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CC1D2ED-A040-411E-AAF3-CB082E19A0A1}"/>
              </a:ext>
            </a:extLst>
          </p:cNvPr>
          <p:cNvCxnSpPr/>
          <p:nvPr/>
        </p:nvCxnSpPr>
        <p:spPr>
          <a:xfrm rot="5400000" flipH="1" flipV="1">
            <a:off x="7274527" y="488439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86A0DF-B069-4BFA-92A9-CF8765DC5DB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8733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61FA53-DEDD-4F86-81D5-B7A4B3102AF7}"/>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322644" y="198335"/>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4 Lab – Dynamic Path to CSV Source File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50D02BF1-2117-43E1-9AAF-DE80CB538C2D}"/>
              </a:ext>
            </a:extLst>
          </p:cNvPr>
          <p:cNvSpPr txBox="1">
            <a:spLocks/>
          </p:cNvSpPr>
          <p:nvPr/>
        </p:nvSpPr>
        <p:spPr>
          <a:xfrm>
            <a:off x="58057" y="1837191"/>
            <a:ext cx="11655425" cy="525462"/>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Follow a similar pattern to make the Budget CSV file dynamic</a:t>
            </a:r>
          </a:p>
        </p:txBody>
      </p:sp>
      <p:sp>
        <p:nvSpPr>
          <p:cNvPr id="8" name="TextBox 7">
            <a:extLst>
              <a:ext uri="{FF2B5EF4-FFF2-40B4-BE49-F238E27FC236}">
                <a16:creationId xmlns:a16="http://schemas.microsoft.com/office/drawing/2014/main" id="{A08255C7-D988-4995-BB0E-C659433E6830}"/>
              </a:ext>
            </a:extLst>
          </p:cNvPr>
          <p:cNvSpPr txBox="1"/>
          <p:nvPr/>
        </p:nvSpPr>
        <p:spPr>
          <a:xfrm>
            <a:off x="413100" y="2351353"/>
            <a:ext cx="5796802"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For each query which uses the Excel source,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update the Source (applied step) with the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new variable name </a:t>
            </a:r>
            <a:br>
              <a:rPr lang="en-US" sz="2000" dirty="0">
                <a:gradFill>
                  <a:gsLst>
                    <a:gs pos="2917">
                      <a:schemeClr val="tx1"/>
                    </a:gs>
                    <a:gs pos="30000">
                      <a:schemeClr val="tx1"/>
                    </a:gs>
                  </a:gsLst>
                  <a:lin ang="5400000" scaled="0"/>
                </a:gradFill>
              </a:rPr>
            </a:br>
            <a:r>
              <a:rPr lang="en-US" sz="2000" i="1" dirty="0">
                <a:gradFill>
                  <a:gsLst>
                    <a:gs pos="2917">
                      <a:schemeClr val="tx1"/>
                    </a:gs>
                    <a:gs pos="30000">
                      <a:schemeClr val="tx1"/>
                    </a:gs>
                  </a:gsLst>
                  <a:lin ang="5400000" scaled="0"/>
                </a:gradFill>
              </a:rPr>
              <a:t>=</a:t>
            </a:r>
            <a:r>
              <a:rPr lang="en-US" sz="2000" i="1" dirty="0" err="1">
                <a:gradFill>
                  <a:gsLst>
                    <a:gs pos="2917">
                      <a:schemeClr val="tx1"/>
                    </a:gs>
                    <a:gs pos="30000">
                      <a:schemeClr val="tx1"/>
                    </a:gs>
                  </a:gsLst>
                  <a:lin ang="5400000" scaled="0"/>
                </a:gradFill>
              </a:rPr>
              <a:t>Budget_Path</a:t>
            </a:r>
            <a:endParaRPr lang="en-US" sz="2000" i="1"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FA109FD0-5ED5-4F99-BC45-8FEE48477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655" y="2342586"/>
            <a:ext cx="4167589" cy="2152762"/>
          </a:xfrm>
          <a:prstGeom prst="rect">
            <a:avLst/>
          </a:prstGeom>
          <a:ln>
            <a:solidFill>
              <a:schemeClr val="tx1"/>
            </a:solidFill>
          </a:ln>
        </p:spPr>
      </p:pic>
      <p:pic>
        <p:nvPicPr>
          <p:cNvPr id="11" name="Picture 10">
            <a:extLst>
              <a:ext uri="{FF2B5EF4-FFF2-40B4-BE49-F238E27FC236}">
                <a16:creationId xmlns:a16="http://schemas.microsoft.com/office/drawing/2014/main" id="{A14CCB3B-126D-40BB-B655-BFC6947ADD72}"/>
              </a:ext>
            </a:extLst>
          </p:cNvPr>
          <p:cNvPicPr>
            <a:picLocks noChangeAspect="1"/>
          </p:cNvPicPr>
          <p:nvPr/>
        </p:nvPicPr>
        <p:blipFill>
          <a:blip r:embed="rId4"/>
          <a:stretch>
            <a:fillRect/>
          </a:stretch>
        </p:blipFill>
        <p:spPr>
          <a:xfrm>
            <a:off x="1190171" y="4595264"/>
            <a:ext cx="7779658" cy="2183764"/>
          </a:xfrm>
          <a:prstGeom prst="rect">
            <a:avLst/>
          </a:prstGeom>
          <a:ln>
            <a:solidFill>
              <a:schemeClr val="tx1"/>
            </a:solidFill>
          </a:ln>
        </p:spPr>
      </p:pic>
      <p:sp>
        <p:nvSpPr>
          <p:cNvPr id="2" name="Rectangle 1">
            <a:extLst>
              <a:ext uri="{FF2B5EF4-FFF2-40B4-BE49-F238E27FC236}">
                <a16:creationId xmlns:a16="http://schemas.microsoft.com/office/drawing/2014/main" id="{735AAEC0-B45D-4846-8625-80770FAE3B00}"/>
              </a:ext>
            </a:extLst>
          </p:cNvPr>
          <p:cNvSpPr/>
          <p:nvPr/>
        </p:nvSpPr>
        <p:spPr bwMode="auto">
          <a:xfrm>
            <a:off x="7342739" y="6021302"/>
            <a:ext cx="1415512" cy="228600"/>
          </a:xfrm>
          <a:prstGeom prst="rect">
            <a:avLst/>
          </a:prstGeom>
          <a:noFill/>
          <a:ln w="57150">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32680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4 Lab – Custom Function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147D1391-E1C3-458A-BFF1-ADACF16E2B2A}"/>
              </a:ext>
            </a:extLst>
          </p:cNvPr>
          <p:cNvSpPr txBox="1">
            <a:spLocks/>
          </p:cNvSpPr>
          <p:nvPr/>
        </p:nvSpPr>
        <p:spPr>
          <a:xfrm>
            <a:off x="865" y="1800906"/>
            <a:ext cx="11655425" cy="525462"/>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Create a function to get number of days from start of year</a:t>
            </a:r>
          </a:p>
        </p:txBody>
      </p:sp>
      <p:sp>
        <p:nvSpPr>
          <p:cNvPr id="8" name="TextBox 7">
            <a:extLst>
              <a:ext uri="{FF2B5EF4-FFF2-40B4-BE49-F238E27FC236}">
                <a16:creationId xmlns:a16="http://schemas.microsoft.com/office/drawing/2014/main" id="{517F39A8-914F-4108-B68A-D46801C86334}"/>
              </a:ext>
            </a:extLst>
          </p:cNvPr>
          <p:cNvSpPr txBox="1"/>
          <p:nvPr/>
        </p:nvSpPr>
        <p:spPr>
          <a:xfrm>
            <a:off x="355908" y="2315068"/>
            <a:ext cx="5796802"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Invoke the custom function from Sales table. This will provide the number of days from start of year for each transaction</a:t>
            </a:r>
            <a:endParaRPr lang="en-US" sz="2000" i="1"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A12528B3-0B5A-4B0F-A719-A7C1C8C55F13}"/>
              </a:ext>
            </a:extLst>
          </p:cNvPr>
          <p:cNvPicPr>
            <a:picLocks noChangeAspect="1"/>
          </p:cNvPicPr>
          <p:nvPr/>
        </p:nvPicPr>
        <p:blipFill>
          <a:blip r:embed="rId3"/>
          <a:stretch>
            <a:fillRect/>
          </a:stretch>
        </p:blipFill>
        <p:spPr>
          <a:xfrm>
            <a:off x="6609330" y="2397247"/>
            <a:ext cx="3848213" cy="2458581"/>
          </a:xfrm>
          <a:prstGeom prst="rect">
            <a:avLst/>
          </a:prstGeom>
          <a:ln>
            <a:solidFill>
              <a:schemeClr val="tx1"/>
            </a:solidFill>
          </a:ln>
        </p:spPr>
      </p:pic>
      <p:pic>
        <p:nvPicPr>
          <p:cNvPr id="11" name="Picture 10">
            <a:extLst>
              <a:ext uri="{FF2B5EF4-FFF2-40B4-BE49-F238E27FC236}">
                <a16:creationId xmlns:a16="http://schemas.microsoft.com/office/drawing/2014/main" id="{6C13D40D-218F-4A8B-AD5D-D44113BFDF18}"/>
              </a:ext>
            </a:extLst>
          </p:cNvPr>
          <p:cNvPicPr>
            <a:picLocks noChangeAspect="1"/>
          </p:cNvPicPr>
          <p:nvPr/>
        </p:nvPicPr>
        <p:blipFill>
          <a:blip r:embed="rId4"/>
          <a:stretch>
            <a:fillRect/>
          </a:stretch>
        </p:blipFill>
        <p:spPr>
          <a:xfrm>
            <a:off x="457200" y="4940577"/>
            <a:ext cx="7978270" cy="1459246"/>
          </a:xfrm>
          <a:prstGeom prst="rect">
            <a:avLst/>
          </a:prstGeom>
          <a:ln>
            <a:solidFill>
              <a:schemeClr val="tx1"/>
            </a:solidFill>
          </a:ln>
        </p:spPr>
      </p:pic>
      <p:sp>
        <p:nvSpPr>
          <p:cNvPr id="12" name="Rectangle 11">
            <a:extLst>
              <a:ext uri="{FF2B5EF4-FFF2-40B4-BE49-F238E27FC236}">
                <a16:creationId xmlns:a16="http://schemas.microsoft.com/office/drawing/2014/main" id="{61AD058E-8651-4CCD-87A3-51E534466F2A}"/>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4964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4 Lab – Create a Change Log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25CF274F-F2E3-4FA7-8A9A-FA73F4A85E20}"/>
              </a:ext>
            </a:extLst>
          </p:cNvPr>
          <p:cNvSpPr txBox="1">
            <a:spLocks/>
          </p:cNvSpPr>
          <p:nvPr/>
        </p:nvSpPr>
        <p:spPr>
          <a:xfrm>
            <a:off x="37375" y="1802321"/>
            <a:ext cx="11655425" cy="525462"/>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a:t>Use Enter Data to create a Change Log</a:t>
            </a:r>
          </a:p>
        </p:txBody>
      </p:sp>
      <p:sp>
        <p:nvSpPr>
          <p:cNvPr id="8" name="TextBox 7">
            <a:extLst>
              <a:ext uri="{FF2B5EF4-FFF2-40B4-BE49-F238E27FC236}">
                <a16:creationId xmlns:a16="http://schemas.microsoft.com/office/drawing/2014/main" id="{2005E2B4-422C-4F6E-8AFD-7AF6BDED9B8E}"/>
              </a:ext>
            </a:extLst>
          </p:cNvPr>
          <p:cNvSpPr txBox="1"/>
          <p:nvPr/>
        </p:nvSpPr>
        <p:spPr>
          <a:xfrm>
            <a:off x="392417" y="2316483"/>
            <a:ext cx="10561320"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a table within query to house the change 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Name the query </a:t>
            </a:r>
            <a:r>
              <a:rPr lang="en-US" sz="2000" b="1" dirty="0">
                <a:solidFill>
                  <a:srgbClr val="505050"/>
                </a:solidFill>
              </a:rPr>
              <a:t>Change 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Update table each time a change is made to the code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If you decide to load file to data model, then you have the ability to report on current version and last update date </a:t>
            </a:r>
          </a:p>
        </p:txBody>
      </p:sp>
      <p:pic>
        <p:nvPicPr>
          <p:cNvPr id="9" name="Picture 8">
            <a:extLst>
              <a:ext uri="{FF2B5EF4-FFF2-40B4-BE49-F238E27FC236}">
                <a16:creationId xmlns:a16="http://schemas.microsoft.com/office/drawing/2014/main" id="{08FD0922-1316-4E68-A131-D0D77757FA60}"/>
              </a:ext>
            </a:extLst>
          </p:cNvPr>
          <p:cNvPicPr>
            <a:picLocks noChangeAspect="1"/>
          </p:cNvPicPr>
          <p:nvPr/>
        </p:nvPicPr>
        <p:blipFill>
          <a:blip r:embed="rId3"/>
          <a:stretch>
            <a:fillRect/>
          </a:stretch>
        </p:blipFill>
        <p:spPr>
          <a:xfrm>
            <a:off x="319846" y="4456261"/>
            <a:ext cx="3213265" cy="1333569"/>
          </a:xfrm>
          <a:prstGeom prst="rect">
            <a:avLst/>
          </a:prstGeom>
          <a:ln>
            <a:solidFill>
              <a:schemeClr val="tx1"/>
            </a:solidFill>
          </a:ln>
        </p:spPr>
      </p:pic>
      <p:pic>
        <p:nvPicPr>
          <p:cNvPr id="11" name="Picture 10">
            <a:extLst>
              <a:ext uri="{FF2B5EF4-FFF2-40B4-BE49-F238E27FC236}">
                <a16:creationId xmlns:a16="http://schemas.microsoft.com/office/drawing/2014/main" id="{E51946C1-8D34-4B96-93D3-09577E109F99}"/>
              </a:ext>
            </a:extLst>
          </p:cNvPr>
          <p:cNvPicPr>
            <a:picLocks noChangeAspect="1"/>
          </p:cNvPicPr>
          <p:nvPr/>
        </p:nvPicPr>
        <p:blipFill>
          <a:blip r:embed="rId4"/>
          <a:stretch>
            <a:fillRect/>
          </a:stretch>
        </p:blipFill>
        <p:spPr>
          <a:xfrm>
            <a:off x="3821014" y="4456261"/>
            <a:ext cx="4654789" cy="1689187"/>
          </a:xfrm>
          <a:prstGeom prst="rect">
            <a:avLst/>
          </a:prstGeom>
          <a:ln>
            <a:solidFill>
              <a:schemeClr val="tx1"/>
            </a:solidFill>
          </a:ln>
        </p:spPr>
      </p:pic>
      <p:pic>
        <p:nvPicPr>
          <p:cNvPr id="12" name="Picture 11">
            <a:extLst>
              <a:ext uri="{FF2B5EF4-FFF2-40B4-BE49-F238E27FC236}">
                <a16:creationId xmlns:a16="http://schemas.microsoft.com/office/drawing/2014/main" id="{6DFA69CE-7824-4DCE-957E-400787448B10}"/>
              </a:ext>
            </a:extLst>
          </p:cNvPr>
          <p:cNvPicPr>
            <a:picLocks noChangeAspect="1"/>
          </p:cNvPicPr>
          <p:nvPr/>
        </p:nvPicPr>
        <p:blipFill>
          <a:blip r:embed="rId5"/>
          <a:stretch>
            <a:fillRect/>
          </a:stretch>
        </p:blipFill>
        <p:spPr>
          <a:xfrm>
            <a:off x="8870952" y="5040692"/>
            <a:ext cx="2548492" cy="697087"/>
          </a:xfrm>
          <a:prstGeom prst="rect">
            <a:avLst/>
          </a:prstGeom>
          <a:ln>
            <a:solidFill>
              <a:schemeClr val="tx1"/>
            </a:solidFill>
          </a:ln>
        </p:spPr>
      </p:pic>
      <p:sp>
        <p:nvSpPr>
          <p:cNvPr id="13" name="TextBox 12">
            <a:extLst>
              <a:ext uri="{FF2B5EF4-FFF2-40B4-BE49-F238E27FC236}">
                <a16:creationId xmlns:a16="http://schemas.microsoft.com/office/drawing/2014/main" id="{F0A3ED57-CEEB-420F-9615-EA11B41A8E8D}"/>
              </a:ext>
            </a:extLst>
          </p:cNvPr>
          <p:cNvSpPr txBox="1"/>
          <p:nvPr/>
        </p:nvSpPr>
        <p:spPr>
          <a:xfrm>
            <a:off x="9245941" y="4455705"/>
            <a:ext cx="194365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Report</a:t>
            </a:r>
          </a:p>
        </p:txBody>
      </p:sp>
      <p:sp>
        <p:nvSpPr>
          <p:cNvPr id="14" name="Rectangle 13">
            <a:extLst>
              <a:ext uri="{FF2B5EF4-FFF2-40B4-BE49-F238E27FC236}">
                <a16:creationId xmlns:a16="http://schemas.microsoft.com/office/drawing/2014/main" id="{16015682-F5CE-47A8-A4D2-89F58A7CBD4E}"/>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65864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Module 4 Lab – Bonus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14" name="Rectangle 13">
            <a:extLst>
              <a:ext uri="{FF2B5EF4-FFF2-40B4-BE49-F238E27FC236}">
                <a16:creationId xmlns:a16="http://schemas.microsoft.com/office/drawing/2014/main" id="{9EE00F12-553D-4C69-A47A-F90AB601D0B0}"/>
              </a:ext>
            </a:extLst>
          </p:cNvPr>
          <p:cNvSpPr/>
          <p:nvPr/>
        </p:nvSpPr>
        <p:spPr>
          <a:xfrm>
            <a:off x="318214" y="1965683"/>
            <a:ext cx="11040139" cy="3785652"/>
          </a:xfrm>
          <a:prstGeom prst="rect">
            <a:avLst/>
          </a:prstGeom>
        </p:spPr>
        <p:txBody>
          <a:bodyPr wrap="square">
            <a:spAutoFit/>
          </a:bodyPr>
          <a:lstStyle/>
          <a:p>
            <a:pPr marL="457200" indent="-457200">
              <a:buFont typeface="+mj-lt"/>
              <a:buAutoNum type="arabicPeriod"/>
            </a:pPr>
            <a:r>
              <a:rPr lang="en-US" sz="2400" dirty="0">
                <a:gradFill>
                  <a:gsLst>
                    <a:gs pos="1250">
                      <a:schemeClr val="tx1"/>
                    </a:gs>
                    <a:gs pos="100000">
                      <a:schemeClr val="tx1"/>
                    </a:gs>
                  </a:gsLst>
                  <a:lin ang="5400000" scaled="0"/>
                </a:gradFill>
              </a:rPr>
              <a:t>Create a MEASURE for Total Units Sold </a:t>
            </a:r>
          </a:p>
          <a:p>
            <a:pPr lvl="1"/>
            <a:r>
              <a:rPr lang="en-US" sz="2400" dirty="0">
                <a:gradFill>
                  <a:gsLst>
                    <a:gs pos="1250">
                      <a:schemeClr val="tx1"/>
                    </a:gs>
                    <a:gs pos="100000">
                      <a:schemeClr val="tx1"/>
                    </a:gs>
                  </a:gsLst>
                  <a:lin ang="5400000" scaled="0"/>
                </a:gradFill>
              </a:rPr>
              <a:t>HINT: The formula will probably use SUM()</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Create a CALCULATED COLUMN on the fact table that shows product category and campaign traffic channel combined</a:t>
            </a:r>
          </a:p>
          <a:p>
            <a:pPr lvl="1"/>
            <a:r>
              <a:rPr lang="en-US" sz="2400" i="1" dirty="0">
                <a:gradFill>
                  <a:gsLst>
                    <a:gs pos="1250">
                      <a:schemeClr val="tx1"/>
                    </a:gs>
                    <a:gs pos="100000">
                      <a:schemeClr val="tx1"/>
                    </a:gs>
                  </a:gsLst>
                  <a:lin ang="5400000" scaled="0"/>
                </a:gradFill>
              </a:rPr>
              <a:t>Example</a:t>
            </a:r>
            <a:r>
              <a:rPr lang="en-US" sz="2400" dirty="0">
                <a:gradFill>
                  <a:gsLst>
                    <a:gs pos="1250">
                      <a:schemeClr val="tx1"/>
                    </a:gs>
                    <a:gs pos="100000">
                      <a:schemeClr val="tx1"/>
                    </a:gs>
                  </a:gsLst>
                  <a:lin ang="5400000" scaled="0"/>
                </a:gradFill>
              </a:rPr>
              <a:t>: Urban, Organic Search</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It is fairly easy to see that the CALCULATED COLUMN is working. Create some visuals that allow you to confirm that the Total Units Sold MEASURE is working right</a:t>
            </a:r>
          </a:p>
        </p:txBody>
      </p:sp>
      <p:sp>
        <p:nvSpPr>
          <p:cNvPr id="15" name="Rectangle 14">
            <a:extLst>
              <a:ext uri="{FF2B5EF4-FFF2-40B4-BE49-F238E27FC236}">
                <a16:creationId xmlns:a16="http://schemas.microsoft.com/office/drawing/2014/main" id="{41E6158A-0B0E-4857-95F4-325B5D7EEB6B}"/>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67403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503744" y="2260879"/>
            <a:ext cx="10800000" cy="1523768"/>
          </a:xfrm>
        </p:spPr>
        <p:txBody>
          <a:bodyPr>
            <a:noAutofit/>
          </a:bodyPr>
          <a:lstStyle/>
          <a:p>
            <a:r>
              <a:rPr lang="en-US" sz="5400" dirty="0"/>
              <a:t>Your opinion is important </a:t>
            </a:r>
            <a:br>
              <a:rPr lang="en-US" sz="5400" dirty="0"/>
            </a:br>
            <a:r>
              <a:rPr lang="en-US" sz="5400" dirty="0"/>
              <a:t>please fill our survey, it allows us to maintain the content</a:t>
            </a:r>
            <a:br>
              <a:rPr lang="en-US" sz="5400" dirty="0"/>
            </a:br>
            <a:br>
              <a:rPr lang="en-US" sz="5400" dirty="0"/>
            </a:br>
            <a:r>
              <a:rPr lang="en-US" sz="5400" dirty="0"/>
              <a:t>https://aka.ms/PBIModShapS</a:t>
            </a:r>
            <a:endParaRPr lang="en-US" sz="5400" dirty="0">
              <a:solidFill>
                <a:schemeClr val="bg1"/>
              </a:solidFill>
            </a:endParaRPr>
          </a:p>
        </p:txBody>
      </p:sp>
    </p:spTree>
    <p:extLst>
      <p:ext uri="{BB962C8B-B14F-4D97-AF65-F5344CB8AC3E}">
        <p14:creationId xmlns:p14="http://schemas.microsoft.com/office/powerpoint/2010/main" val="58616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In-Memory Database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extBox 7">
            <a:extLst>
              <a:ext uri="{FF2B5EF4-FFF2-40B4-BE49-F238E27FC236}">
                <a16:creationId xmlns:a16="http://schemas.microsoft.com/office/drawing/2014/main" id="{8CD00C95-9D91-4775-B061-BA7644AFED4E}"/>
              </a:ext>
            </a:extLst>
          </p:cNvPr>
          <p:cNvSpPr txBox="1"/>
          <p:nvPr/>
        </p:nvSpPr>
        <p:spPr>
          <a:xfrm>
            <a:off x="472965" y="2907344"/>
            <a:ext cx="5604643" cy="21759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t>Data stored in </a:t>
            </a:r>
            <a:r>
              <a:rPr lang="en-US" b="1" dirty="0">
                <a:solidFill>
                  <a:srgbClr val="505050"/>
                </a:solidFill>
              </a:rPr>
              <a:t>RAM (in memory)</a:t>
            </a:r>
          </a:p>
          <a:p>
            <a:pPr>
              <a:lnSpc>
                <a:spcPct val="90000"/>
              </a:lnSpc>
              <a:spcAft>
                <a:spcPts val="600"/>
              </a:spcAft>
            </a:pPr>
            <a:endParaRPr lang="en-US" dirty="0"/>
          </a:p>
          <a:p>
            <a:pPr marL="342900" indent="-342900">
              <a:lnSpc>
                <a:spcPct val="90000"/>
              </a:lnSpc>
              <a:spcAft>
                <a:spcPts val="600"/>
              </a:spcAft>
              <a:buFont typeface="Arial" panose="020B0604020202020204" pitchFamily="34" charset="0"/>
              <a:buChar char="•"/>
            </a:pPr>
            <a:r>
              <a:rPr lang="en-US" dirty="0"/>
              <a:t>RAM is all electronic – </a:t>
            </a:r>
            <a:r>
              <a:rPr lang="en-US" b="1" dirty="0">
                <a:solidFill>
                  <a:srgbClr val="505050"/>
                </a:solidFill>
              </a:rPr>
              <a:t>Read/Write is fast</a:t>
            </a:r>
          </a:p>
          <a:p>
            <a:pPr>
              <a:lnSpc>
                <a:spcPct val="90000"/>
              </a:lnSpc>
              <a:spcAft>
                <a:spcPts val="600"/>
              </a:spcAft>
            </a:pPr>
            <a:endParaRPr lang="en-US" dirty="0"/>
          </a:p>
          <a:p>
            <a:pPr marL="342900" indent="-342900">
              <a:lnSpc>
                <a:spcPct val="90000"/>
              </a:lnSpc>
              <a:spcAft>
                <a:spcPts val="600"/>
              </a:spcAft>
              <a:buFont typeface="Arial" panose="020B0604020202020204" pitchFamily="34" charset="0"/>
              <a:buChar char="•"/>
            </a:pPr>
            <a:r>
              <a:rPr lang="en-US" dirty="0"/>
              <a:t>Laptops have smaller </a:t>
            </a:r>
            <a:r>
              <a:rPr lang="en-US" b="1" dirty="0">
                <a:solidFill>
                  <a:srgbClr val="505050"/>
                </a:solidFill>
              </a:rPr>
              <a:t>RAM</a:t>
            </a:r>
            <a:r>
              <a:rPr lang="en-US" dirty="0">
                <a:solidFill>
                  <a:srgbClr val="505050"/>
                </a:solidFill>
              </a:rPr>
              <a:t> </a:t>
            </a:r>
            <a:r>
              <a:rPr lang="en-US" b="1" dirty="0">
                <a:solidFill>
                  <a:srgbClr val="505050"/>
                </a:solidFill>
              </a:rPr>
              <a:t>space (~8GB) </a:t>
            </a:r>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5F2480D6-EAB8-4AA8-8479-31D13E9C6BB8}"/>
              </a:ext>
            </a:extLst>
          </p:cNvPr>
          <p:cNvSpPr txBox="1"/>
          <p:nvPr/>
        </p:nvSpPr>
        <p:spPr>
          <a:xfrm>
            <a:off x="118788" y="1905638"/>
            <a:ext cx="449211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rgbClr val="505050"/>
                </a:solidFill>
              </a:rPr>
              <a:t>PBI – In-Memory Database </a:t>
            </a:r>
          </a:p>
        </p:txBody>
      </p:sp>
      <p:sp>
        <p:nvSpPr>
          <p:cNvPr id="10" name="Rectangle 9">
            <a:extLst>
              <a:ext uri="{FF2B5EF4-FFF2-40B4-BE49-F238E27FC236}">
                <a16:creationId xmlns:a16="http://schemas.microsoft.com/office/drawing/2014/main" id="{388280B8-6EF0-4D91-BBB2-D0286D532E2C}"/>
              </a:ext>
            </a:extLst>
          </p:cNvPr>
          <p:cNvSpPr/>
          <p:nvPr/>
        </p:nvSpPr>
        <p:spPr>
          <a:xfrm>
            <a:off x="2247563" y="5752910"/>
            <a:ext cx="7309950" cy="424732"/>
          </a:xfrm>
          <a:prstGeom prst="rect">
            <a:avLst/>
          </a:prstGeom>
        </p:spPr>
        <p:txBody>
          <a:bodyPr wrap="none">
            <a:spAutoFit/>
          </a:bodyPr>
          <a:lstStyle/>
          <a:p>
            <a:pPr>
              <a:lnSpc>
                <a:spcPct val="90000"/>
              </a:lnSpc>
              <a:spcAft>
                <a:spcPts val="600"/>
              </a:spcAft>
            </a:pPr>
            <a:r>
              <a:rPr lang="en-US" sz="2400" dirty="0">
                <a:gradFill>
                  <a:gsLst>
                    <a:gs pos="2917">
                      <a:schemeClr val="tx1"/>
                    </a:gs>
                    <a:gs pos="30000">
                      <a:schemeClr val="tx1"/>
                    </a:gs>
                  </a:gsLst>
                  <a:lin ang="5400000" scaled="0"/>
                </a:gradFill>
              </a:rPr>
              <a:t>Power BI compresses data to conserve space in RAM</a:t>
            </a:r>
          </a:p>
        </p:txBody>
      </p:sp>
      <p:sp>
        <p:nvSpPr>
          <p:cNvPr id="2" name="TextBox 1">
            <a:extLst>
              <a:ext uri="{FF2B5EF4-FFF2-40B4-BE49-F238E27FC236}">
                <a16:creationId xmlns:a16="http://schemas.microsoft.com/office/drawing/2014/main" id="{1B7665B3-FCF7-4D83-92B1-737136952FA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527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1311759"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Compressing Data – Dictionary Encoding</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E6050F3F-9551-4E36-A784-07F90B498555}"/>
              </a:ext>
            </a:extLst>
          </p:cNvPr>
          <p:cNvSpPr>
            <a:spLocks noGrp="1"/>
          </p:cNvSpPr>
          <p:nvPr>
            <p:ph type="title"/>
          </p:nvPr>
        </p:nvSpPr>
        <p:spPr>
          <a:xfrm>
            <a:off x="300923" y="1800159"/>
            <a:ext cx="11655840" cy="524527"/>
          </a:xfrm>
        </p:spPr>
        <p:txBody>
          <a:bodyPr vert="horz" wrap="square" lIns="146304" tIns="91440" rIns="146304" bIns="91440" rtlCol="0" anchor="t">
            <a:noAutofit/>
          </a:bodyPr>
          <a:lstStyle/>
          <a:p>
            <a:pPr>
              <a:spcAft>
                <a:spcPts val="600"/>
              </a:spcAft>
            </a:pPr>
            <a:r>
              <a:rPr lang="en-US" sz="2800" b="1" dirty="0">
                <a:solidFill>
                  <a:srgbClr val="505050"/>
                </a:solidFill>
                <a:latin typeface="+mn-lt"/>
              </a:rPr>
              <a:t>How Power BI Compresses Data – Dictionary Encoding</a:t>
            </a:r>
          </a:p>
        </p:txBody>
      </p:sp>
      <p:sp>
        <p:nvSpPr>
          <p:cNvPr id="10" name="TextBox 9">
            <a:extLst>
              <a:ext uri="{FF2B5EF4-FFF2-40B4-BE49-F238E27FC236}">
                <a16:creationId xmlns:a16="http://schemas.microsoft.com/office/drawing/2014/main" id="{1A0D3C9F-8AA9-450A-8D05-C059489091E2}"/>
              </a:ext>
            </a:extLst>
          </p:cNvPr>
          <p:cNvSpPr txBox="1"/>
          <p:nvPr/>
        </p:nvSpPr>
        <p:spPr>
          <a:xfrm>
            <a:off x="5242136" y="2406764"/>
            <a:ext cx="6664605" cy="3536353"/>
          </a:xfrm>
          <a:prstGeom prst="rect">
            <a:avLst/>
          </a:prstGeom>
          <a:noFill/>
        </p:spPr>
        <p:txBody>
          <a:bodyPr wrap="square" lIns="182880" tIns="146304" rIns="182880" bIns="146304" rtlCol="0">
            <a:spAutoFit/>
          </a:bodyPr>
          <a:lstStyle/>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solidFill>
                  <a:srgbClr val="FF0000"/>
                </a:solidFill>
              </a:rPr>
              <a:t>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Create a Dictionary to create an integer value for text string</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Storing 1,2,3 instead of “Red”, “Green”, “Blue” saves memory</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1600" b="1" dirty="0">
                <a:solidFill>
                  <a:srgbClr val="505050"/>
                </a:solidFill>
              </a:rPr>
              <a:t>Dictionary encoding is powerful when there are few unique values </a:t>
            </a:r>
            <a:r>
              <a:rPr lang="en-US" sz="1600" dirty="0"/>
              <a:t>in a column</a:t>
            </a:r>
          </a:p>
          <a:p>
            <a:pPr marL="742950" lvl="1" indent="-285750">
              <a:lnSpc>
                <a:spcPct val="90000"/>
              </a:lnSpc>
              <a:spcAft>
                <a:spcPts val="600"/>
              </a:spcAft>
              <a:buFont typeface="Arial" panose="020B0604020202020204" pitchFamily="34" charset="0"/>
              <a:buChar char="•"/>
            </a:pPr>
            <a:r>
              <a:rPr lang="en-US" sz="1600" dirty="0"/>
              <a:t>Ex. Color column – Good for dictionary encoding</a:t>
            </a:r>
          </a:p>
          <a:p>
            <a:pPr marL="742950" lvl="1" indent="-285750">
              <a:lnSpc>
                <a:spcPct val="90000"/>
              </a:lnSpc>
              <a:spcAft>
                <a:spcPts val="600"/>
              </a:spcAft>
              <a:buFont typeface="Arial" panose="020B0604020202020204" pitchFamily="34" charset="0"/>
              <a:buChar char="•"/>
            </a:pPr>
            <a:r>
              <a:rPr lang="en-US" sz="1600" dirty="0"/>
              <a:t>Ex. Sale ID – Bad for dictionary encoding</a:t>
            </a:r>
          </a:p>
        </p:txBody>
      </p:sp>
      <p:sp>
        <p:nvSpPr>
          <p:cNvPr id="2" name="TextBox 1">
            <a:extLst>
              <a:ext uri="{FF2B5EF4-FFF2-40B4-BE49-F238E27FC236}">
                <a16:creationId xmlns:a16="http://schemas.microsoft.com/office/drawing/2014/main" id="{80CF79C9-EC4E-405A-BCFA-D65D135F6820}"/>
              </a:ext>
            </a:extLst>
          </p:cNvPr>
          <p:cNvSpPr txBox="1"/>
          <p:nvPr/>
        </p:nvSpPr>
        <p:spPr>
          <a:xfrm>
            <a:off x="83820" y="6584318"/>
            <a:ext cx="2019300" cy="273682"/>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9" name="Table 8">
            <a:extLst>
              <a:ext uri="{FF2B5EF4-FFF2-40B4-BE49-F238E27FC236}">
                <a16:creationId xmlns:a16="http://schemas.microsoft.com/office/drawing/2014/main" id="{33EC64E1-BAB0-4FA7-987B-6142F6D0F1D3}"/>
              </a:ext>
            </a:extLst>
          </p:cNvPr>
          <p:cNvGraphicFramePr>
            <a:graphicFrameLocks noGrp="1"/>
          </p:cNvGraphicFramePr>
          <p:nvPr>
            <p:extLst>
              <p:ext uri="{D42A27DB-BD31-4B8C-83A1-F6EECF244321}">
                <p14:modId xmlns:p14="http://schemas.microsoft.com/office/powerpoint/2010/main" val="2917965943"/>
              </p:ext>
            </p:extLst>
          </p:nvPr>
        </p:nvGraphicFramePr>
        <p:xfrm>
          <a:off x="803867" y="2535812"/>
          <a:ext cx="4149796" cy="4190848"/>
        </p:xfrm>
        <a:graphic>
          <a:graphicData uri="http://schemas.openxmlformats.org/drawingml/2006/table">
            <a:tbl>
              <a:tblPr firstRow="1" bandRow="1">
                <a:tableStyleId>{5C22544A-7EE6-4342-B048-85BDC9FD1C3A}</a:tableStyleId>
              </a:tblPr>
              <a:tblGrid>
                <a:gridCol w="1233774">
                  <a:extLst>
                    <a:ext uri="{9D8B030D-6E8A-4147-A177-3AD203B41FA5}">
                      <a16:colId xmlns:a16="http://schemas.microsoft.com/office/drawing/2014/main" val="20000"/>
                    </a:ext>
                  </a:extLst>
                </a:gridCol>
                <a:gridCol w="1211586">
                  <a:extLst>
                    <a:ext uri="{9D8B030D-6E8A-4147-A177-3AD203B41FA5}">
                      <a16:colId xmlns:a16="http://schemas.microsoft.com/office/drawing/2014/main" val="20001"/>
                    </a:ext>
                  </a:extLst>
                </a:gridCol>
                <a:gridCol w="1704436">
                  <a:extLst>
                    <a:ext uri="{9D8B030D-6E8A-4147-A177-3AD203B41FA5}">
                      <a16:colId xmlns:a16="http://schemas.microsoft.com/office/drawing/2014/main" val="20002"/>
                    </a:ext>
                  </a:extLst>
                </a:gridCol>
              </a:tblGrid>
              <a:tr h="438679">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399369">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09849">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Tree>
    <p:extLst>
      <p:ext uri="{BB962C8B-B14F-4D97-AF65-F5344CB8AC3E}">
        <p14:creationId xmlns:p14="http://schemas.microsoft.com/office/powerpoint/2010/main" val="2605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1839904"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Compressing Data – Run Length Encoding</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D2EE517A-7C40-48FF-A442-E11A37C2C03D}"/>
              </a:ext>
            </a:extLst>
          </p:cNvPr>
          <p:cNvSpPr>
            <a:spLocks noGrp="1"/>
          </p:cNvSpPr>
          <p:nvPr>
            <p:ph type="title"/>
          </p:nvPr>
        </p:nvSpPr>
        <p:spPr>
          <a:xfrm>
            <a:off x="3194160" y="1776585"/>
            <a:ext cx="11655840" cy="524527"/>
          </a:xfrm>
        </p:spPr>
        <p:txBody>
          <a:bodyPr vert="horz" wrap="square" lIns="146304" tIns="91440" rIns="146304" bIns="91440" rtlCol="0" anchor="t">
            <a:noAutofit/>
          </a:bodyPr>
          <a:lstStyle/>
          <a:p>
            <a:pPr>
              <a:spcAft>
                <a:spcPts val="600"/>
              </a:spcAft>
            </a:pPr>
            <a:r>
              <a:rPr lang="en-US" sz="2800" b="1" dirty="0">
                <a:solidFill>
                  <a:srgbClr val="505050"/>
                </a:solidFill>
                <a:latin typeface="+mn-lt"/>
              </a:rPr>
              <a:t>How Power BI Compresses Data – Run Length Encoding</a:t>
            </a:r>
          </a:p>
        </p:txBody>
      </p:sp>
      <p:graphicFrame>
        <p:nvGraphicFramePr>
          <p:cNvPr id="9" name="Table 8">
            <a:extLst>
              <a:ext uri="{FF2B5EF4-FFF2-40B4-BE49-F238E27FC236}">
                <a16:creationId xmlns:a16="http://schemas.microsoft.com/office/drawing/2014/main" id="{892AE894-CCF0-4CD3-85F5-FF2673A0C696}"/>
              </a:ext>
            </a:extLst>
          </p:cNvPr>
          <p:cNvGraphicFramePr>
            <a:graphicFrameLocks noGrp="1"/>
          </p:cNvGraphicFramePr>
          <p:nvPr/>
        </p:nvGraphicFramePr>
        <p:xfrm>
          <a:off x="358184" y="1854879"/>
          <a:ext cx="2766060" cy="4722622"/>
        </p:xfrm>
        <a:graphic>
          <a:graphicData uri="http://schemas.openxmlformats.org/drawingml/2006/table">
            <a:tbl>
              <a:tblPr firstRow="1" bandRow="1">
                <a:tableStyleId>{5C22544A-7EE6-4342-B048-85BDC9FD1C3A}</a:tableStyleId>
              </a:tblPr>
              <a:tblGrid>
                <a:gridCol w="822376">
                  <a:extLst>
                    <a:ext uri="{9D8B030D-6E8A-4147-A177-3AD203B41FA5}">
                      <a16:colId xmlns:a16="http://schemas.microsoft.com/office/drawing/2014/main" val="20000"/>
                    </a:ext>
                  </a:extLst>
                </a:gridCol>
                <a:gridCol w="807587">
                  <a:extLst>
                    <a:ext uri="{9D8B030D-6E8A-4147-A177-3AD203B41FA5}">
                      <a16:colId xmlns:a16="http://schemas.microsoft.com/office/drawing/2014/main" val="20001"/>
                    </a:ext>
                  </a:extLst>
                </a:gridCol>
                <a:gridCol w="1136097">
                  <a:extLst>
                    <a:ext uri="{9D8B030D-6E8A-4147-A177-3AD203B41FA5}">
                      <a16:colId xmlns:a16="http://schemas.microsoft.com/office/drawing/2014/main" val="20002"/>
                    </a:ext>
                  </a:extLst>
                </a:gridCol>
              </a:tblGrid>
              <a:tr h="573259">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0" name="TextBox 9">
            <a:extLst>
              <a:ext uri="{FF2B5EF4-FFF2-40B4-BE49-F238E27FC236}">
                <a16:creationId xmlns:a16="http://schemas.microsoft.com/office/drawing/2014/main" id="{E1FC6760-0076-4525-BA9A-43BC0E847462}"/>
              </a:ext>
            </a:extLst>
          </p:cNvPr>
          <p:cNvSpPr txBox="1"/>
          <p:nvPr/>
        </p:nvSpPr>
        <p:spPr>
          <a:xfrm>
            <a:off x="4590571" y="2612510"/>
            <a:ext cx="6507959" cy="3716402"/>
          </a:xfrm>
          <a:prstGeom prst="rect">
            <a:avLst/>
          </a:prstGeom>
          <a:noFill/>
        </p:spPr>
        <p:txBody>
          <a:bodyPr wrap="square" lIns="182880" tIns="146304" rIns="182880" bIns="146304" rtlCol="0">
            <a:spAutoFit/>
          </a:bodyPr>
          <a:lstStyle/>
          <a:p>
            <a:pPr lvl="0">
              <a:lnSpc>
                <a:spcPct val="90000"/>
              </a:lnSpc>
              <a:spcAft>
                <a:spcPts val="600"/>
              </a:spcAft>
            </a:pPr>
            <a:r>
              <a:rPr lang="en-US" sz="2400" b="1" dirty="0">
                <a:solidFill>
                  <a:srgbClr val="505050"/>
                </a:solidFill>
              </a:rPr>
              <a:t>Run Length Encoding in Power BI </a:t>
            </a:r>
            <a:endParaRPr lang="en-US" sz="1600" dirty="0">
              <a:solidFill>
                <a:srgbClr val="505050"/>
              </a:soli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sz="3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Instead of storing  - 1, 2, 1, 1, 1, 2, 3, 3, 3, 3, 2</a:t>
            </a:r>
            <a:br>
              <a:rPr lang="en-US" dirty="0">
                <a:gradFill>
                  <a:gsLst>
                    <a:gs pos="2917">
                      <a:schemeClr val="tx1"/>
                    </a:gs>
                    <a:gs pos="30000">
                      <a:schemeClr val="tx1"/>
                    </a:gs>
                  </a:gsLst>
                  <a:lin ang="5400000" scaled="0"/>
                </a:gradFill>
              </a:rPr>
            </a:br>
            <a:endParaRPr lang="en-US" sz="1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It Stores: </a:t>
            </a:r>
          </a:p>
          <a:p>
            <a:pPr>
              <a:lnSpc>
                <a:spcPct val="90000"/>
              </a:lnSpc>
              <a:spcAft>
                <a:spcPts val="600"/>
              </a:spcAft>
            </a:pPr>
            <a:endParaRPr lang="en-US" b="1" dirty="0"/>
          </a:p>
          <a:p>
            <a:pPr>
              <a:lnSpc>
                <a:spcPct val="90000"/>
              </a:lnSpc>
              <a:spcAft>
                <a:spcPts val="600"/>
              </a:spcAft>
            </a:pPr>
            <a:endParaRPr lang="en-US" b="1" dirty="0"/>
          </a:p>
          <a:p>
            <a:pPr>
              <a:lnSpc>
                <a:spcPct val="90000"/>
              </a:lnSpc>
              <a:spcAft>
                <a:spcPts val="600"/>
              </a:spcAft>
            </a:pPr>
            <a:endParaRPr lang="en-US" b="1" dirty="0"/>
          </a:p>
          <a:p>
            <a:pPr>
              <a:lnSpc>
                <a:spcPct val="90000"/>
              </a:lnSpc>
              <a:spcAft>
                <a:spcPts val="600"/>
              </a:spcAft>
            </a:pPr>
            <a:endParaRPr lang="en-US" b="1" dirty="0"/>
          </a:p>
          <a:p>
            <a:pPr marL="285750" indent="-285750">
              <a:lnSpc>
                <a:spcPct val="90000"/>
              </a:lnSpc>
              <a:spcAft>
                <a:spcPts val="600"/>
              </a:spcAft>
              <a:buFont typeface="Arial" panose="020B0604020202020204" pitchFamily="34" charset="0"/>
              <a:buChar char="•"/>
            </a:pPr>
            <a:r>
              <a:rPr lang="en-US" b="1" dirty="0">
                <a:solidFill>
                  <a:srgbClr val="505050"/>
                </a:solidFill>
              </a:rPr>
              <a:t>Run length encoding </a:t>
            </a:r>
            <a:r>
              <a:rPr lang="en-US" dirty="0"/>
              <a:t>is </a:t>
            </a:r>
            <a:r>
              <a:rPr lang="en-US" b="1" dirty="0">
                <a:solidFill>
                  <a:srgbClr val="505050"/>
                </a:solidFill>
              </a:rPr>
              <a:t>very powerful when data is sorted </a:t>
            </a:r>
            <a:r>
              <a:rPr lang="en-US" dirty="0"/>
              <a:t>well and has few unique values </a:t>
            </a:r>
          </a:p>
        </p:txBody>
      </p:sp>
      <p:graphicFrame>
        <p:nvGraphicFramePr>
          <p:cNvPr id="11" name="Table 10">
            <a:extLst>
              <a:ext uri="{FF2B5EF4-FFF2-40B4-BE49-F238E27FC236}">
                <a16:creationId xmlns:a16="http://schemas.microsoft.com/office/drawing/2014/main" id="{4A5BE726-0316-476A-9EC1-22C7B437B5A9}"/>
              </a:ext>
            </a:extLst>
          </p:cNvPr>
          <p:cNvGraphicFramePr>
            <a:graphicFrameLocks noGrp="1"/>
          </p:cNvGraphicFramePr>
          <p:nvPr/>
        </p:nvGraphicFramePr>
        <p:xfrm>
          <a:off x="3208183" y="2484566"/>
          <a:ext cx="580625" cy="4092935"/>
        </p:xfrm>
        <a:graphic>
          <a:graphicData uri="http://schemas.openxmlformats.org/drawingml/2006/table">
            <a:tbl>
              <a:tblPr firstRow="1" bandRow="1">
                <a:tableStyleId>{2D5ABB26-0587-4C30-8999-92F81FD0307C}</a:tableStyleId>
              </a:tblPr>
              <a:tblGrid>
                <a:gridCol w="580625">
                  <a:extLst>
                    <a:ext uri="{9D8B030D-6E8A-4147-A177-3AD203B41FA5}">
                      <a16:colId xmlns:a16="http://schemas.microsoft.com/office/drawing/2014/main" val="181911933"/>
                    </a:ext>
                  </a:extLst>
                </a:gridCol>
              </a:tblGrid>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1843242427"/>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4011958115"/>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855460740"/>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3918807997"/>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4129385742"/>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80686526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2050001315"/>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558120586"/>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61563674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604121906"/>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040248005"/>
                  </a:ext>
                </a:extLst>
              </a:tr>
            </a:tbl>
          </a:graphicData>
        </a:graphic>
      </p:graphicFrame>
      <p:sp>
        <p:nvSpPr>
          <p:cNvPr id="12" name="TextBox 11">
            <a:extLst>
              <a:ext uri="{FF2B5EF4-FFF2-40B4-BE49-F238E27FC236}">
                <a16:creationId xmlns:a16="http://schemas.microsoft.com/office/drawing/2014/main" id="{3DE91CCE-2CE4-418A-A234-9CA531BEC01C}"/>
              </a:ext>
            </a:extLst>
          </p:cNvPr>
          <p:cNvSpPr txBox="1"/>
          <p:nvPr/>
        </p:nvSpPr>
        <p:spPr>
          <a:xfrm>
            <a:off x="4952358" y="3157231"/>
            <a:ext cx="4475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Where</a:t>
            </a:r>
            <a:r>
              <a:rPr lang="en-US" sz="1600" b="1" dirty="0">
                <a:solidFill>
                  <a:srgbClr val="FF0000"/>
                </a:solidFill>
              </a:rPr>
              <a:t> 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endParaRPr lang="en-US"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20E8684F-FFD8-4EDB-9BB6-317FA3273B3B}"/>
              </a:ext>
            </a:extLst>
          </p:cNvPr>
          <p:cNvSpPr/>
          <p:nvPr/>
        </p:nvSpPr>
        <p:spPr bwMode="auto">
          <a:xfrm>
            <a:off x="1051656" y="1854879"/>
            <a:ext cx="1037275" cy="472262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7E25267-6ED4-4183-9CE6-065407231F69}"/>
              </a:ext>
            </a:extLst>
          </p:cNvPr>
          <p:cNvSpPr txBox="1"/>
          <p:nvPr/>
        </p:nvSpPr>
        <p:spPr>
          <a:xfrm>
            <a:off x="83820" y="6637018"/>
            <a:ext cx="2019300" cy="220981"/>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graphicFrame>
        <p:nvGraphicFramePr>
          <p:cNvPr id="4" name="Table 12">
            <a:extLst>
              <a:ext uri="{FF2B5EF4-FFF2-40B4-BE49-F238E27FC236}">
                <a16:creationId xmlns:a16="http://schemas.microsoft.com/office/drawing/2014/main" id="{40F66048-8ADC-4846-B694-0EA7A783F2D8}"/>
              </a:ext>
            </a:extLst>
          </p:cNvPr>
          <p:cNvGraphicFramePr>
            <a:graphicFrameLocks noGrp="1"/>
          </p:cNvGraphicFramePr>
          <p:nvPr>
            <p:extLst>
              <p:ext uri="{D42A27DB-BD31-4B8C-83A1-F6EECF244321}">
                <p14:modId xmlns:p14="http://schemas.microsoft.com/office/powerpoint/2010/main" val="218167894"/>
              </p:ext>
            </p:extLst>
          </p:nvPr>
        </p:nvGraphicFramePr>
        <p:xfrm>
          <a:off x="6392917" y="3985694"/>
          <a:ext cx="2371412" cy="1483360"/>
        </p:xfrm>
        <a:graphic>
          <a:graphicData uri="http://schemas.openxmlformats.org/drawingml/2006/table">
            <a:tbl>
              <a:tblPr firstRow="1" bandRow="1">
                <a:tableStyleId>{5940675A-B579-460E-94D1-54222C63F5DA}</a:tableStyleId>
              </a:tblPr>
              <a:tblGrid>
                <a:gridCol w="1185706">
                  <a:extLst>
                    <a:ext uri="{9D8B030D-6E8A-4147-A177-3AD203B41FA5}">
                      <a16:colId xmlns:a16="http://schemas.microsoft.com/office/drawing/2014/main" val="944236435"/>
                    </a:ext>
                  </a:extLst>
                </a:gridCol>
                <a:gridCol w="1185706">
                  <a:extLst>
                    <a:ext uri="{9D8B030D-6E8A-4147-A177-3AD203B41FA5}">
                      <a16:colId xmlns:a16="http://schemas.microsoft.com/office/drawing/2014/main" val="3462381635"/>
                    </a:ext>
                  </a:extLst>
                </a:gridCol>
              </a:tblGrid>
              <a:tr h="370840">
                <a:tc>
                  <a:txBody>
                    <a:bodyPr/>
                    <a:lstStyle/>
                    <a:p>
                      <a:r>
                        <a:rPr lang="en-US" dirty="0"/>
                        <a:t>Subject</a:t>
                      </a:r>
                    </a:p>
                  </a:txBody>
                  <a:tcPr/>
                </a:tc>
                <a:tc>
                  <a:txBody>
                    <a:bodyPr/>
                    <a:lstStyle/>
                    <a:p>
                      <a:r>
                        <a:rPr lang="en-US" dirty="0"/>
                        <a:t>Count</a:t>
                      </a:r>
                    </a:p>
                  </a:txBody>
                  <a:tcPr/>
                </a:tc>
                <a:extLst>
                  <a:ext uri="{0D108BD9-81ED-4DB2-BD59-A6C34878D82A}">
                    <a16:rowId xmlns:a16="http://schemas.microsoft.com/office/drawing/2014/main" val="397853636"/>
                  </a:ext>
                </a:extLst>
              </a:tr>
              <a:tr h="370840">
                <a:tc>
                  <a:txBody>
                    <a:bodyPr/>
                    <a:lstStyle/>
                    <a:p>
                      <a:r>
                        <a:rPr lang="en-US" dirty="0"/>
                        <a:t>1</a:t>
                      </a:r>
                    </a:p>
                  </a:txBody>
                  <a:tcPr/>
                </a:tc>
                <a:tc>
                  <a:txBody>
                    <a:bodyPr/>
                    <a:lstStyle/>
                    <a:p>
                      <a:r>
                        <a:rPr lang="en-US" dirty="0"/>
                        <a:t>4</a:t>
                      </a:r>
                    </a:p>
                  </a:txBody>
                  <a:tcPr/>
                </a:tc>
                <a:extLst>
                  <a:ext uri="{0D108BD9-81ED-4DB2-BD59-A6C34878D82A}">
                    <a16:rowId xmlns:a16="http://schemas.microsoft.com/office/drawing/2014/main" val="3750608173"/>
                  </a:ext>
                </a:extLst>
              </a:tr>
              <a:tr h="370840">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3038601779"/>
                  </a:ext>
                </a:extLst>
              </a:tr>
              <a:tr h="370840">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311161822"/>
                  </a:ext>
                </a:extLst>
              </a:tr>
            </a:tbl>
          </a:graphicData>
        </a:graphic>
      </p:graphicFrame>
    </p:spTree>
    <p:extLst>
      <p:ext uri="{BB962C8B-B14F-4D97-AF65-F5344CB8AC3E}">
        <p14:creationId xmlns:p14="http://schemas.microsoft.com/office/powerpoint/2010/main" val="75211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Compression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8218C033-CBCB-4062-859D-9B23F8169FD1}"/>
              </a:ext>
            </a:extLst>
          </p:cNvPr>
          <p:cNvSpPr>
            <a:spLocks noGrp="1"/>
          </p:cNvSpPr>
          <p:nvPr>
            <p:ph type="title"/>
          </p:nvPr>
        </p:nvSpPr>
        <p:spPr>
          <a:xfrm>
            <a:off x="196556" y="1916127"/>
            <a:ext cx="11655840" cy="524527"/>
          </a:xfrm>
        </p:spPr>
        <p:txBody>
          <a:bodyPr vert="horz" wrap="square" lIns="146304" tIns="91440" rIns="146304" bIns="91440" rtlCol="0" anchor="t">
            <a:noAutofit/>
          </a:bodyPr>
          <a:lstStyle/>
          <a:p>
            <a:r>
              <a:rPr lang="en-US" sz="2800" b="1" dirty="0">
                <a:solidFill>
                  <a:srgbClr val="505050"/>
                </a:solidFill>
                <a:latin typeface="+mn-lt"/>
              </a:rPr>
              <a:t>Practical Example of Compression</a:t>
            </a:r>
          </a:p>
        </p:txBody>
      </p:sp>
      <p:sp>
        <p:nvSpPr>
          <p:cNvPr id="9" name="Rectangle 8">
            <a:extLst>
              <a:ext uri="{FF2B5EF4-FFF2-40B4-BE49-F238E27FC236}">
                <a16:creationId xmlns:a16="http://schemas.microsoft.com/office/drawing/2014/main" id="{18399470-FD06-4CDC-8FCF-8C0785B8CBA9}"/>
              </a:ext>
            </a:extLst>
          </p:cNvPr>
          <p:cNvSpPr/>
          <p:nvPr/>
        </p:nvSpPr>
        <p:spPr>
          <a:xfrm>
            <a:off x="6721285" y="2749370"/>
            <a:ext cx="41218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DIAD Complete Data Model</a:t>
            </a:r>
            <a:endParaRPr lang="en-US" sz="2400" b="1" dirty="0">
              <a:gradFill>
                <a:gsLst>
                  <a:gs pos="2917">
                    <a:schemeClr val="tx1"/>
                  </a:gs>
                  <a:gs pos="30000">
                    <a:schemeClr val="tx1"/>
                  </a:gs>
                </a:gsLst>
                <a:lin ang="5400000" scaled="0"/>
              </a:gradFill>
            </a:endParaRPr>
          </a:p>
        </p:txBody>
      </p:sp>
      <p:graphicFrame>
        <p:nvGraphicFramePr>
          <p:cNvPr id="10" name="Table 9">
            <a:extLst>
              <a:ext uri="{FF2B5EF4-FFF2-40B4-BE49-F238E27FC236}">
                <a16:creationId xmlns:a16="http://schemas.microsoft.com/office/drawing/2014/main" id="{FEA25FF6-937F-44D9-ABDC-CD41F045D1BC}"/>
              </a:ext>
            </a:extLst>
          </p:cNvPr>
          <p:cNvGraphicFramePr>
            <a:graphicFrameLocks noGrp="1"/>
          </p:cNvGraphicFramePr>
          <p:nvPr>
            <p:extLst>
              <p:ext uri="{D42A27DB-BD31-4B8C-83A1-F6EECF244321}">
                <p14:modId xmlns:p14="http://schemas.microsoft.com/office/powerpoint/2010/main" val="2021295951"/>
              </p:ext>
            </p:extLst>
          </p:nvPr>
        </p:nvGraphicFramePr>
        <p:xfrm>
          <a:off x="924473" y="3223317"/>
          <a:ext cx="4406900" cy="148336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dirty="0"/>
                        <a:t>Sales Fact</a:t>
                      </a:r>
                    </a:p>
                  </a:txBody>
                  <a:tcPr/>
                </a:tc>
                <a:tc>
                  <a:txBody>
                    <a:bodyPr/>
                    <a:lstStyle/>
                    <a:p>
                      <a:pPr algn="r"/>
                      <a:r>
                        <a:rPr lang="en-US" dirty="0"/>
                        <a:t>420.0 MB</a:t>
                      </a:r>
                    </a:p>
                  </a:txBody>
                  <a:tcPr/>
                </a:tc>
                <a:extLst>
                  <a:ext uri="{0D108BD9-81ED-4DB2-BD59-A6C34878D82A}">
                    <a16:rowId xmlns:a16="http://schemas.microsoft.com/office/drawing/2014/main" val="1648256733"/>
                  </a:ext>
                </a:extLst>
              </a:tr>
              <a:tr h="370840">
                <a:tc>
                  <a:txBody>
                    <a:bodyPr/>
                    <a:lstStyle/>
                    <a:p>
                      <a:r>
                        <a:rPr lang="en-US" dirty="0"/>
                        <a:t>Dimensions</a:t>
                      </a:r>
                    </a:p>
                  </a:txBody>
                  <a:tcPr/>
                </a:tc>
                <a:tc>
                  <a:txBody>
                    <a:bodyPr/>
                    <a:lstStyle/>
                    <a:p>
                      <a:pPr algn="r"/>
                      <a:r>
                        <a:rPr lang="en-US" dirty="0"/>
                        <a:t>4.4 MB</a:t>
                      </a:r>
                    </a:p>
                  </a:txBody>
                  <a:tcPr/>
                </a:tc>
                <a:extLst>
                  <a:ext uri="{0D108BD9-81ED-4DB2-BD59-A6C34878D82A}">
                    <a16:rowId xmlns:a16="http://schemas.microsoft.com/office/drawing/2014/main" val="2701711704"/>
                  </a:ext>
                </a:extLst>
              </a:tr>
              <a:tr h="370840">
                <a:tc>
                  <a:txBody>
                    <a:bodyPr/>
                    <a:lstStyle/>
                    <a:p>
                      <a:r>
                        <a:rPr lang="en-US" dirty="0"/>
                        <a:t>Int’l</a:t>
                      </a:r>
                      <a:r>
                        <a:rPr lang="en-US" baseline="0" dirty="0"/>
                        <a:t> Sales</a:t>
                      </a:r>
                      <a:endParaRPr lang="en-US" dirty="0"/>
                    </a:p>
                  </a:txBody>
                  <a:tcPr/>
                </a:tc>
                <a:tc>
                  <a:txBody>
                    <a:bodyPr/>
                    <a:lstStyle/>
                    <a:p>
                      <a:pPr algn="r"/>
                      <a:r>
                        <a:rPr lang="en-US" dirty="0"/>
                        <a:t>32.4 MB</a:t>
                      </a:r>
                    </a:p>
                  </a:txBody>
                  <a:tcPr/>
                </a:tc>
                <a:extLst>
                  <a:ext uri="{0D108BD9-81ED-4DB2-BD59-A6C34878D82A}">
                    <a16:rowId xmlns:a16="http://schemas.microsoft.com/office/drawing/2014/main" val="2862904722"/>
                  </a:ext>
                </a:extLst>
              </a:tr>
              <a:tr h="370840">
                <a:tc>
                  <a:txBody>
                    <a:bodyPr/>
                    <a:lstStyle/>
                    <a:p>
                      <a:r>
                        <a:rPr lang="en-US" b="1" dirty="0"/>
                        <a:t>Total</a:t>
                      </a:r>
                      <a:r>
                        <a:rPr lang="en-US" b="1" baseline="0" dirty="0"/>
                        <a:t> Data</a:t>
                      </a:r>
                      <a:endParaRPr lang="en-US" b="1" dirty="0"/>
                    </a:p>
                  </a:txBody>
                  <a:tcPr/>
                </a:tc>
                <a:tc>
                  <a:txBody>
                    <a:bodyPr/>
                    <a:lstStyle/>
                    <a:p>
                      <a:pPr algn="r"/>
                      <a:r>
                        <a:rPr lang="en-US" b="1" dirty="0"/>
                        <a:t>456.8 MB</a:t>
                      </a:r>
                    </a:p>
                  </a:txBody>
                  <a:tcPr/>
                </a:tc>
                <a:extLst>
                  <a:ext uri="{0D108BD9-81ED-4DB2-BD59-A6C34878D82A}">
                    <a16:rowId xmlns:a16="http://schemas.microsoft.com/office/drawing/2014/main" val="2025601570"/>
                  </a:ext>
                </a:extLst>
              </a:tr>
            </a:tbl>
          </a:graphicData>
        </a:graphic>
      </p:graphicFrame>
      <p:graphicFrame>
        <p:nvGraphicFramePr>
          <p:cNvPr id="11" name="Table 10">
            <a:extLst>
              <a:ext uri="{FF2B5EF4-FFF2-40B4-BE49-F238E27FC236}">
                <a16:creationId xmlns:a16="http://schemas.microsoft.com/office/drawing/2014/main" id="{6A70D57F-9F11-421D-B2F0-97C4CAB97368}"/>
              </a:ext>
            </a:extLst>
          </p:cNvPr>
          <p:cNvGraphicFramePr>
            <a:graphicFrameLocks noGrp="1"/>
          </p:cNvGraphicFramePr>
          <p:nvPr/>
        </p:nvGraphicFramePr>
        <p:xfrm>
          <a:off x="924473" y="5293417"/>
          <a:ext cx="4406900" cy="37084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b="1" dirty="0"/>
                        <a:t>Query Metadata</a:t>
                      </a:r>
                    </a:p>
                  </a:txBody>
                  <a:tcPr/>
                </a:tc>
                <a:tc>
                  <a:txBody>
                    <a:bodyPr/>
                    <a:lstStyle/>
                    <a:p>
                      <a:pPr algn="r"/>
                      <a:r>
                        <a:rPr lang="en-US" b="1" dirty="0"/>
                        <a:t>113 KB</a:t>
                      </a:r>
                    </a:p>
                  </a:txBody>
                  <a:tcPr/>
                </a:tc>
                <a:extLst>
                  <a:ext uri="{0D108BD9-81ED-4DB2-BD59-A6C34878D82A}">
                    <a16:rowId xmlns:a16="http://schemas.microsoft.com/office/drawing/2014/main" val="1648256733"/>
                  </a:ext>
                </a:extLst>
              </a:tr>
            </a:tbl>
          </a:graphicData>
        </a:graphic>
      </p:graphicFrame>
      <p:sp>
        <p:nvSpPr>
          <p:cNvPr id="12" name="Rectangle 11">
            <a:extLst>
              <a:ext uri="{FF2B5EF4-FFF2-40B4-BE49-F238E27FC236}">
                <a16:creationId xmlns:a16="http://schemas.microsoft.com/office/drawing/2014/main" id="{B7C07AE9-A248-4F3E-8B2A-CE023547428C}"/>
              </a:ext>
            </a:extLst>
          </p:cNvPr>
          <p:cNvSpPr/>
          <p:nvPr/>
        </p:nvSpPr>
        <p:spPr>
          <a:xfrm>
            <a:off x="252173" y="4825318"/>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Queries ONLY – No Data Loaded</a:t>
            </a:r>
            <a:endParaRPr lang="en-US" sz="2400" b="1" dirty="0">
              <a:gradFill>
                <a:gsLst>
                  <a:gs pos="2917">
                    <a:schemeClr val="tx1"/>
                  </a:gs>
                  <a:gs pos="30000">
                    <a:schemeClr val="tx1"/>
                  </a:gs>
                </a:gsLst>
                <a:lin ang="5400000" scaled="0"/>
              </a:gradFill>
            </a:endParaRPr>
          </a:p>
        </p:txBody>
      </p:sp>
      <p:sp>
        <p:nvSpPr>
          <p:cNvPr id="13" name="Rectangle 12">
            <a:extLst>
              <a:ext uri="{FF2B5EF4-FFF2-40B4-BE49-F238E27FC236}">
                <a16:creationId xmlns:a16="http://schemas.microsoft.com/office/drawing/2014/main" id="{FD945FD6-B4FA-41EE-80DF-78E7BBE50B05}"/>
              </a:ext>
            </a:extLst>
          </p:cNvPr>
          <p:cNvSpPr/>
          <p:nvPr/>
        </p:nvSpPr>
        <p:spPr>
          <a:xfrm>
            <a:off x="7050185" y="4400586"/>
            <a:ext cx="3619236" cy="424732"/>
          </a:xfrm>
          <a:prstGeom prst="rect">
            <a:avLst/>
          </a:prstGeom>
          <a:noFill/>
          <a:ln>
            <a:solidFill>
              <a:schemeClr val="accent1"/>
            </a:solidFill>
          </a:ln>
        </p:spPr>
        <p:txBody>
          <a:bodyPr wrap="square">
            <a:spAutoFit/>
          </a:bodyPr>
          <a:lstStyle/>
          <a:p>
            <a:pPr algn="ctr">
              <a:lnSpc>
                <a:spcPct val="90000"/>
              </a:lnSpc>
              <a:spcAft>
                <a:spcPts val="600"/>
              </a:spcAft>
            </a:pPr>
            <a:r>
              <a:rPr lang="en-US" sz="2400" dirty="0"/>
              <a:t>Almost 8X Compression!</a:t>
            </a:r>
            <a:endParaRPr lang="en-US" sz="2400" b="1" dirty="0"/>
          </a:p>
        </p:txBody>
      </p:sp>
      <p:graphicFrame>
        <p:nvGraphicFramePr>
          <p:cNvPr id="14" name="Table 13">
            <a:extLst>
              <a:ext uri="{FF2B5EF4-FFF2-40B4-BE49-F238E27FC236}">
                <a16:creationId xmlns:a16="http://schemas.microsoft.com/office/drawing/2014/main" id="{E22AC076-CC85-49C2-B095-407FD5C51923}"/>
              </a:ext>
            </a:extLst>
          </p:cNvPr>
          <p:cNvGraphicFramePr>
            <a:graphicFrameLocks noGrp="1"/>
          </p:cNvGraphicFramePr>
          <p:nvPr>
            <p:extLst>
              <p:ext uri="{D42A27DB-BD31-4B8C-83A1-F6EECF244321}">
                <p14:modId xmlns:p14="http://schemas.microsoft.com/office/powerpoint/2010/main" val="1271055362"/>
              </p:ext>
            </p:extLst>
          </p:nvPr>
        </p:nvGraphicFramePr>
        <p:xfrm>
          <a:off x="6578779" y="3223317"/>
          <a:ext cx="4406900" cy="45720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sz="2400" b="1" dirty="0">
                          <a:solidFill>
                            <a:schemeClr val="tx1"/>
                          </a:solidFill>
                        </a:rPr>
                        <a:t>Data Model</a:t>
                      </a:r>
                    </a:p>
                  </a:txBody>
                  <a:tcPr/>
                </a:tc>
                <a:tc>
                  <a:txBody>
                    <a:bodyPr/>
                    <a:lstStyle/>
                    <a:p>
                      <a:pPr algn="r"/>
                      <a:r>
                        <a:rPr lang="en-US" sz="2400" b="1" dirty="0">
                          <a:solidFill>
                            <a:schemeClr val="tx1"/>
                          </a:solidFill>
                        </a:rPr>
                        <a:t>59.4 MB</a:t>
                      </a:r>
                    </a:p>
                  </a:txBody>
                  <a:tcPr/>
                </a:tc>
                <a:extLst>
                  <a:ext uri="{0D108BD9-81ED-4DB2-BD59-A6C34878D82A}">
                    <a16:rowId xmlns:a16="http://schemas.microsoft.com/office/drawing/2014/main" val="2025601570"/>
                  </a:ext>
                </a:extLst>
              </a:tr>
            </a:tbl>
          </a:graphicData>
        </a:graphic>
      </p:graphicFrame>
      <p:sp>
        <p:nvSpPr>
          <p:cNvPr id="15" name="Rectangle 14">
            <a:extLst>
              <a:ext uri="{FF2B5EF4-FFF2-40B4-BE49-F238E27FC236}">
                <a16:creationId xmlns:a16="http://schemas.microsoft.com/office/drawing/2014/main" id="{41B38D74-D987-405E-A590-22DA6F672DFB}"/>
              </a:ext>
            </a:extLst>
          </p:cNvPr>
          <p:cNvSpPr/>
          <p:nvPr/>
        </p:nvSpPr>
        <p:spPr>
          <a:xfrm>
            <a:off x="252173" y="2749370"/>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Dashboard in a Day Class Data</a:t>
            </a:r>
            <a:endParaRPr lang="en-US" sz="2400" b="1"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9526681D-05D2-4510-98E4-84EE4731F05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118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Power BI Desktop Files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2AD52782-5932-44C9-B118-DAC4A9A21385}"/>
              </a:ext>
            </a:extLst>
          </p:cNvPr>
          <p:cNvSpPr>
            <a:spLocks noGrp="1"/>
          </p:cNvSpPr>
          <p:nvPr>
            <p:ph type="title"/>
          </p:nvPr>
        </p:nvSpPr>
        <p:spPr>
          <a:xfrm>
            <a:off x="165024" y="1881252"/>
            <a:ext cx="11655840" cy="524527"/>
          </a:xfrm>
        </p:spPr>
        <p:txBody>
          <a:bodyPr vert="horz" wrap="square" lIns="146304" tIns="91440" rIns="146304" bIns="91440" rtlCol="0" anchor="t">
            <a:noAutofit/>
          </a:bodyPr>
          <a:lstStyle/>
          <a:p>
            <a:r>
              <a:rPr lang="en-US" sz="2800" b="1" dirty="0">
                <a:solidFill>
                  <a:srgbClr val="505050"/>
                </a:solidFill>
                <a:latin typeface="+mn-lt"/>
              </a:rPr>
              <a:t>Phases in Building a Power BI Desktop File</a:t>
            </a:r>
          </a:p>
        </p:txBody>
      </p:sp>
      <p:sp>
        <p:nvSpPr>
          <p:cNvPr id="9" name="Rectangle 8">
            <a:extLst>
              <a:ext uri="{FF2B5EF4-FFF2-40B4-BE49-F238E27FC236}">
                <a16:creationId xmlns:a16="http://schemas.microsoft.com/office/drawing/2014/main" id="{CEA6F6C9-0126-4912-A702-0C674D3A913C}"/>
              </a:ext>
            </a:extLst>
          </p:cNvPr>
          <p:cNvSpPr/>
          <p:nvPr/>
        </p:nvSpPr>
        <p:spPr bwMode="auto">
          <a:xfrm>
            <a:off x="417644"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t>
            </a:r>
            <a:r>
              <a:rPr lang="en-US" sz="20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10" name="TextBox 9">
            <a:extLst>
              <a:ext uri="{FF2B5EF4-FFF2-40B4-BE49-F238E27FC236}">
                <a16:creationId xmlns:a16="http://schemas.microsoft.com/office/drawing/2014/main" id="{353D911D-7E6C-407F-BEC0-AA7CB50A189C}"/>
              </a:ext>
            </a:extLst>
          </p:cNvPr>
          <p:cNvSpPr txBox="1"/>
          <p:nvPr/>
        </p:nvSpPr>
        <p:spPr>
          <a:xfrm>
            <a:off x="519824" y="5724196"/>
            <a:ext cx="214630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Create query in “M”</a:t>
            </a:r>
          </a:p>
        </p:txBody>
      </p:sp>
      <p:sp>
        <p:nvSpPr>
          <p:cNvPr id="11" name="Rectangle 10">
            <a:extLst>
              <a:ext uri="{FF2B5EF4-FFF2-40B4-BE49-F238E27FC236}">
                <a16:creationId xmlns:a16="http://schemas.microsoft.com/office/drawing/2014/main" id="{6E2425FE-0400-4F06-86C1-83C93FE7A758}"/>
              </a:ext>
            </a:extLst>
          </p:cNvPr>
          <p:cNvSpPr/>
          <p:nvPr/>
        </p:nvSpPr>
        <p:spPr bwMode="auto">
          <a:xfrm>
            <a:off x="3383094"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a:extLst>
              <a:ext uri="{FF2B5EF4-FFF2-40B4-BE49-F238E27FC236}">
                <a16:creationId xmlns:a16="http://schemas.microsoft.com/office/drawing/2014/main" id="{DEDD47F7-D609-4052-A3FE-3036D1067E04}"/>
              </a:ext>
            </a:extLst>
          </p:cNvPr>
          <p:cNvSpPr txBox="1"/>
          <p:nvPr/>
        </p:nvSpPr>
        <p:spPr>
          <a:xfrm>
            <a:off x="6384014" y="5456160"/>
            <a:ext cx="2146300" cy="1181862"/>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Add calculated columns, measures, add missing relationships</a:t>
            </a:r>
          </a:p>
        </p:txBody>
      </p:sp>
      <p:sp>
        <p:nvSpPr>
          <p:cNvPr id="13" name="Rectangle 12">
            <a:extLst>
              <a:ext uri="{FF2B5EF4-FFF2-40B4-BE49-F238E27FC236}">
                <a16:creationId xmlns:a16="http://schemas.microsoft.com/office/drawing/2014/main" id="{FA382B82-968F-4C02-9D5B-61F1A1B62702}"/>
              </a:ext>
            </a:extLst>
          </p:cNvPr>
          <p:cNvSpPr/>
          <p:nvPr/>
        </p:nvSpPr>
        <p:spPr bwMode="auto">
          <a:xfrm>
            <a:off x="6348544"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a:extLst>
              <a:ext uri="{FF2B5EF4-FFF2-40B4-BE49-F238E27FC236}">
                <a16:creationId xmlns:a16="http://schemas.microsoft.com/office/drawing/2014/main" id="{7EA1F265-8397-4B44-A987-7E66A9302F38}"/>
              </a:ext>
            </a:extLst>
          </p:cNvPr>
          <p:cNvSpPr/>
          <p:nvPr/>
        </p:nvSpPr>
        <p:spPr bwMode="auto">
          <a:xfrm>
            <a:off x="9311109"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a:extLst>
              <a:ext uri="{FF2B5EF4-FFF2-40B4-BE49-F238E27FC236}">
                <a16:creationId xmlns:a16="http://schemas.microsoft.com/office/drawing/2014/main" id="{B3D39CD9-681D-41B1-A3D7-D1B47683CB4D}"/>
              </a:ext>
            </a:extLst>
          </p:cNvPr>
          <p:cNvSpPr txBox="1"/>
          <p:nvPr/>
        </p:nvSpPr>
        <p:spPr>
          <a:xfrm>
            <a:off x="3405829" y="5417687"/>
            <a:ext cx="2146300" cy="148040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Compress data, auto detect relationships</a:t>
            </a:r>
          </a:p>
          <a:p>
            <a:pPr algn="ctr">
              <a:lnSpc>
                <a:spcPct val="90000"/>
              </a:lnSpc>
              <a:spcAft>
                <a:spcPts val="600"/>
              </a:spcAft>
            </a:pPr>
            <a:r>
              <a:rPr lang="en-US" sz="1600" dirty="0">
                <a:gradFill>
                  <a:gsLst>
                    <a:gs pos="2917">
                      <a:schemeClr val="tx1"/>
                    </a:gs>
                    <a:gs pos="30000">
                      <a:schemeClr val="tx1"/>
                    </a:gs>
                  </a:gsLst>
                  <a:lin ang="5400000" scaled="0"/>
                </a:gradFill>
              </a:rPr>
              <a:t>(Automatically Detected)</a:t>
            </a:r>
          </a:p>
        </p:txBody>
      </p:sp>
      <p:sp>
        <p:nvSpPr>
          <p:cNvPr id="16" name="TextBox 15">
            <a:extLst>
              <a:ext uri="{FF2B5EF4-FFF2-40B4-BE49-F238E27FC236}">
                <a16:creationId xmlns:a16="http://schemas.microsoft.com/office/drawing/2014/main" id="{26A1CAF9-1AE0-4336-ADD5-CB8AD0D198DE}"/>
              </a:ext>
            </a:extLst>
          </p:cNvPr>
          <p:cNvSpPr txBox="1"/>
          <p:nvPr/>
        </p:nvSpPr>
        <p:spPr>
          <a:xfrm>
            <a:off x="9362199" y="5599546"/>
            <a:ext cx="2146300"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Evaluate measures and build each visual</a:t>
            </a:r>
          </a:p>
        </p:txBody>
      </p:sp>
      <p:sp>
        <p:nvSpPr>
          <p:cNvPr id="17" name="Right Arrow 8">
            <a:extLst>
              <a:ext uri="{FF2B5EF4-FFF2-40B4-BE49-F238E27FC236}">
                <a16:creationId xmlns:a16="http://schemas.microsoft.com/office/drawing/2014/main" id="{F82AF962-A4DF-4F13-87E6-CAE91C2B8885}"/>
              </a:ext>
            </a:extLst>
          </p:cNvPr>
          <p:cNvSpPr/>
          <p:nvPr/>
        </p:nvSpPr>
        <p:spPr bwMode="auto">
          <a:xfrm>
            <a:off x="2666124" y="4212896"/>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6">
            <a:extLst>
              <a:ext uri="{FF2B5EF4-FFF2-40B4-BE49-F238E27FC236}">
                <a16:creationId xmlns:a16="http://schemas.microsoft.com/office/drawing/2014/main" id="{BAF8AB16-CF7D-46F4-906A-DA2BE5664B60}"/>
              </a:ext>
            </a:extLst>
          </p:cNvPr>
          <p:cNvSpPr/>
          <p:nvPr/>
        </p:nvSpPr>
        <p:spPr bwMode="auto">
          <a:xfrm>
            <a:off x="5634459" y="4228674"/>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7">
            <a:extLst>
              <a:ext uri="{FF2B5EF4-FFF2-40B4-BE49-F238E27FC236}">
                <a16:creationId xmlns:a16="http://schemas.microsoft.com/office/drawing/2014/main" id="{909D39AB-81F6-459B-9479-DD736E93E18E}"/>
              </a:ext>
            </a:extLst>
          </p:cNvPr>
          <p:cNvSpPr/>
          <p:nvPr/>
        </p:nvSpPr>
        <p:spPr bwMode="auto">
          <a:xfrm>
            <a:off x="8594139" y="4212896"/>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D39E249B-F3F2-4158-A5F7-4090A4BF5ED9}"/>
              </a:ext>
            </a:extLst>
          </p:cNvPr>
          <p:cNvPicPr>
            <a:picLocks noChangeAspect="1"/>
          </p:cNvPicPr>
          <p:nvPr/>
        </p:nvPicPr>
        <p:blipFill>
          <a:blip r:embed="rId3"/>
          <a:stretch>
            <a:fillRect/>
          </a:stretch>
        </p:blipFill>
        <p:spPr>
          <a:xfrm>
            <a:off x="1186506" y="2592640"/>
            <a:ext cx="591706" cy="843496"/>
          </a:xfrm>
          <a:prstGeom prst="rect">
            <a:avLst/>
          </a:prstGeom>
          <a:ln>
            <a:solidFill>
              <a:schemeClr val="tx1"/>
            </a:solidFill>
          </a:ln>
        </p:spPr>
      </p:pic>
      <p:pic>
        <p:nvPicPr>
          <p:cNvPr id="22" name="Picture 21">
            <a:extLst>
              <a:ext uri="{FF2B5EF4-FFF2-40B4-BE49-F238E27FC236}">
                <a16:creationId xmlns:a16="http://schemas.microsoft.com/office/drawing/2014/main" id="{07700581-FE70-4759-8627-EFC0F93F48DC}"/>
              </a:ext>
            </a:extLst>
          </p:cNvPr>
          <p:cNvPicPr>
            <a:picLocks noChangeAspect="1"/>
          </p:cNvPicPr>
          <p:nvPr/>
        </p:nvPicPr>
        <p:blipFill>
          <a:blip r:embed="rId4"/>
          <a:stretch>
            <a:fillRect/>
          </a:stretch>
        </p:blipFill>
        <p:spPr>
          <a:xfrm>
            <a:off x="6779953" y="2592639"/>
            <a:ext cx="1297686" cy="843496"/>
          </a:xfrm>
          <a:prstGeom prst="rect">
            <a:avLst/>
          </a:prstGeom>
          <a:ln>
            <a:solidFill>
              <a:schemeClr val="tx1"/>
            </a:solidFill>
          </a:ln>
        </p:spPr>
      </p:pic>
      <p:pic>
        <p:nvPicPr>
          <p:cNvPr id="23" name="Picture 22">
            <a:extLst>
              <a:ext uri="{FF2B5EF4-FFF2-40B4-BE49-F238E27FC236}">
                <a16:creationId xmlns:a16="http://schemas.microsoft.com/office/drawing/2014/main" id="{4779EB54-A27A-4EC4-AEB5-796542EF6211}"/>
              </a:ext>
            </a:extLst>
          </p:cNvPr>
          <p:cNvPicPr>
            <a:picLocks noChangeAspect="1"/>
          </p:cNvPicPr>
          <p:nvPr/>
        </p:nvPicPr>
        <p:blipFill rotWithShape="1">
          <a:blip r:embed="rId5"/>
          <a:srcRect r="49784"/>
          <a:stretch/>
        </p:blipFill>
        <p:spPr>
          <a:xfrm>
            <a:off x="9690549" y="2637961"/>
            <a:ext cx="1489600" cy="791039"/>
          </a:xfrm>
          <a:prstGeom prst="rect">
            <a:avLst/>
          </a:prstGeom>
          <a:ln>
            <a:solidFill>
              <a:schemeClr val="tx1"/>
            </a:solidFill>
          </a:ln>
        </p:spPr>
      </p:pic>
      <p:sp>
        <p:nvSpPr>
          <p:cNvPr id="2" name="TextBox 1">
            <a:extLst>
              <a:ext uri="{FF2B5EF4-FFF2-40B4-BE49-F238E27FC236}">
                <a16:creationId xmlns:a16="http://schemas.microsoft.com/office/drawing/2014/main" id="{65EA9567-B6F1-4E60-8D5E-028F92DB242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24" name="Picture 23">
            <a:extLst>
              <a:ext uri="{FF2B5EF4-FFF2-40B4-BE49-F238E27FC236}">
                <a16:creationId xmlns:a16="http://schemas.microsoft.com/office/drawing/2014/main" id="{0159EDAE-8F6D-49EC-8EDE-68A7D560B8E0}"/>
              </a:ext>
            </a:extLst>
          </p:cNvPr>
          <p:cNvPicPr>
            <a:picLocks noChangeAspect="1"/>
          </p:cNvPicPr>
          <p:nvPr/>
        </p:nvPicPr>
        <p:blipFill>
          <a:blip r:embed="rId6"/>
          <a:stretch>
            <a:fillRect/>
          </a:stretch>
        </p:blipFill>
        <p:spPr>
          <a:xfrm>
            <a:off x="4269150" y="2488019"/>
            <a:ext cx="419658" cy="948116"/>
          </a:xfrm>
          <a:prstGeom prst="rect">
            <a:avLst/>
          </a:prstGeom>
          <a:ln>
            <a:solidFill>
              <a:schemeClr val="tx1"/>
            </a:solidFill>
          </a:ln>
        </p:spPr>
      </p:pic>
    </p:spTree>
    <p:extLst>
      <p:ext uri="{BB962C8B-B14F-4D97-AF65-F5344CB8AC3E}">
        <p14:creationId xmlns:p14="http://schemas.microsoft.com/office/powerpoint/2010/main" val="21352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Data Types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BA3260E9-8284-434C-8FDF-71867F294F34}"/>
              </a:ext>
            </a:extLst>
          </p:cNvPr>
          <p:cNvSpPr txBox="1"/>
          <p:nvPr/>
        </p:nvSpPr>
        <p:spPr>
          <a:xfrm>
            <a:off x="83820" y="1806898"/>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505050"/>
                </a:solidFill>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solidFill>
                  <a:srgbClr val="505050"/>
                </a:solidFill>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solidFill>
                  <a:srgbClr val="505050"/>
                </a:solidFill>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dirty="0"/>
              <a:t>Any</a:t>
            </a:r>
            <a:r>
              <a:rPr lang="en-US" sz="2000" b="1" dirty="0"/>
              <a:t> – </a:t>
            </a:r>
            <a:r>
              <a:rPr lang="en-US" sz="2000" b="1" dirty="0">
                <a:solidFill>
                  <a:srgbClr val="505050"/>
                </a:solidFill>
              </a:rPr>
              <a:t>Avoid</a:t>
            </a:r>
          </a:p>
        </p:txBody>
      </p:sp>
      <p:sp>
        <p:nvSpPr>
          <p:cNvPr id="3" name="TextBox 2">
            <a:extLst>
              <a:ext uri="{FF2B5EF4-FFF2-40B4-BE49-F238E27FC236}">
                <a16:creationId xmlns:a16="http://schemas.microsoft.com/office/drawing/2014/main" id="{C33E792E-4094-44B8-8F82-BB299D8B302D}"/>
              </a:ext>
            </a:extLst>
          </p:cNvPr>
          <p:cNvSpPr txBox="1"/>
          <p:nvPr/>
        </p:nvSpPr>
        <p:spPr>
          <a:xfrm>
            <a:off x="264435" y="6209252"/>
            <a:ext cx="11655840" cy="3693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sz="2000" b="0" dirty="0">
                <a:solidFill>
                  <a:schemeClr val="tx1"/>
                </a:solidFill>
              </a:rPr>
              <a:t>Pro Tip: Data type is different from data format</a:t>
            </a:r>
          </a:p>
        </p:txBody>
      </p:sp>
      <p:sp>
        <p:nvSpPr>
          <p:cNvPr id="4" name="Rounded Rectangle 4">
            <a:extLst>
              <a:ext uri="{FF2B5EF4-FFF2-40B4-BE49-F238E27FC236}">
                <a16:creationId xmlns:a16="http://schemas.microsoft.com/office/drawing/2014/main" id="{ADF2541F-A5B0-4A99-A3F8-42C6E12D5665}"/>
              </a:ext>
            </a:extLst>
          </p:cNvPr>
          <p:cNvSpPr/>
          <p:nvPr/>
        </p:nvSpPr>
        <p:spPr bwMode="auto">
          <a:xfrm>
            <a:off x="8660505" y="1888380"/>
            <a:ext cx="3263415" cy="18721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Set your </a:t>
            </a:r>
            <a:br>
              <a:rPr lang="en-US" sz="2400" dirty="0">
                <a:solidFill>
                  <a:schemeClr val="tx1"/>
                </a:solidFill>
                <a:latin typeface="+mj-lt"/>
                <a:ea typeface="Segoe UI" pitchFamily="34" charset="0"/>
                <a:cs typeface="Segoe UI" pitchFamily="34" charset="0"/>
              </a:rPr>
            </a:br>
            <a:r>
              <a:rPr lang="en-US" sz="2400" b="1" dirty="0">
                <a:solidFill>
                  <a:schemeClr val="tx1"/>
                </a:solidFill>
                <a:latin typeface="+mj-lt"/>
                <a:ea typeface="Segoe UI" pitchFamily="34" charset="0"/>
                <a:cs typeface="Segoe UI" pitchFamily="34" charset="0"/>
              </a:rPr>
              <a:t>Data Types</a:t>
            </a:r>
            <a:r>
              <a:rPr lang="en-US" sz="2400" dirty="0">
                <a:solidFill>
                  <a:schemeClr val="tx1"/>
                </a:solidFill>
                <a:latin typeface="+mj-lt"/>
                <a:ea typeface="Segoe UI" pitchFamily="34" charset="0"/>
                <a:cs typeface="Segoe UI" pitchFamily="34" charset="0"/>
              </a:rPr>
              <a:t> </a:t>
            </a:r>
            <a:br>
              <a:rPr lang="en-US" sz="2400" dirty="0">
                <a:solidFill>
                  <a:schemeClr val="tx1"/>
                </a:solidFill>
                <a:latin typeface="+mj-lt"/>
                <a:ea typeface="Segoe UI" pitchFamily="34" charset="0"/>
                <a:cs typeface="Segoe UI" pitchFamily="34" charset="0"/>
              </a:rPr>
            </a:br>
            <a:r>
              <a:rPr lang="en-US" sz="2400" dirty="0">
                <a:solidFill>
                  <a:schemeClr val="tx1"/>
                </a:solidFill>
                <a:latin typeface="+mj-lt"/>
                <a:ea typeface="Segoe UI" pitchFamily="34" charset="0"/>
                <a:cs typeface="Segoe UI" pitchFamily="34" charset="0"/>
              </a:rPr>
              <a:t>in the </a:t>
            </a:r>
            <a:br>
              <a:rPr lang="en-US" sz="2400" dirty="0">
                <a:solidFill>
                  <a:schemeClr val="tx1"/>
                </a:solidFill>
                <a:latin typeface="+mj-lt"/>
                <a:ea typeface="Segoe UI" pitchFamily="34" charset="0"/>
                <a:cs typeface="Segoe UI" pitchFamily="34" charset="0"/>
              </a:rPr>
            </a:br>
            <a:r>
              <a:rPr lang="en-US" sz="2400" u="sng" dirty="0">
                <a:solidFill>
                  <a:schemeClr val="tx1"/>
                </a:solidFill>
                <a:latin typeface="+mj-lt"/>
                <a:ea typeface="Segoe UI" pitchFamily="34" charset="0"/>
                <a:cs typeface="Segoe UI" pitchFamily="34" charset="0"/>
              </a:rPr>
              <a:t>Query Editor</a:t>
            </a:r>
          </a:p>
        </p:txBody>
      </p:sp>
      <p:sp>
        <p:nvSpPr>
          <p:cNvPr id="9" name="TextBox 8">
            <a:extLst>
              <a:ext uri="{FF2B5EF4-FFF2-40B4-BE49-F238E27FC236}">
                <a16:creationId xmlns:a16="http://schemas.microsoft.com/office/drawing/2014/main" id="{B7290278-CA9A-4ED6-90D4-43A3B1FA938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ounded Rectangle 4">
            <a:extLst>
              <a:ext uri="{FF2B5EF4-FFF2-40B4-BE49-F238E27FC236}">
                <a16:creationId xmlns:a16="http://schemas.microsoft.com/office/drawing/2014/main" id="{6E897C52-8313-4F7B-B69C-2DC7761197DD}"/>
              </a:ext>
            </a:extLst>
          </p:cNvPr>
          <p:cNvSpPr/>
          <p:nvPr/>
        </p:nvSpPr>
        <p:spPr bwMode="auto">
          <a:xfrm>
            <a:off x="8660504" y="4091520"/>
            <a:ext cx="3263415" cy="1872116"/>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Set your </a:t>
            </a:r>
            <a:br>
              <a:rPr lang="en-US" sz="2400" dirty="0">
                <a:solidFill>
                  <a:schemeClr val="tx1"/>
                </a:solidFill>
                <a:latin typeface="+mj-lt"/>
                <a:ea typeface="Segoe UI" pitchFamily="34" charset="0"/>
                <a:cs typeface="Segoe UI" pitchFamily="34" charset="0"/>
              </a:rPr>
            </a:br>
            <a:r>
              <a:rPr lang="en-US" sz="2400" b="1" dirty="0">
                <a:solidFill>
                  <a:schemeClr val="tx1"/>
                </a:solidFill>
                <a:latin typeface="+mj-lt"/>
                <a:ea typeface="Segoe UI" pitchFamily="34" charset="0"/>
                <a:cs typeface="Segoe UI" pitchFamily="34" charset="0"/>
              </a:rPr>
              <a:t>Data Formats </a:t>
            </a:r>
            <a:br>
              <a:rPr lang="en-US" sz="2400" dirty="0">
                <a:solidFill>
                  <a:schemeClr val="tx1"/>
                </a:solidFill>
                <a:latin typeface="+mj-lt"/>
                <a:ea typeface="Segoe UI" pitchFamily="34" charset="0"/>
                <a:cs typeface="Segoe UI" pitchFamily="34" charset="0"/>
              </a:rPr>
            </a:br>
            <a:r>
              <a:rPr lang="en-US" sz="2400" dirty="0">
                <a:solidFill>
                  <a:schemeClr val="tx1"/>
                </a:solidFill>
                <a:latin typeface="+mj-lt"/>
                <a:ea typeface="Segoe UI" pitchFamily="34" charset="0"/>
                <a:cs typeface="Segoe UI" pitchFamily="34" charset="0"/>
              </a:rPr>
              <a:t>($ %, </a:t>
            </a:r>
            <a:r>
              <a:rPr lang="en-US" sz="2400" dirty="0" err="1">
                <a:solidFill>
                  <a:schemeClr val="tx1"/>
                </a:solidFill>
                <a:latin typeface="+mj-lt"/>
                <a:ea typeface="Segoe UI" pitchFamily="34" charset="0"/>
                <a:cs typeface="Segoe UI" pitchFamily="34" charset="0"/>
              </a:rPr>
              <a:t>etc</a:t>
            </a:r>
            <a:r>
              <a:rPr lang="en-US" sz="2400" dirty="0">
                <a:solidFill>
                  <a:schemeClr val="tx1"/>
                </a:solidFill>
                <a:latin typeface="+mj-lt"/>
                <a:ea typeface="Segoe UI" pitchFamily="34" charset="0"/>
                <a:cs typeface="Segoe UI" pitchFamily="34" charset="0"/>
              </a:rPr>
              <a:t>) </a:t>
            </a:r>
            <a:br>
              <a:rPr lang="en-US" sz="2400" dirty="0">
                <a:solidFill>
                  <a:schemeClr val="tx1"/>
                </a:solidFill>
                <a:latin typeface="+mj-lt"/>
                <a:ea typeface="Segoe UI" pitchFamily="34" charset="0"/>
                <a:cs typeface="Segoe UI" pitchFamily="34" charset="0"/>
              </a:rPr>
            </a:br>
            <a:r>
              <a:rPr lang="en-US" sz="2400" dirty="0">
                <a:solidFill>
                  <a:schemeClr val="tx1"/>
                </a:solidFill>
                <a:latin typeface="+mj-lt"/>
                <a:ea typeface="Segoe UI" pitchFamily="34" charset="0"/>
                <a:cs typeface="Segoe UI" pitchFamily="34" charset="0"/>
              </a:rPr>
              <a:t>in the Data Model</a:t>
            </a:r>
          </a:p>
        </p:txBody>
      </p:sp>
    </p:spTree>
    <p:extLst>
      <p:ext uri="{BB962C8B-B14F-4D97-AF65-F5344CB8AC3E}">
        <p14:creationId xmlns:p14="http://schemas.microsoft.com/office/powerpoint/2010/main" val="24891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279812" y="413503"/>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Course Agenda</a:t>
            </a:r>
          </a:p>
        </p:txBody>
      </p:sp>
      <p:graphicFrame>
        <p:nvGraphicFramePr>
          <p:cNvPr id="6" name="Table 5">
            <a:extLst>
              <a:ext uri="{FF2B5EF4-FFF2-40B4-BE49-F238E27FC236}">
                <a16:creationId xmlns:a16="http://schemas.microsoft.com/office/drawing/2014/main" id="{ACBEA019-CBEF-484D-8732-3B635591277C}"/>
              </a:ext>
            </a:extLst>
          </p:cNvPr>
          <p:cNvGraphicFramePr>
            <a:graphicFrameLocks noGrp="1"/>
          </p:cNvGraphicFramePr>
          <p:nvPr>
            <p:extLst>
              <p:ext uri="{D42A27DB-BD31-4B8C-83A1-F6EECF244321}">
                <p14:modId xmlns:p14="http://schemas.microsoft.com/office/powerpoint/2010/main" val="1070763367"/>
              </p:ext>
            </p:extLst>
          </p:nvPr>
        </p:nvGraphicFramePr>
        <p:xfrm>
          <a:off x="384943" y="1688555"/>
          <a:ext cx="9576079" cy="4893957"/>
        </p:xfrm>
        <a:graphic>
          <a:graphicData uri="http://schemas.openxmlformats.org/drawingml/2006/table">
            <a:tbl>
              <a:tblPr firstRow="1">
                <a:tableStyleId>{2D5ABB26-0587-4C30-8999-92F81FD0307C}</a:tableStyleId>
              </a:tblPr>
              <a:tblGrid>
                <a:gridCol w="1398940">
                  <a:extLst>
                    <a:ext uri="{9D8B030D-6E8A-4147-A177-3AD203B41FA5}">
                      <a16:colId xmlns:a16="http://schemas.microsoft.com/office/drawing/2014/main" val="3079094763"/>
                    </a:ext>
                  </a:extLst>
                </a:gridCol>
                <a:gridCol w="5576835">
                  <a:extLst>
                    <a:ext uri="{9D8B030D-6E8A-4147-A177-3AD203B41FA5}">
                      <a16:colId xmlns:a16="http://schemas.microsoft.com/office/drawing/2014/main" val="3683571870"/>
                    </a:ext>
                  </a:extLst>
                </a:gridCol>
                <a:gridCol w="2600304">
                  <a:extLst>
                    <a:ext uri="{9D8B030D-6E8A-4147-A177-3AD203B41FA5}">
                      <a16:colId xmlns:a16="http://schemas.microsoft.com/office/drawing/2014/main" val="556327279"/>
                    </a:ext>
                  </a:extLst>
                </a:gridCol>
              </a:tblGrid>
              <a:tr h="314149">
                <a:tc>
                  <a:txBody>
                    <a:bodyPr/>
                    <a:lstStyle/>
                    <a:p>
                      <a:pPr algn="l"/>
                      <a:endParaRPr lang="en-US" sz="1100" dirty="0"/>
                    </a:p>
                  </a:txBody>
                  <a:tcPr anchor="ctr"/>
                </a:tc>
                <a:tc>
                  <a:txBody>
                    <a:bodyPr/>
                    <a:lstStyle/>
                    <a:p>
                      <a:pPr algn="l"/>
                      <a:r>
                        <a:rPr lang="en-US" sz="1100" dirty="0"/>
                        <a:t>Subject</a:t>
                      </a:r>
                    </a:p>
                  </a:txBody>
                  <a:tcPr anchor="ctr"/>
                </a:tc>
                <a:tc>
                  <a:txBody>
                    <a:bodyPr/>
                    <a:lstStyle/>
                    <a:p>
                      <a:pPr algn="l"/>
                      <a:r>
                        <a:rPr lang="en-US" sz="1100" dirty="0"/>
                        <a:t>Suggested time</a:t>
                      </a:r>
                    </a:p>
                  </a:txBody>
                  <a:tcPr anchor="ctr"/>
                </a:tc>
                <a:extLst>
                  <a:ext uri="{0D108BD9-81ED-4DB2-BD59-A6C34878D82A}">
                    <a16:rowId xmlns:a16="http://schemas.microsoft.com/office/drawing/2014/main" val="1715852650"/>
                  </a:ext>
                </a:extLst>
              </a:tr>
              <a:tr h="235613">
                <a:tc>
                  <a:txBody>
                    <a:bodyPr/>
                    <a:lstStyle/>
                    <a:p>
                      <a:pPr algn="l"/>
                      <a:endParaRPr lang="en-US" sz="1100" dirty="0"/>
                    </a:p>
                  </a:txBody>
                  <a:tcPr anchor="ctr"/>
                </a:tc>
                <a:tc>
                  <a:txBody>
                    <a:bodyPr/>
                    <a:lstStyle/>
                    <a:p>
                      <a:pPr algn="l"/>
                      <a:r>
                        <a:rPr kumimoji="0" lang="en-US" sz="1100" b="0" i="0" u="none" strike="noStrike" kern="0" cap="none" spc="0" normalizeH="0" baseline="0" noProof="0" dirty="0">
                          <a:ln>
                            <a:noFill/>
                          </a:ln>
                          <a:solidFill>
                            <a:schemeClr val="tx1">
                              <a:lumMod val="50000"/>
                            </a:schemeClr>
                          </a:solidFill>
                          <a:effectLst/>
                          <a:uLnTx/>
                          <a:uFillTx/>
                        </a:rPr>
                        <a:t>Introductions and Overview </a:t>
                      </a:r>
                      <a:endParaRPr lang="en-US" sz="1100" dirty="0"/>
                    </a:p>
                  </a:txBody>
                  <a:tcPr anchor="ctr"/>
                </a:tc>
                <a:tc>
                  <a:txBody>
                    <a:bodyPr/>
                    <a:lstStyle/>
                    <a:p>
                      <a:pPr algn="l"/>
                      <a:r>
                        <a:rPr lang="en-US" sz="1100" dirty="0"/>
                        <a:t>15 min</a:t>
                      </a:r>
                    </a:p>
                  </a:txBody>
                  <a:tcPr anchor="ctr"/>
                </a:tc>
                <a:extLst>
                  <a:ext uri="{0D108BD9-81ED-4DB2-BD59-A6C34878D82A}">
                    <a16:rowId xmlns:a16="http://schemas.microsoft.com/office/drawing/2014/main" val="1954015326"/>
                  </a:ext>
                </a:extLst>
              </a:tr>
              <a:tr h="268243">
                <a:tc>
                  <a:txBody>
                    <a:bodyPr/>
                    <a:lstStyle/>
                    <a:p>
                      <a:pPr algn="l"/>
                      <a:r>
                        <a:rPr lang="en-US" sz="1100" dirty="0"/>
                        <a:t>Module 1</a:t>
                      </a:r>
                    </a:p>
                  </a:txBody>
                  <a:tcPr anchor="ctr"/>
                </a:tc>
                <a:tc>
                  <a:txBody>
                    <a:bodyPr/>
                    <a:lstStyle/>
                    <a:p>
                      <a:pPr algn="l"/>
                      <a:r>
                        <a:rPr kumimoji="0" lang="en-US" sz="1100" b="0" i="0" u="none" strike="noStrike" kern="0" cap="none" spc="0" normalizeH="0" baseline="0" noProof="0" dirty="0">
                          <a:ln>
                            <a:noFill/>
                          </a:ln>
                          <a:solidFill>
                            <a:schemeClr val="tx1">
                              <a:lumMod val="50000"/>
                            </a:schemeClr>
                          </a:solidFill>
                          <a:effectLst/>
                          <a:uLnTx/>
                          <a:uFillTx/>
                        </a:rPr>
                        <a:t>Getting and shaping the Data </a:t>
                      </a:r>
                      <a:endParaRPr lang="en-US" sz="1100" dirty="0"/>
                    </a:p>
                  </a:txBody>
                  <a:tcPr anchor="ctr"/>
                </a:tc>
                <a:tc>
                  <a:txBody>
                    <a:bodyPr/>
                    <a:lstStyle/>
                    <a:p>
                      <a:pPr algn="l"/>
                      <a:r>
                        <a:rPr lang="en-US" sz="1100" dirty="0"/>
                        <a:t>30 min</a:t>
                      </a:r>
                    </a:p>
                  </a:txBody>
                  <a:tcPr anchor="ctr"/>
                </a:tc>
                <a:extLst>
                  <a:ext uri="{0D108BD9-81ED-4DB2-BD59-A6C34878D82A}">
                    <a16:rowId xmlns:a16="http://schemas.microsoft.com/office/drawing/2014/main" val="2260007192"/>
                  </a:ext>
                </a:extLst>
              </a:tr>
              <a:tr h="263661">
                <a:tc>
                  <a:txBody>
                    <a:bodyPr/>
                    <a:lstStyle/>
                    <a:p>
                      <a:pPr algn="l"/>
                      <a:r>
                        <a:rPr lang="en-US" sz="1100" dirty="0"/>
                        <a:t>Lab 01 </a:t>
                      </a:r>
                    </a:p>
                  </a:txBody>
                  <a:tcPr anchor="ctr"/>
                </a:tc>
                <a:tc>
                  <a:txBody>
                    <a:bodyPr/>
                    <a:lstStyle/>
                    <a:p>
                      <a:pPr algn="l"/>
                      <a:r>
                        <a:rPr lang="en-US" sz="1100" dirty="0"/>
                        <a:t>Getting the data </a:t>
                      </a:r>
                    </a:p>
                  </a:txBody>
                  <a:tcPr anchor="ctr"/>
                </a:tc>
                <a:tc>
                  <a:txBody>
                    <a:bodyPr/>
                    <a:lstStyle/>
                    <a:p>
                      <a:pPr algn="l"/>
                      <a:r>
                        <a:rPr lang="en-US" sz="1100" dirty="0"/>
                        <a:t>15 min</a:t>
                      </a:r>
                    </a:p>
                  </a:txBody>
                  <a:tcPr anchor="ctr"/>
                </a:tc>
                <a:extLst>
                  <a:ext uri="{0D108BD9-81ED-4DB2-BD59-A6C34878D82A}">
                    <a16:rowId xmlns:a16="http://schemas.microsoft.com/office/drawing/2014/main" val="1434663635"/>
                  </a:ext>
                </a:extLst>
              </a:tr>
              <a:tr h="291448">
                <a:tc>
                  <a:txBody>
                    <a:bodyPr/>
                    <a:lstStyle/>
                    <a:p>
                      <a:pPr algn="l"/>
                      <a:r>
                        <a:rPr lang="en-US" sz="1100" dirty="0"/>
                        <a:t>Module 2</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Basic Data Modeling</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30 min</a:t>
                      </a:r>
                    </a:p>
                  </a:txBody>
                  <a:tcPr anchor="ctr"/>
                </a:tc>
                <a:extLst>
                  <a:ext uri="{0D108BD9-81ED-4DB2-BD59-A6C34878D82A}">
                    <a16:rowId xmlns:a16="http://schemas.microsoft.com/office/drawing/2014/main" val="1443705738"/>
                  </a:ext>
                </a:extLst>
              </a:tr>
              <a:tr h="291448">
                <a:tc>
                  <a:txBody>
                    <a:bodyPr/>
                    <a:lstStyle/>
                    <a:p>
                      <a:pPr algn="l"/>
                      <a:r>
                        <a:rPr lang="en-US" sz="1100" dirty="0"/>
                        <a:t>Lab 02</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Creating Dimensions, Fact and Shaping the data</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30 min</a:t>
                      </a:r>
                    </a:p>
                  </a:txBody>
                  <a:tcPr anchor="ctr"/>
                </a:tc>
                <a:extLst>
                  <a:ext uri="{0D108BD9-81ED-4DB2-BD59-A6C34878D82A}">
                    <a16:rowId xmlns:a16="http://schemas.microsoft.com/office/drawing/2014/main" val="239524687"/>
                  </a:ext>
                </a:extLst>
              </a:tr>
              <a:tr h="291448">
                <a:tc>
                  <a:txBody>
                    <a:bodyPr/>
                    <a:lstStyle/>
                    <a:p>
                      <a:pPr algn="l"/>
                      <a:r>
                        <a:rPr lang="en-US" sz="1100" dirty="0"/>
                        <a:t>Module 3</a:t>
                      </a:r>
                    </a:p>
                  </a:txBody>
                  <a:tcPr anchor="ctr"/>
                </a:tc>
                <a:tc>
                  <a:txBody>
                    <a:bodyPr/>
                    <a:lstStyle/>
                    <a:p>
                      <a:pPr algn="l"/>
                      <a:r>
                        <a:rPr lang="en-US" sz="1100" dirty="0"/>
                        <a:t>Getting started with M </a:t>
                      </a:r>
                      <a:r>
                        <a:rPr lang="en-US" sz="1100" dirty="0">
                          <a:solidFill>
                            <a:schemeClr val="tx1">
                              <a:lumMod val="50000"/>
                            </a:schemeClr>
                          </a:solidFill>
                        </a:rPr>
                        <a:t>(Power Query Language) </a:t>
                      </a:r>
                      <a:endParaRPr lang="en-US" sz="1100" dirty="0"/>
                    </a:p>
                  </a:txBody>
                  <a:tcPr anchor="ctr"/>
                </a:tc>
                <a:tc>
                  <a:txBody>
                    <a:bodyPr/>
                    <a:lstStyle/>
                    <a:p>
                      <a:pPr algn="l"/>
                      <a:r>
                        <a:rPr lang="en-US" sz="1100" dirty="0"/>
                        <a:t>30 min</a:t>
                      </a:r>
                    </a:p>
                  </a:txBody>
                  <a:tcPr anchor="ctr"/>
                </a:tc>
                <a:extLst>
                  <a:ext uri="{0D108BD9-81ED-4DB2-BD59-A6C34878D82A}">
                    <a16:rowId xmlns:a16="http://schemas.microsoft.com/office/drawing/2014/main" val="262409654"/>
                  </a:ext>
                </a:extLst>
              </a:tr>
              <a:tr h="291448">
                <a:tc>
                  <a:txBody>
                    <a:bodyPr/>
                    <a:lstStyle/>
                    <a:p>
                      <a:pPr algn="l"/>
                      <a:r>
                        <a:rPr lang="en-US" sz="1100" dirty="0"/>
                        <a:t>Lab 03</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Creating Relationships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30 min</a:t>
                      </a:r>
                    </a:p>
                  </a:txBody>
                  <a:tcPr anchor="ctr"/>
                </a:tc>
                <a:extLst>
                  <a:ext uri="{0D108BD9-81ED-4DB2-BD59-A6C34878D82A}">
                    <a16:rowId xmlns:a16="http://schemas.microsoft.com/office/drawing/2014/main" val="438237995"/>
                  </a:ext>
                </a:extLst>
              </a:tr>
              <a:tr h="291448">
                <a:tc>
                  <a:txBody>
                    <a:bodyPr/>
                    <a:lstStyle/>
                    <a:p>
                      <a:pPr algn="l"/>
                      <a:r>
                        <a:rPr lang="en-US" sz="1100" dirty="0"/>
                        <a:t>Module 4</a:t>
                      </a:r>
                    </a:p>
                  </a:txBody>
                  <a:tcPr anchor="ctr"/>
                </a:tc>
                <a:tc>
                  <a:txBody>
                    <a:bodyPr/>
                    <a:lstStyle/>
                    <a:p>
                      <a:pPr algn="l"/>
                      <a:r>
                        <a:rPr lang="en-US" sz="1100" dirty="0"/>
                        <a:t>Understanding Logic Operators </a:t>
                      </a:r>
                    </a:p>
                  </a:txBody>
                  <a:tcPr anchor="ctr"/>
                </a:tc>
                <a:tc>
                  <a:txBody>
                    <a:bodyPr/>
                    <a:lstStyle/>
                    <a:p>
                      <a:pPr algn="l"/>
                      <a:r>
                        <a:rPr lang="en-US" sz="1100" dirty="0"/>
                        <a:t>30 min </a:t>
                      </a:r>
                    </a:p>
                  </a:txBody>
                  <a:tcPr anchor="ctr"/>
                </a:tc>
                <a:extLst>
                  <a:ext uri="{0D108BD9-81ED-4DB2-BD59-A6C34878D82A}">
                    <a16:rowId xmlns:a16="http://schemas.microsoft.com/office/drawing/2014/main" val="14154873"/>
                  </a:ext>
                </a:extLst>
              </a:tr>
              <a:tr h="291448">
                <a:tc>
                  <a:txBody>
                    <a:bodyPr/>
                    <a:lstStyle/>
                    <a:p>
                      <a:pPr algn="l"/>
                      <a:endParaRPr lang="en-US" sz="1100" dirty="0"/>
                    </a:p>
                  </a:txBody>
                  <a:tcPr anchor="ctr"/>
                </a:tc>
                <a:tc>
                  <a:txBody>
                    <a:bodyPr/>
                    <a:lstStyle/>
                    <a:p>
                      <a:pPr algn="l"/>
                      <a:r>
                        <a:rPr lang="en-US" sz="1100" dirty="0"/>
                        <a:t>Break </a:t>
                      </a:r>
                    </a:p>
                  </a:txBody>
                  <a:tcPr anchor="ctr"/>
                </a:tc>
                <a:tc>
                  <a:txBody>
                    <a:bodyPr/>
                    <a:lstStyle/>
                    <a:p>
                      <a:pPr algn="l"/>
                      <a:r>
                        <a:rPr lang="en-US" sz="1100" dirty="0"/>
                        <a:t>30 min</a:t>
                      </a:r>
                    </a:p>
                  </a:txBody>
                  <a:tcPr anchor="ctr"/>
                </a:tc>
                <a:extLst>
                  <a:ext uri="{0D108BD9-81ED-4DB2-BD59-A6C34878D82A}">
                    <a16:rowId xmlns:a16="http://schemas.microsoft.com/office/drawing/2014/main" val="543798209"/>
                  </a:ext>
                </a:extLst>
              </a:tr>
              <a:tr h="2914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Module 5</a:t>
                      </a:r>
                    </a:p>
                  </a:txBody>
                  <a:tcPr anchor="ctr"/>
                </a:tc>
                <a:tc>
                  <a:txBody>
                    <a:bodyPr/>
                    <a:lstStyle/>
                    <a:p>
                      <a:pPr algn="l"/>
                      <a:r>
                        <a:rPr lang="en-US" sz="1100" kern="0" dirty="0">
                          <a:solidFill>
                            <a:schemeClr val="tx1">
                              <a:lumMod val="50000"/>
                            </a:schemeClr>
                          </a:solidFill>
                        </a:rPr>
                        <a:t>Introduction to DAX</a:t>
                      </a:r>
                    </a:p>
                  </a:txBody>
                  <a:tcPr anchor="ctr"/>
                </a:tc>
                <a:tc>
                  <a:txBody>
                    <a:bodyPr/>
                    <a:lstStyle/>
                    <a:p>
                      <a:pPr algn="l"/>
                      <a:r>
                        <a:rPr lang="en-US" sz="1100" kern="0" dirty="0">
                          <a:solidFill>
                            <a:schemeClr val="tx1">
                              <a:lumMod val="50000"/>
                            </a:schemeClr>
                          </a:solidFill>
                        </a:rPr>
                        <a:t>45 min</a:t>
                      </a:r>
                    </a:p>
                  </a:txBody>
                  <a:tcPr anchor="ctr"/>
                </a:tc>
                <a:extLst>
                  <a:ext uri="{0D108BD9-81ED-4DB2-BD59-A6C34878D82A}">
                    <a16:rowId xmlns:a16="http://schemas.microsoft.com/office/drawing/2014/main" val="1236939563"/>
                  </a:ext>
                </a:extLst>
              </a:tr>
              <a:tr h="2914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Lab 05</a:t>
                      </a:r>
                    </a:p>
                  </a:txBody>
                  <a:tcPr anchor="ctr"/>
                </a:tc>
                <a:tc>
                  <a:txBody>
                    <a:bodyPr/>
                    <a:lstStyle/>
                    <a:p>
                      <a:pPr algn="l"/>
                      <a:r>
                        <a:rPr lang="en-US" sz="1100" kern="0" dirty="0">
                          <a:solidFill>
                            <a:schemeClr val="tx1">
                              <a:lumMod val="50000"/>
                            </a:schemeClr>
                          </a:solidFill>
                        </a:rPr>
                        <a:t>Creating Columns and Measures</a:t>
                      </a:r>
                    </a:p>
                  </a:txBody>
                  <a:tcPr anchor="ctr"/>
                </a:tc>
                <a:tc>
                  <a:txBody>
                    <a:bodyPr/>
                    <a:lstStyle/>
                    <a:p>
                      <a:pPr algn="l"/>
                      <a:r>
                        <a:rPr lang="en-US" sz="1100" kern="0" dirty="0">
                          <a:solidFill>
                            <a:schemeClr val="tx1">
                              <a:lumMod val="50000"/>
                            </a:schemeClr>
                          </a:solidFill>
                        </a:rPr>
                        <a:t>30 min</a:t>
                      </a:r>
                    </a:p>
                  </a:txBody>
                  <a:tcPr anchor="ctr"/>
                </a:tc>
                <a:extLst>
                  <a:ext uri="{0D108BD9-81ED-4DB2-BD59-A6C34878D82A}">
                    <a16:rowId xmlns:a16="http://schemas.microsoft.com/office/drawing/2014/main" val="1104794609"/>
                  </a:ext>
                </a:extLst>
              </a:tr>
              <a:tr h="291448">
                <a:tc>
                  <a:txBody>
                    <a:bodyPr/>
                    <a:lstStyle/>
                    <a:p>
                      <a:pPr algn="l"/>
                      <a:r>
                        <a:rPr lang="en-US" sz="1100" dirty="0"/>
                        <a:t>Module 6</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0" dirty="0">
                          <a:solidFill>
                            <a:schemeClr val="tx1">
                              <a:lumMod val="50000"/>
                            </a:schemeClr>
                          </a:solidFill>
                        </a:rPr>
                        <a:t>Working with functions - DAX CALCULATE Function and more</a:t>
                      </a:r>
                      <a:endParaRPr lang="en-US" sz="11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30 min</a:t>
                      </a:r>
                    </a:p>
                  </a:txBody>
                  <a:tcPr anchor="ctr"/>
                </a:tc>
                <a:extLst>
                  <a:ext uri="{0D108BD9-81ED-4DB2-BD59-A6C34878D82A}">
                    <a16:rowId xmlns:a16="http://schemas.microsoft.com/office/drawing/2014/main" val="119785019"/>
                  </a:ext>
                </a:extLst>
              </a:tr>
              <a:tr h="291448">
                <a:tc>
                  <a:txBody>
                    <a:bodyPr/>
                    <a:lstStyle/>
                    <a:p>
                      <a:pPr algn="l"/>
                      <a:r>
                        <a:rPr lang="en-US" sz="1100" dirty="0"/>
                        <a:t>Lab 6</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Working with Functions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30 min</a:t>
                      </a:r>
                    </a:p>
                  </a:txBody>
                  <a:tcPr anchor="ctr"/>
                </a:tc>
                <a:extLst>
                  <a:ext uri="{0D108BD9-81ED-4DB2-BD59-A6C34878D82A}">
                    <a16:rowId xmlns:a16="http://schemas.microsoft.com/office/drawing/2014/main" val="240371844"/>
                  </a:ext>
                </a:extLst>
              </a:tr>
              <a:tr h="291448">
                <a:tc>
                  <a:txBody>
                    <a:bodyPr/>
                    <a:lstStyle/>
                    <a:p>
                      <a:pPr algn="l"/>
                      <a:r>
                        <a:rPr lang="en-US" sz="1100" dirty="0"/>
                        <a:t>Module 7</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1">
                              <a:lumMod val="50000"/>
                            </a:schemeClr>
                          </a:solidFill>
                          <a:effectLst/>
                          <a:uLnTx/>
                          <a:uFillTx/>
                        </a:rPr>
                        <a:t>Modeling with Power BI &amp; DAX best practice Data Modeling, Optimization techniques</a:t>
                      </a:r>
                      <a:endParaRPr lang="en-US" sz="11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45 min</a:t>
                      </a:r>
                    </a:p>
                  </a:txBody>
                  <a:tcPr anchor="ctr"/>
                </a:tc>
                <a:extLst>
                  <a:ext uri="{0D108BD9-81ED-4DB2-BD59-A6C34878D82A}">
                    <a16:rowId xmlns:a16="http://schemas.microsoft.com/office/drawing/2014/main" val="3550154070"/>
                  </a:ext>
                </a:extLst>
              </a:tr>
              <a:tr h="291448">
                <a:tc>
                  <a:txBody>
                    <a:bodyPr/>
                    <a:lstStyle/>
                    <a:p>
                      <a:pPr algn="l"/>
                      <a:r>
                        <a:rPr lang="en-US" sz="1100" dirty="0"/>
                        <a:t>Lab 7</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Performance optimization and using CALCULATE function</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15 min</a:t>
                      </a:r>
                    </a:p>
                  </a:txBody>
                  <a:tcPr anchor="ctr"/>
                </a:tc>
                <a:extLst>
                  <a:ext uri="{0D108BD9-81ED-4DB2-BD59-A6C34878D82A}">
                    <a16:rowId xmlns:a16="http://schemas.microsoft.com/office/drawing/2014/main" val="2202360502"/>
                  </a:ext>
                </a:extLst>
              </a:tr>
              <a:tr h="291448">
                <a:tc>
                  <a:txBody>
                    <a:bodyPr/>
                    <a:lstStyle/>
                    <a:p>
                      <a:pPr algn="l"/>
                      <a:r>
                        <a:rPr lang="en-US" sz="1100" dirty="0"/>
                        <a:t>Module 8</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Summary, Survey &amp; </a:t>
                      </a:r>
                      <a:r>
                        <a:rPr kumimoji="0" lang="en-US" sz="1100" b="0" i="0" u="none" strike="noStrike" kern="0" cap="none" spc="0" normalizeH="0" baseline="0" noProof="0" dirty="0">
                          <a:ln>
                            <a:noFill/>
                          </a:ln>
                          <a:solidFill>
                            <a:schemeClr val="tx1">
                              <a:lumMod val="50000"/>
                            </a:schemeClr>
                          </a:solidFill>
                          <a:effectLst/>
                          <a:uLnTx/>
                          <a:uFillTx/>
                        </a:rPr>
                        <a:t>Questions</a:t>
                      </a:r>
                    </a:p>
                  </a:txBody>
                  <a:tcPr anchor="ctr"/>
                </a:tc>
                <a:tc>
                  <a:txBody>
                    <a:bodyPr/>
                    <a:lstStyle/>
                    <a:p>
                      <a:pPr algn="l"/>
                      <a:r>
                        <a:rPr lang="en-US" sz="1100" dirty="0"/>
                        <a:t>15 min</a:t>
                      </a:r>
                    </a:p>
                  </a:txBody>
                  <a:tcPr anchor="ctr"/>
                </a:tc>
                <a:extLst>
                  <a:ext uri="{0D108BD9-81ED-4DB2-BD59-A6C34878D82A}">
                    <a16:rowId xmlns:a16="http://schemas.microsoft.com/office/drawing/2014/main" val="2978547890"/>
                  </a:ext>
                </a:extLst>
              </a:tr>
            </a:tbl>
          </a:graphicData>
        </a:graphic>
      </p:graphicFrame>
    </p:spTree>
    <p:extLst>
      <p:ext uri="{BB962C8B-B14F-4D97-AF65-F5344CB8AC3E}">
        <p14:creationId xmlns:p14="http://schemas.microsoft.com/office/powerpoint/2010/main" val="103224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Hierarchies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1039E469-AF41-4E5B-85E8-D16D0DC8088A}"/>
              </a:ext>
            </a:extLst>
          </p:cNvPr>
          <p:cNvSpPr txBox="1"/>
          <p:nvPr/>
        </p:nvSpPr>
        <p:spPr>
          <a:xfrm>
            <a:off x="234474" y="1882078"/>
            <a:ext cx="7161113" cy="484748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t>Power BI generates date hierarchies when dates are added to visuals, this allows the end user to drill from </a:t>
            </a:r>
            <a:br>
              <a:rPr lang="en-US" sz="2400" dirty="0"/>
            </a:br>
            <a:r>
              <a:rPr lang="en-US" sz="2400" dirty="0"/>
              <a:t>	Year, </a:t>
            </a:r>
            <a:br>
              <a:rPr lang="en-US" sz="2400" dirty="0"/>
            </a:br>
            <a:r>
              <a:rPr lang="en-US" sz="2400" dirty="0"/>
              <a:t>	Quarter, </a:t>
            </a:r>
            <a:br>
              <a:rPr lang="en-US" sz="2400" dirty="0"/>
            </a:br>
            <a:r>
              <a:rPr lang="en-US" sz="2400" dirty="0"/>
              <a:t>	Month </a:t>
            </a:r>
            <a:br>
              <a:rPr lang="en-US" sz="2400" dirty="0"/>
            </a:br>
            <a:r>
              <a:rPr lang="en-US" sz="2400" dirty="0"/>
              <a:t>	&amp; Day.</a:t>
            </a:r>
            <a:endParaRPr lang="en-US" sz="2400" b="1" dirty="0"/>
          </a:p>
          <a:p>
            <a:pPr marL="342900" indent="-342900">
              <a:lnSpc>
                <a:spcPct val="90000"/>
              </a:lnSpc>
              <a:spcAft>
                <a:spcPts val="600"/>
              </a:spcAft>
              <a:buFont typeface="Arial" panose="020B0604020202020204" pitchFamily="34" charset="0"/>
              <a:buChar char="•"/>
            </a:pPr>
            <a:r>
              <a:rPr lang="en-US" sz="2400" dirty="0"/>
              <a:t>Users can also create custom hierarchies:</a:t>
            </a:r>
          </a:p>
          <a:p>
            <a:pPr marL="800100" lvl="1" indent="-342900">
              <a:lnSpc>
                <a:spcPct val="90000"/>
              </a:lnSpc>
              <a:spcAft>
                <a:spcPts val="600"/>
              </a:spcAft>
              <a:buFont typeface="Arial" panose="020B0604020202020204" pitchFamily="34" charset="0"/>
              <a:buChar char="•"/>
            </a:pPr>
            <a:r>
              <a:rPr lang="en-US" sz="2400" dirty="0"/>
              <a:t>Option 1:  right side of the screen, click on table by adding a lower-level field onto the parent in the model view</a:t>
            </a:r>
          </a:p>
          <a:p>
            <a:pPr marL="800100" lvl="1" indent="-342900">
              <a:lnSpc>
                <a:spcPct val="90000"/>
              </a:lnSpc>
              <a:spcAft>
                <a:spcPts val="600"/>
              </a:spcAft>
              <a:buFont typeface="Arial" panose="020B0604020202020204" pitchFamily="34" charset="0"/>
              <a:buChar char="•"/>
            </a:pPr>
            <a:r>
              <a:rPr lang="en-US" sz="2400" dirty="0"/>
              <a:t>Option 2: In modeling view click on a column and select create hierarchy</a:t>
            </a:r>
            <a:endParaRPr lang="en-US" sz="2000" dirty="0"/>
          </a:p>
        </p:txBody>
      </p:sp>
      <p:pic>
        <p:nvPicPr>
          <p:cNvPr id="4" name="Picture 3">
            <a:extLst>
              <a:ext uri="{FF2B5EF4-FFF2-40B4-BE49-F238E27FC236}">
                <a16:creationId xmlns:a16="http://schemas.microsoft.com/office/drawing/2014/main" id="{57B7970D-60F2-46D2-920C-6BE61A5CE83A}"/>
              </a:ext>
            </a:extLst>
          </p:cNvPr>
          <p:cNvPicPr>
            <a:picLocks noChangeAspect="1"/>
          </p:cNvPicPr>
          <p:nvPr/>
        </p:nvPicPr>
        <p:blipFill>
          <a:blip r:embed="rId3"/>
          <a:stretch>
            <a:fillRect/>
          </a:stretch>
        </p:blipFill>
        <p:spPr>
          <a:xfrm>
            <a:off x="8572440" y="2789060"/>
            <a:ext cx="2491273" cy="1364269"/>
          </a:xfrm>
          <a:prstGeom prst="rect">
            <a:avLst/>
          </a:prstGeom>
        </p:spPr>
      </p:pic>
      <p:sp>
        <p:nvSpPr>
          <p:cNvPr id="9" name="TextBox 8">
            <a:extLst>
              <a:ext uri="{FF2B5EF4-FFF2-40B4-BE49-F238E27FC236}">
                <a16:creationId xmlns:a16="http://schemas.microsoft.com/office/drawing/2014/main" id="{9CAF15BD-079C-4451-9B45-3E4DA321D4E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C99A6DF8-464A-47DE-88A4-69786EE22F98}"/>
              </a:ext>
            </a:extLst>
          </p:cNvPr>
          <p:cNvPicPr>
            <a:picLocks noChangeAspect="1"/>
          </p:cNvPicPr>
          <p:nvPr/>
        </p:nvPicPr>
        <p:blipFill>
          <a:blip r:embed="rId4"/>
          <a:stretch>
            <a:fillRect/>
          </a:stretch>
        </p:blipFill>
        <p:spPr>
          <a:xfrm>
            <a:off x="8173052" y="4525943"/>
            <a:ext cx="3290050" cy="2050117"/>
          </a:xfrm>
          <a:prstGeom prst="rect">
            <a:avLst/>
          </a:prstGeom>
        </p:spPr>
      </p:pic>
    </p:spTree>
    <p:extLst>
      <p:ext uri="{BB962C8B-B14F-4D97-AF65-F5344CB8AC3E}">
        <p14:creationId xmlns:p14="http://schemas.microsoft.com/office/powerpoint/2010/main" val="7695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Sort By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7CB2A155-9692-4588-9930-1192B4176CB7}"/>
              </a:ext>
            </a:extLst>
          </p:cNvPr>
          <p:cNvSpPr txBox="1"/>
          <p:nvPr/>
        </p:nvSpPr>
        <p:spPr>
          <a:xfrm>
            <a:off x="362925" y="2432552"/>
            <a:ext cx="5491122" cy="2853089"/>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dirty="0"/>
              <a:t>Enables sorting one text field by another (numeric) field</a:t>
            </a:r>
          </a:p>
          <a:p>
            <a:pPr marL="342900" indent="-342900">
              <a:lnSpc>
                <a:spcPct val="90000"/>
              </a:lnSpc>
              <a:spcAft>
                <a:spcPts val="600"/>
              </a:spcAft>
              <a:buFont typeface="Arial" panose="020B0604020202020204" pitchFamily="34" charset="0"/>
              <a:buChar char="•"/>
            </a:pPr>
            <a:endParaRPr lang="en-US" sz="2400" dirty="0"/>
          </a:p>
          <a:p>
            <a:pPr>
              <a:lnSpc>
                <a:spcPct val="90000"/>
              </a:lnSpc>
              <a:spcAft>
                <a:spcPts val="600"/>
              </a:spcAft>
            </a:pPr>
            <a:br>
              <a:rPr lang="en-US" sz="2400" dirty="0"/>
            </a:br>
            <a:endParaRPr lang="en-US" sz="2400" dirty="0"/>
          </a:p>
          <a:p>
            <a:pPr marL="342900" indent="-342900">
              <a:lnSpc>
                <a:spcPct val="90000"/>
              </a:lnSpc>
              <a:spcAft>
                <a:spcPts val="600"/>
              </a:spcAft>
              <a:buFont typeface="Arial" panose="020B0604020202020204" pitchFamily="34" charset="0"/>
              <a:buChar char="•"/>
            </a:pPr>
            <a:r>
              <a:rPr lang="en-US" sz="2400" dirty="0"/>
              <a:t>Both columns must have the same number of distinct values</a:t>
            </a:r>
            <a:endParaRPr lang="en-US" sz="2000" dirty="0"/>
          </a:p>
        </p:txBody>
      </p:sp>
      <p:pic>
        <p:nvPicPr>
          <p:cNvPr id="3" name="Picture 2">
            <a:extLst>
              <a:ext uri="{FF2B5EF4-FFF2-40B4-BE49-F238E27FC236}">
                <a16:creationId xmlns:a16="http://schemas.microsoft.com/office/drawing/2014/main" id="{E854047B-3F91-4A98-8CE1-BBF2E14406CF}"/>
              </a:ext>
            </a:extLst>
          </p:cNvPr>
          <p:cNvPicPr>
            <a:picLocks noChangeAspect="1"/>
          </p:cNvPicPr>
          <p:nvPr/>
        </p:nvPicPr>
        <p:blipFill>
          <a:blip r:embed="rId3"/>
          <a:stretch>
            <a:fillRect/>
          </a:stretch>
        </p:blipFill>
        <p:spPr>
          <a:xfrm>
            <a:off x="6751836" y="2432552"/>
            <a:ext cx="3098959" cy="2813195"/>
          </a:xfrm>
          <a:prstGeom prst="rect">
            <a:avLst/>
          </a:prstGeom>
        </p:spPr>
      </p:pic>
      <p:sp>
        <p:nvSpPr>
          <p:cNvPr id="4" name="TextBox 3">
            <a:extLst>
              <a:ext uri="{FF2B5EF4-FFF2-40B4-BE49-F238E27FC236}">
                <a16:creationId xmlns:a16="http://schemas.microsoft.com/office/drawing/2014/main" id="{B60026CD-4FC0-4201-A93D-3B4F0A44FBC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116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Aggregations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664E4569-1B65-4909-8236-5DC6818EF918}"/>
              </a:ext>
            </a:extLst>
          </p:cNvPr>
          <p:cNvSpPr txBox="1"/>
          <p:nvPr/>
        </p:nvSpPr>
        <p:spPr>
          <a:xfrm>
            <a:off x="348568" y="2184647"/>
            <a:ext cx="11740986" cy="4256550"/>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dirty="0"/>
              <a:t>Using aggregations in Power BI enables interactive analysis over big data.</a:t>
            </a:r>
          </a:p>
          <a:p>
            <a:pPr>
              <a:lnSpc>
                <a:spcPct val="90000"/>
              </a:lnSpc>
              <a:spcAft>
                <a:spcPts val="600"/>
              </a:spcAft>
            </a:pPr>
            <a:r>
              <a:rPr lang="en-US" sz="2400" dirty="0"/>
              <a:t> </a:t>
            </a:r>
          </a:p>
          <a:p>
            <a:pPr marL="342900" indent="-342900">
              <a:lnSpc>
                <a:spcPct val="90000"/>
              </a:lnSpc>
              <a:spcAft>
                <a:spcPts val="600"/>
              </a:spcAft>
              <a:buFont typeface="Arial" panose="020B0604020202020204" pitchFamily="34" charset="0"/>
              <a:buChar char="•"/>
            </a:pPr>
            <a:r>
              <a:rPr lang="en-US" sz="2400" dirty="0"/>
              <a:t>Advantages of aggregations are:</a:t>
            </a:r>
          </a:p>
          <a:p>
            <a:pPr marL="800100" lvl="1" indent="-342900">
              <a:lnSpc>
                <a:spcPct val="90000"/>
              </a:lnSpc>
              <a:spcAft>
                <a:spcPts val="600"/>
              </a:spcAft>
              <a:buFont typeface="Arial" panose="020B0604020202020204" pitchFamily="34" charset="0"/>
              <a:buChar char="•"/>
            </a:pPr>
            <a:endParaRPr lang="en-US" sz="2400" dirty="0"/>
          </a:p>
          <a:p>
            <a:pPr marL="800100" lvl="1" indent="-342900">
              <a:lnSpc>
                <a:spcPct val="90000"/>
              </a:lnSpc>
              <a:spcAft>
                <a:spcPts val="600"/>
              </a:spcAft>
              <a:buFont typeface="Arial" panose="020B0604020202020204" pitchFamily="34" charset="0"/>
              <a:buChar char="•"/>
            </a:pPr>
            <a:r>
              <a:rPr lang="en-US" sz="2400" dirty="0"/>
              <a:t>Query performance over big data</a:t>
            </a:r>
          </a:p>
          <a:p>
            <a:pPr marL="800100" lvl="1" indent="-342900">
              <a:lnSpc>
                <a:spcPct val="90000"/>
              </a:lnSpc>
              <a:spcAft>
                <a:spcPts val="600"/>
              </a:spcAft>
              <a:buFont typeface="Arial" panose="020B0604020202020204" pitchFamily="34" charset="0"/>
              <a:buChar char="•"/>
            </a:pPr>
            <a:endParaRPr lang="en-US" sz="2400" dirty="0"/>
          </a:p>
          <a:p>
            <a:pPr marL="800100" lvl="1" indent="-342900">
              <a:lnSpc>
                <a:spcPct val="90000"/>
              </a:lnSpc>
              <a:spcAft>
                <a:spcPts val="600"/>
              </a:spcAft>
              <a:buFont typeface="Arial" panose="020B0604020202020204" pitchFamily="34" charset="0"/>
              <a:buChar char="•"/>
            </a:pPr>
            <a:r>
              <a:rPr lang="en-US" sz="2400" dirty="0"/>
              <a:t>Data refresh optimization</a:t>
            </a:r>
          </a:p>
          <a:p>
            <a:pPr marL="800100" lvl="1" indent="-342900">
              <a:lnSpc>
                <a:spcPct val="90000"/>
              </a:lnSpc>
              <a:spcAft>
                <a:spcPts val="600"/>
              </a:spcAft>
              <a:buFont typeface="Arial" panose="020B0604020202020204" pitchFamily="34" charset="0"/>
              <a:buChar char="•"/>
            </a:pPr>
            <a:endParaRPr lang="en-US" sz="2400" dirty="0"/>
          </a:p>
          <a:p>
            <a:pPr marL="800100" lvl="1" indent="-342900">
              <a:lnSpc>
                <a:spcPct val="90000"/>
              </a:lnSpc>
              <a:spcAft>
                <a:spcPts val="600"/>
              </a:spcAft>
              <a:buFont typeface="Arial" panose="020B0604020202020204" pitchFamily="34" charset="0"/>
              <a:buChar char="•"/>
            </a:pPr>
            <a:r>
              <a:rPr lang="en-US" sz="2400" dirty="0"/>
              <a:t>Achieve balanced architectures</a:t>
            </a:r>
          </a:p>
          <a:p>
            <a:pPr marL="800100" lvl="1" indent="-342900">
              <a:lnSpc>
                <a:spcPct val="90000"/>
              </a:lnSpc>
              <a:spcAft>
                <a:spcPts val="600"/>
              </a:spcAft>
              <a:buFont typeface="Arial" panose="020B0604020202020204" pitchFamily="34" charset="0"/>
              <a:buChar char="•"/>
            </a:pPr>
            <a:endParaRPr lang="en-US" sz="2000" b="1" dirty="0">
              <a:solidFill>
                <a:srgbClr val="00B0F0"/>
              </a:solidFill>
            </a:endParaRPr>
          </a:p>
        </p:txBody>
      </p:sp>
      <p:sp>
        <p:nvSpPr>
          <p:cNvPr id="3" name="TextBox 2">
            <a:extLst>
              <a:ext uri="{FF2B5EF4-FFF2-40B4-BE49-F238E27FC236}">
                <a16:creationId xmlns:a16="http://schemas.microsoft.com/office/drawing/2014/main" id="{7EF6FD61-9DF6-41BD-97DF-4B83D210DE3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4967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ea typeface="ＭＳ Ｐゴシック"/>
                <a:cs typeface="Segoe UI"/>
              </a:rPr>
              <a:t>Demo 1b</a:t>
            </a:r>
            <a:br>
              <a:rPr lang="en-US" sz="8000" dirty="0"/>
            </a:br>
            <a:r>
              <a:rPr lang="en-US">
                <a:ea typeface="ＭＳ Ｐゴシック"/>
                <a:cs typeface="Segoe UI"/>
              </a:rPr>
              <a:t>Data Shaping  </a:t>
            </a:r>
            <a:endParaRPr lang="en-US" dirty="0">
              <a:solidFill>
                <a:schemeClr val="bg1"/>
              </a:solidFill>
            </a:endParaRPr>
          </a:p>
        </p:txBody>
      </p:sp>
    </p:spTree>
    <p:extLst>
      <p:ext uri="{BB962C8B-B14F-4D97-AF65-F5344CB8AC3E}">
        <p14:creationId xmlns:p14="http://schemas.microsoft.com/office/powerpoint/2010/main" val="91398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1328474"/>
          </a:xfrm>
        </p:spPr>
        <p:txBody>
          <a:bodyPr>
            <a:normAutofit fontScale="90000"/>
          </a:bodyPr>
          <a:lstStyle/>
          <a:p>
            <a:r>
              <a:rPr lang="en-US" sz="8000" dirty="0"/>
              <a:t>Module 1 Lab: </a:t>
            </a:r>
            <a:br>
              <a:rPr lang="en-US" sz="8000" dirty="0"/>
            </a:br>
            <a:endParaRPr lang="en-US" dirty="0">
              <a:solidFill>
                <a:schemeClr val="bg1"/>
              </a:solidFill>
            </a:endParaRPr>
          </a:p>
        </p:txBody>
      </p:sp>
      <p:sp>
        <p:nvSpPr>
          <p:cNvPr id="3" name="Rectangle 2">
            <a:extLst>
              <a:ext uri="{FF2B5EF4-FFF2-40B4-BE49-F238E27FC236}">
                <a16:creationId xmlns:a16="http://schemas.microsoft.com/office/drawing/2014/main" id="{424DE876-BD9E-4ABD-A496-8197747338C0}"/>
              </a:ext>
            </a:extLst>
          </p:cNvPr>
          <p:cNvSpPr/>
          <p:nvPr/>
        </p:nvSpPr>
        <p:spPr>
          <a:xfrm>
            <a:off x="516687" y="3856009"/>
            <a:ext cx="11354582" cy="1508105"/>
          </a:xfrm>
          <a:prstGeom prst="rect">
            <a:avLst/>
          </a:prstGeom>
        </p:spPr>
        <p:txBody>
          <a:bodyPr wrap="square">
            <a:spAutoFit/>
          </a:bodyPr>
          <a:lstStyle/>
          <a:p>
            <a:pPr marL="457200" indent="-457200">
              <a:buAutoNum type="arabicPeriod"/>
            </a:pPr>
            <a:r>
              <a:rPr lang="en-US" sz="3200" dirty="0">
                <a:solidFill>
                  <a:schemeClr val="bg1"/>
                </a:solidFill>
                <a:ea typeface="ＭＳ Ｐゴシック"/>
                <a:cs typeface="Segoe UI"/>
              </a:rPr>
              <a:t>Lab 1a – Import Data</a:t>
            </a:r>
          </a:p>
          <a:p>
            <a:pPr marL="457200" indent="-457200">
              <a:buAutoNum type="arabicPeriod"/>
            </a:pPr>
            <a:r>
              <a:rPr lang="en-US" sz="3200" dirty="0">
                <a:solidFill>
                  <a:schemeClr val="bg1"/>
                </a:solidFill>
                <a:ea typeface="ＭＳ Ｐゴシック"/>
                <a:cs typeface="Segoe UI"/>
              </a:rPr>
              <a:t>Lab 1b – Create Parameter</a:t>
            </a:r>
            <a:br>
              <a:rPr lang="en-US" sz="2800" dirty="0">
                <a:solidFill>
                  <a:schemeClr val="bg1"/>
                </a:solidFill>
                <a:ea typeface="ＭＳ Ｐゴシック"/>
                <a:cs typeface="Segoe UI"/>
              </a:rPr>
            </a:br>
            <a:endParaRPr lang="en-US" sz="2800" dirty="0">
              <a:solidFill>
                <a:schemeClr val="bg1"/>
              </a:solidFill>
            </a:endParaRPr>
          </a:p>
        </p:txBody>
      </p:sp>
    </p:spTree>
    <p:extLst>
      <p:ext uri="{BB962C8B-B14F-4D97-AF65-F5344CB8AC3E}">
        <p14:creationId xmlns:p14="http://schemas.microsoft.com/office/powerpoint/2010/main" val="231435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t>Module 2</a:t>
            </a:r>
            <a:br>
              <a:rPr lang="en-US" sz="8000" dirty="0"/>
            </a:br>
            <a:r>
              <a:rPr lang="en-US" dirty="0"/>
              <a:t>Data Modeling</a:t>
            </a:r>
            <a:endParaRPr lang="en-US" dirty="0">
              <a:solidFill>
                <a:schemeClr val="bg1"/>
              </a:solidFill>
            </a:endParaRPr>
          </a:p>
        </p:txBody>
      </p:sp>
    </p:spTree>
    <p:extLst>
      <p:ext uri="{BB962C8B-B14F-4D97-AF65-F5344CB8AC3E}">
        <p14:creationId xmlns:p14="http://schemas.microsoft.com/office/powerpoint/2010/main" val="288545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2 Objectives</a:t>
            </a:r>
          </a:p>
        </p:txBody>
      </p:sp>
      <p:sp>
        <p:nvSpPr>
          <p:cNvPr id="6" name="Rectangle 5">
            <a:extLst>
              <a:ext uri="{FF2B5EF4-FFF2-40B4-BE49-F238E27FC236}">
                <a16:creationId xmlns:a16="http://schemas.microsoft.com/office/drawing/2014/main" id="{BF9116A9-A5D7-4022-A70A-3BD04876105B}"/>
              </a:ext>
            </a:extLst>
          </p:cNvPr>
          <p:cNvSpPr/>
          <p:nvPr/>
        </p:nvSpPr>
        <p:spPr>
          <a:xfrm>
            <a:off x="289783" y="2183267"/>
            <a:ext cx="11037454" cy="3153620"/>
          </a:xfrm>
          <a:prstGeom prst="rect">
            <a:avLst/>
          </a:prstGeom>
        </p:spPr>
        <p:txBody>
          <a:bodyPr wrap="square">
            <a:spAutoFit/>
          </a:bodyPr>
          <a:lstStyle/>
          <a:p>
            <a:pPr>
              <a:lnSpc>
                <a:spcPct val="120000"/>
              </a:lnSpc>
            </a:pPr>
            <a:r>
              <a:rPr lang="en-US" sz="2400" dirty="0">
                <a:solidFill>
                  <a:schemeClr val="tx1">
                    <a:lumMod val="50000"/>
                  </a:schemeClr>
                </a:solidFill>
              </a:rPr>
              <a:t>Understand basic data modeling </a:t>
            </a:r>
          </a:p>
          <a:p>
            <a:pPr>
              <a:lnSpc>
                <a:spcPct val="120000"/>
              </a:lnSpc>
            </a:pPr>
            <a:endParaRPr lang="en-US" sz="2400" dirty="0">
              <a:solidFill>
                <a:schemeClr val="tx1">
                  <a:lumMod val="50000"/>
                </a:schemeClr>
              </a:solidFill>
            </a:endParaRPr>
          </a:p>
          <a:p>
            <a:pPr>
              <a:lnSpc>
                <a:spcPct val="120000"/>
              </a:lnSpc>
            </a:pPr>
            <a:r>
              <a:rPr lang="en-US" sz="2400" dirty="0">
                <a:solidFill>
                  <a:schemeClr val="tx1">
                    <a:lumMod val="50000"/>
                  </a:schemeClr>
                </a:solidFill>
              </a:rPr>
              <a:t>Understand basic data model types</a:t>
            </a:r>
          </a:p>
          <a:p>
            <a:pPr>
              <a:lnSpc>
                <a:spcPct val="120000"/>
              </a:lnSpc>
            </a:pPr>
            <a:endParaRPr lang="en-US" sz="2400" dirty="0">
              <a:solidFill>
                <a:schemeClr val="tx1">
                  <a:lumMod val="50000"/>
                </a:schemeClr>
              </a:solidFill>
            </a:endParaRPr>
          </a:p>
          <a:p>
            <a:pPr>
              <a:lnSpc>
                <a:spcPct val="120000"/>
              </a:lnSpc>
            </a:pPr>
            <a:r>
              <a:rPr lang="en-US" sz="2400" dirty="0">
                <a:solidFill>
                  <a:schemeClr val="tx1">
                    <a:lumMod val="50000"/>
                  </a:schemeClr>
                </a:solidFill>
              </a:rPr>
              <a:t>Explore dimension tables and fact tables</a:t>
            </a:r>
          </a:p>
          <a:p>
            <a:pPr>
              <a:lnSpc>
                <a:spcPct val="120000"/>
              </a:lnSpc>
            </a:pPr>
            <a:endParaRPr lang="en-US" sz="2400" dirty="0">
              <a:solidFill>
                <a:schemeClr val="tx1">
                  <a:lumMod val="50000"/>
                </a:schemeClr>
              </a:solidFill>
            </a:endParaRPr>
          </a:p>
          <a:p>
            <a:pPr>
              <a:lnSpc>
                <a:spcPct val="120000"/>
              </a:lnSpc>
            </a:pPr>
            <a:r>
              <a:rPr lang="en-US" sz="2400" dirty="0">
                <a:solidFill>
                  <a:schemeClr val="tx1">
                    <a:lumMod val="50000"/>
                  </a:schemeClr>
                </a:solidFill>
              </a:rPr>
              <a:t>Explore data connections </a:t>
            </a:r>
          </a:p>
        </p:txBody>
      </p:sp>
    </p:spTree>
    <p:extLst>
      <p:ext uri="{BB962C8B-B14F-4D97-AF65-F5344CB8AC3E}">
        <p14:creationId xmlns:p14="http://schemas.microsoft.com/office/powerpoint/2010/main" val="390520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What is a Data Model</a:t>
            </a:r>
          </a:p>
        </p:txBody>
      </p:sp>
      <p:sp>
        <p:nvSpPr>
          <p:cNvPr id="6" name="Text Placeholder 3">
            <a:extLst>
              <a:ext uri="{FF2B5EF4-FFF2-40B4-BE49-F238E27FC236}">
                <a16:creationId xmlns:a16="http://schemas.microsoft.com/office/drawing/2014/main" id="{B59F504C-8E47-49E4-95E8-F9790F9C3A09}"/>
              </a:ext>
            </a:extLst>
          </p:cNvPr>
          <p:cNvSpPr txBox="1">
            <a:spLocks/>
          </p:cNvSpPr>
          <p:nvPr/>
        </p:nvSpPr>
        <p:spPr bwMode="auto">
          <a:xfrm>
            <a:off x="482306" y="4433509"/>
            <a:ext cx="11143488" cy="1329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ctr" anchorCtr="0" compatLnSpc="1">
            <a:prstTxWarp prst="textNoShape">
              <a:avLst/>
            </a:prstTxWarp>
            <a:noAutofit/>
          </a:bodyPr>
          <a:lstStyle>
            <a:lvl1pPr marL="0" indent="0" algn="l" defTabSz="913505" rtl="0" eaLnBrk="1" fontAlgn="base" hangingPunct="1">
              <a:lnSpc>
                <a:spcPct val="90000"/>
              </a:lnSpc>
              <a:spcBef>
                <a:spcPct val="20000"/>
              </a:spcBef>
              <a:spcAft>
                <a:spcPct val="0"/>
              </a:spcAft>
              <a:buSzPct val="90000"/>
              <a:buFontTx/>
              <a:buNone/>
              <a:defRPr sz="3921" kern="1200">
                <a:solidFill>
                  <a:schemeClr val="accent1"/>
                </a:solidFill>
                <a:latin typeface="+mj-lt"/>
                <a:ea typeface="ＭＳ Ｐゴシック" charset="0"/>
                <a:cs typeface="ＭＳ Ｐゴシック" charset="0"/>
              </a:defRPr>
            </a:lvl1pPr>
            <a:lvl2pPr marL="262800" indent="0" algn="l" defTabSz="913505" rtl="0" eaLnBrk="1" fontAlgn="base" hangingPunct="1">
              <a:lnSpc>
                <a:spcPct val="90000"/>
              </a:lnSpc>
              <a:spcBef>
                <a:spcPct val="20000"/>
              </a:spcBef>
              <a:spcAft>
                <a:spcPct val="0"/>
              </a:spcAft>
              <a:buSzPct val="90000"/>
              <a:buFontTx/>
              <a:buNone/>
              <a:defRPr sz="2353" kern="1200">
                <a:solidFill>
                  <a:schemeClr val="accent1"/>
                </a:solidFill>
                <a:latin typeface="+mn-lt"/>
                <a:ea typeface="ＭＳ Ｐゴシック" charset="0"/>
                <a:cs typeface="+mn-cs"/>
              </a:defRPr>
            </a:lvl2pPr>
            <a:lvl3pPr marL="446400" indent="0" algn="l" defTabSz="913505" rtl="0" eaLnBrk="1" fontAlgn="base" hangingPunct="1">
              <a:lnSpc>
                <a:spcPct val="90000"/>
              </a:lnSpc>
              <a:spcBef>
                <a:spcPct val="20000"/>
              </a:spcBef>
              <a:spcAft>
                <a:spcPct val="0"/>
              </a:spcAft>
              <a:buSzPct val="90000"/>
              <a:buFontTx/>
              <a:buNone/>
              <a:defRPr sz="1961" kern="1200">
                <a:solidFill>
                  <a:schemeClr val="accent1"/>
                </a:solidFill>
                <a:latin typeface="+mn-lt"/>
                <a:ea typeface="ＭＳ Ｐゴシック" charset="0"/>
                <a:cs typeface="+mn-cs"/>
              </a:defRPr>
            </a:lvl3pPr>
            <a:lvl4pPr marL="626400" indent="0" algn="l" defTabSz="913505" rtl="0" eaLnBrk="1" fontAlgn="base" hangingPunct="1">
              <a:lnSpc>
                <a:spcPct val="90000"/>
              </a:lnSpc>
              <a:spcBef>
                <a:spcPct val="20000"/>
              </a:spcBef>
              <a:spcAft>
                <a:spcPct val="0"/>
              </a:spcAft>
              <a:buSzPct val="90000"/>
              <a:buFontTx/>
              <a:buNone/>
              <a:defRPr kern="1200">
                <a:solidFill>
                  <a:schemeClr val="accent1"/>
                </a:solidFill>
                <a:latin typeface="+mn-lt"/>
                <a:ea typeface="ＭＳ Ｐゴシック" charset="0"/>
                <a:cs typeface="+mn-cs"/>
              </a:defRPr>
            </a:lvl4pPr>
            <a:lvl5pPr marL="810000" indent="0" algn="l" defTabSz="913505" rtl="0" eaLnBrk="1" fontAlgn="base" hangingPunct="1">
              <a:lnSpc>
                <a:spcPct val="90000"/>
              </a:lnSpc>
              <a:spcBef>
                <a:spcPct val="20000"/>
              </a:spcBef>
              <a:spcAft>
                <a:spcPct val="0"/>
              </a:spcAft>
              <a:buSzPct val="90000"/>
              <a:buFontTx/>
              <a:buNone/>
              <a:defRPr kern="1200">
                <a:solidFill>
                  <a:schemeClr val="accent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solidFill>
                  <a:schemeClr val="tx1"/>
                </a:solidFill>
                <a:latin typeface="+mn-lt"/>
              </a:rPr>
              <a:t>Improves understandability of the data</a:t>
            </a:r>
          </a:p>
          <a:p>
            <a:r>
              <a:rPr lang="en-US" sz="2400" dirty="0">
                <a:solidFill>
                  <a:schemeClr val="tx1"/>
                </a:solidFill>
                <a:latin typeface="+mn-lt"/>
              </a:rPr>
              <a:t>Increases performance of dependent processes and systems</a:t>
            </a:r>
          </a:p>
          <a:p>
            <a:r>
              <a:rPr lang="en-US" sz="2400" dirty="0">
                <a:solidFill>
                  <a:schemeClr val="tx1"/>
                </a:solidFill>
                <a:latin typeface="+mn-lt"/>
              </a:rPr>
              <a:t>Increases resilience to change</a:t>
            </a:r>
          </a:p>
        </p:txBody>
      </p:sp>
      <p:sp>
        <p:nvSpPr>
          <p:cNvPr id="8" name="Title 1">
            <a:extLst>
              <a:ext uri="{FF2B5EF4-FFF2-40B4-BE49-F238E27FC236}">
                <a16:creationId xmlns:a16="http://schemas.microsoft.com/office/drawing/2014/main" id="{3132DB02-2AA6-41A4-8DB8-81C708B6BA0B}"/>
              </a:ext>
            </a:extLst>
          </p:cNvPr>
          <p:cNvSpPr txBox="1">
            <a:spLocks/>
          </p:cNvSpPr>
          <p:nvPr/>
        </p:nvSpPr>
        <p:spPr>
          <a:xfrm>
            <a:off x="224970" y="370589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505050"/>
                </a:solidFill>
                <a:latin typeface="+mn-lt"/>
              </a:rPr>
              <a:t>Why is it important to have a Good Data model?</a:t>
            </a:r>
          </a:p>
        </p:txBody>
      </p:sp>
      <p:sp>
        <p:nvSpPr>
          <p:cNvPr id="9" name="Rectangle 8">
            <a:extLst>
              <a:ext uri="{FF2B5EF4-FFF2-40B4-BE49-F238E27FC236}">
                <a16:creationId xmlns:a16="http://schemas.microsoft.com/office/drawing/2014/main" id="{15AE3948-2B81-473D-A1D7-7AD47E04527D}"/>
              </a:ext>
            </a:extLst>
          </p:cNvPr>
          <p:cNvSpPr/>
          <p:nvPr/>
        </p:nvSpPr>
        <p:spPr>
          <a:xfrm>
            <a:off x="481145" y="1932904"/>
            <a:ext cx="11040139" cy="1200329"/>
          </a:xfrm>
          <a:prstGeom prst="rect">
            <a:avLst/>
          </a:prstGeom>
        </p:spPr>
        <p:txBody>
          <a:bodyPr wrap="square">
            <a:spAutoFit/>
          </a:bodyPr>
          <a:lstStyle/>
          <a:p>
            <a:r>
              <a:rPr lang="en-US" sz="2400" dirty="0">
                <a:gradFill>
                  <a:gsLst>
                    <a:gs pos="1250">
                      <a:schemeClr val="tx1"/>
                    </a:gs>
                    <a:gs pos="100000">
                      <a:schemeClr val="tx1"/>
                    </a:gs>
                  </a:gsLst>
                  <a:lin ang="5400000" scaled="0"/>
                </a:gradFill>
              </a:rPr>
              <a:t>A Power BI </a:t>
            </a:r>
            <a:r>
              <a:rPr lang="en-US" sz="2400" b="1" dirty="0">
                <a:solidFill>
                  <a:srgbClr val="505050"/>
                </a:solidFill>
              </a:rPr>
              <a:t>Data Model </a:t>
            </a:r>
            <a:r>
              <a:rPr lang="en-US" sz="2400" dirty="0">
                <a:gradFill>
                  <a:gsLst>
                    <a:gs pos="1250">
                      <a:schemeClr val="tx1"/>
                    </a:gs>
                    <a:gs pos="100000">
                      <a:schemeClr val="tx1"/>
                    </a:gs>
                  </a:gsLst>
                  <a:lin ang="5400000" scaled="0"/>
                </a:gradFill>
              </a:rPr>
              <a:t>is a </a:t>
            </a:r>
            <a:r>
              <a:rPr lang="en-US" sz="2400" b="1" dirty="0">
                <a:solidFill>
                  <a:srgbClr val="505050"/>
                </a:solidFill>
              </a:rPr>
              <a:t>collection of tables with relationships </a:t>
            </a:r>
            <a:r>
              <a:rPr lang="en-US" sz="2400" dirty="0">
                <a:gradFill>
                  <a:gsLst>
                    <a:gs pos="1250">
                      <a:schemeClr val="tx1"/>
                    </a:gs>
                    <a:gs pos="100000">
                      <a:schemeClr val="tx1"/>
                    </a:gs>
                  </a:gsLst>
                  <a:lin ang="5400000" scaled="0"/>
                </a:gradFill>
              </a:rPr>
              <a:t>which enable your business users to easily understand and explore their data to get business insights.</a:t>
            </a:r>
          </a:p>
        </p:txBody>
      </p:sp>
    </p:spTree>
    <p:extLst>
      <p:ext uri="{BB962C8B-B14F-4D97-AF65-F5344CB8AC3E}">
        <p14:creationId xmlns:p14="http://schemas.microsoft.com/office/powerpoint/2010/main" val="281333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Basic Data Modeling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D2E79553-9769-4D72-A232-0B3E391A4436}"/>
              </a:ext>
            </a:extLst>
          </p:cNvPr>
          <p:cNvPicPr>
            <a:picLocks noChangeAspect="1"/>
          </p:cNvPicPr>
          <p:nvPr/>
        </p:nvPicPr>
        <p:blipFill>
          <a:blip r:embed="rId3"/>
          <a:stretch>
            <a:fillRect/>
          </a:stretch>
        </p:blipFill>
        <p:spPr>
          <a:xfrm>
            <a:off x="211441" y="2966577"/>
            <a:ext cx="7626742" cy="3435527"/>
          </a:xfrm>
          <a:prstGeom prst="rect">
            <a:avLst/>
          </a:prstGeom>
        </p:spPr>
      </p:pic>
      <p:sp>
        <p:nvSpPr>
          <p:cNvPr id="3" name="Rectangle 2">
            <a:extLst>
              <a:ext uri="{FF2B5EF4-FFF2-40B4-BE49-F238E27FC236}">
                <a16:creationId xmlns:a16="http://schemas.microsoft.com/office/drawing/2014/main" id="{CD621449-0D22-47C1-BF62-57A7D2698572}"/>
              </a:ext>
            </a:extLst>
          </p:cNvPr>
          <p:cNvSpPr/>
          <p:nvPr/>
        </p:nvSpPr>
        <p:spPr>
          <a:xfrm>
            <a:off x="8193439" y="1835826"/>
            <a:ext cx="3499361" cy="4832092"/>
          </a:xfrm>
          <a:prstGeom prst="rect">
            <a:avLst/>
          </a:prstGeom>
        </p:spPr>
        <p:txBody>
          <a:bodyPr wrap="square">
            <a:spAutoFit/>
          </a:bodyPr>
          <a:lstStyle/>
          <a:p>
            <a:r>
              <a:rPr lang="en-US" sz="2800" b="1" dirty="0">
                <a:solidFill>
                  <a:srgbClr val="505050"/>
                </a:solidFill>
              </a:rPr>
              <a:t>Fact Table</a:t>
            </a:r>
          </a:p>
          <a:p>
            <a:pPr marL="285750" indent="-285750">
              <a:buFont typeface="Arial" panose="020B0604020202020204" pitchFamily="34" charset="0"/>
              <a:buChar char="•"/>
            </a:pPr>
            <a:r>
              <a:rPr lang="en-US" sz="2000" dirty="0">
                <a:gradFill>
                  <a:gsLst>
                    <a:gs pos="1250">
                      <a:schemeClr val="tx1"/>
                    </a:gs>
                    <a:gs pos="100000">
                      <a:schemeClr val="tx1"/>
                    </a:gs>
                  </a:gsLst>
                  <a:lin ang="5400000" scaled="0"/>
                </a:gradFill>
              </a:rPr>
              <a:t>Contains </a:t>
            </a:r>
            <a:r>
              <a:rPr lang="en-US" sz="2000" b="1" dirty="0">
                <a:solidFill>
                  <a:srgbClr val="505050"/>
                </a:solidFill>
              </a:rPr>
              <a:t>(numerical) values or items to be aggregated  </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of a business process  Examples</a:t>
            </a:r>
            <a:r>
              <a:rPr lang="en-US" sz="2000" dirty="0">
                <a:gradFill>
                  <a:gsLst>
                    <a:gs pos="1250">
                      <a:schemeClr val="tx1"/>
                    </a:gs>
                    <a:gs pos="100000">
                      <a:schemeClr val="tx1"/>
                    </a:gs>
                  </a:gsLst>
                  <a:lin ang="5400000" scaled="0"/>
                </a:gradFill>
                <a:cs typeface="Segoe UI Semibold" panose="020B0702040204020203" pitchFamily="34" charset="0"/>
              </a:rPr>
              <a:t>:</a:t>
            </a:r>
          </a:p>
          <a:p>
            <a:pPr marL="800100" lvl="1" indent="-342900">
              <a:buFont typeface="Arial" panose="020B0604020202020204" pitchFamily="34" charset="0"/>
              <a:buChar char="•"/>
            </a:pPr>
            <a:r>
              <a:rPr lang="en-US" sz="2000" dirty="0">
                <a:gradFill>
                  <a:gsLst>
                    <a:gs pos="1250">
                      <a:schemeClr val="tx1"/>
                    </a:gs>
                    <a:gs pos="100000">
                      <a:schemeClr val="tx1"/>
                    </a:gs>
                  </a:gsLst>
                  <a:lin ang="5400000" scaled="0"/>
                </a:gradFill>
              </a:rPr>
              <a:t>Transactions</a:t>
            </a:r>
          </a:p>
          <a:p>
            <a:pPr marL="800100" lvl="1" indent="-342900">
              <a:buFont typeface="Arial" panose="020B0604020202020204" pitchFamily="34" charset="0"/>
              <a:buChar char="•"/>
            </a:pPr>
            <a:r>
              <a:rPr lang="en-US" sz="2000" dirty="0">
                <a:gradFill>
                  <a:gsLst>
                    <a:gs pos="1250">
                      <a:schemeClr val="tx1"/>
                    </a:gs>
                    <a:gs pos="100000">
                      <a:schemeClr val="tx1"/>
                    </a:gs>
                  </a:gsLst>
                  <a:lin ang="5400000" scaled="0"/>
                </a:gradFill>
              </a:rPr>
              <a:t>Sales Revenue</a:t>
            </a:r>
          </a:p>
          <a:p>
            <a:pPr marL="800100" lvl="1" indent="-342900">
              <a:buFont typeface="Arial" panose="020B0604020202020204" pitchFamily="34" charset="0"/>
              <a:buChar char="•"/>
            </a:pPr>
            <a:r>
              <a:rPr lang="en-US" sz="2000" dirty="0">
                <a:gradFill>
                  <a:gsLst>
                    <a:gs pos="1250">
                      <a:schemeClr val="tx1"/>
                    </a:gs>
                    <a:gs pos="100000">
                      <a:schemeClr val="tx1"/>
                    </a:gs>
                  </a:gsLst>
                  <a:lin ang="5400000" scaled="0"/>
                </a:gradFill>
              </a:rPr>
              <a:t>Units</a:t>
            </a:r>
          </a:p>
          <a:p>
            <a:pPr marL="800100" lvl="1" indent="-342900">
              <a:buFont typeface="Arial" panose="020B0604020202020204" pitchFamily="34" charset="0"/>
              <a:buChar char="•"/>
            </a:pPr>
            <a:r>
              <a:rPr lang="en-US" sz="2000" dirty="0">
                <a:gradFill>
                  <a:gsLst>
                    <a:gs pos="1250">
                      <a:schemeClr val="tx1"/>
                    </a:gs>
                    <a:gs pos="100000">
                      <a:schemeClr val="tx1"/>
                    </a:gs>
                  </a:gsLst>
                  <a:lin ang="5400000" scaled="0"/>
                </a:gradFill>
              </a:rPr>
              <a:t>Cost</a:t>
            </a: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a:p>
            <a:pPr marL="285750" indent="-285750">
              <a:buFont typeface="Arial" panose="020B0604020202020204" pitchFamily="34" charset="0"/>
              <a:buChar char="•"/>
            </a:pPr>
            <a:r>
              <a:rPr lang="en-US" sz="2000" dirty="0">
                <a:gradFill>
                  <a:gsLst>
                    <a:gs pos="1250">
                      <a:schemeClr val="tx1"/>
                    </a:gs>
                    <a:gs pos="100000">
                      <a:schemeClr val="tx1"/>
                    </a:gs>
                  </a:gsLst>
                  <a:lin ang="5400000" scaled="0"/>
                </a:gradFill>
              </a:rPr>
              <a:t>Measures are usually sliceable. </a:t>
            </a:r>
          </a:p>
          <a:p>
            <a:r>
              <a:rPr lang="en-US" sz="2000" dirty="0">
                <a:gradFill>
                  <a:gsLst>
                    <a:gs pos="1250">
                      <a:schemeClr val="tx1"/>
                    </a:gs>
                    <a:gs pos="100000">
                      <a:schemeClr val="tx1"/>
                    </a:gs>
                  </a:gsLst>
                  <a:lin ang="5400000" scaled="0"/>
                </a:gradFill>
              </a:rPr>
              <a:t>   Examples:  </a:t>
            </a:r>
          </a:p>
          <a:p>
            <a:r>
              <a:rPr lang="en-US" sz="2000" dirty="0">
                <a:gradFill>
                  <a:gsLst>
                    <a:gs pos="1250">
                      <a:schemeClr val="tx1"/>
                    </a:gs>
                    <a:gs pos="100000">
                      <a:schemeClr val="tx1"/>
                    </a:gs>
                  </a:gsLst>
                  <a:lin ang="5400000" scaled="0"/>
                </a:gradFill>
              </a:rPr>
              <a:t>   By Month, By Customer</a:t>
            </a:r>
          </a:p>
        </p:txBody>
      </p:sp>
      <p:sp>
        <p:nvSpPr>
          <p:cNvPr id="9" name="Rectangular Callout 10">
            <a:extLst>
              <a:ext uri="{FF2B5EF4-FFF2-40B4-BE49-F238E27FC236}">
                <a16:creationId xmlns:a16="http://schemas.microsoft.com/office/drawing/2014/main" id="{3D803E75-21DF-49FF-9BC3-29604DE5ED79}"/>
              </a:ext>
            </a:extLst>
          </p:cNvPr>
          <p:cNvSpPr/>
          <p:nvPr/>
        </p:nvSpPr>
        <p:spPr bwMode="auto">
          <a:xfrm>
            <a:off x="2299569" y="2698659"/>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Fact</a:t>
            </a:r>
          </a:p>
          <a:p>
            <a:pPr algn="ctr" defTabSz="914225"/>
            <a:r>
              <a:rPr lang="en-US" sz="1600" dirty="0">
                <a:solidFill>
                  <a:schemeClr val="tx1"/>
                </a:solidFill>
                <a:latin typeface="Segoe UI" panose="020B0502040204020203" pitchFamily="34" charset="0"/>
                <a:cs typeface="Segoe UI" panose="020B0502040204020203" pitchFamily="34" charset="0"/>
              </a:rPr>
              <a:t>Table</a:t>
            </a:r>
          </a:p>
        </p:txBody>
      </p:sp>
      <p:sp>
        <p:nvSpPr>
          <p:cNvPr id="12" name="Title 1">
            <a:extLst>
              <a:ext uri="{FF2B5EF4-FFF2-40B4-BE49-F238E27FC236}">
                <a16:creationId xmlns:a16="http://schemas.microsoft.com/office/drawing/2014/main" id="{B468A8B2-D5E5-445F-8909-7348D2C0209B}"/>
              </a:ext>
            </a:extLst>
          </p:cNvPr>
          <p:cNvSpPr txBox="1">
            <a:spLocks/>
          </p:cNvSpPr>
          <p:nvPr/>
        </p:nvSpPr>
        <p:spPr>
          <a:xfrm>
            <a:off x="211441" y="1939344"/>
            <a:ext cx="6886045" cy="491799"/>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Components of a data model – Fact Table</a:t>
            </a:r>
          </a:p>
        </p:txBody>
      </p:sp>
      <p:sp>
        <p:nvSpPr>
          <p:cNvPr id="11" name="Rectangle 10">
            <a:extLst>
              <a:ext uri="{FF2B5EF4-FFF2-40B4-BE49-F238E27FC236}">
                <a16:creationId xmlns:a16="http://schemas.microsoft.com/office/drawing/2014/main" id="{329E9F69-F6BD-4371-892E-A1459FD06605}"/>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42813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Basic Data Modeling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6" name="Picture 5">
            <a:extLst>
              <a:ext uri="{FF2B5EF4-FFF2-40B4-BE49-F238E27FC236}">
                <a16:creationId xmlns:a16="http://schemas.microsoft.com/office/drawing/2014/main" id="{36062E86-FAB9-4A94-8F06-3EF779482241}"/>
              </a:ext>
            </a:extLst>
          </p:cNvPr>
          <p:cNvPicPr>
            <a:picLocks noChangeAspect="1"/>
          </p:cNvPicPr>
          <p:nvPr/>
        </p:nvPicPr>
        <p:blipFill>
          <a:blip r:embed="rId3"/>
          <a:stretch>
            <a:fillRect/>
          </a:stretch>
        </p:blipFill>
        <p:spPr>
          <a:xfrm>
            <a:off x="330924" y="3037274"/>
            <a:ext cx="7626742" cy="3435527"/>
          </a:xfrm>
          <a:prstGeom prst="rect">
            <a:avLst/>
          </a:prstGeom>
        </p:spPr>
      </p:pic>
      <p:sp>
        <p:nvSpPr>
          <p:cNvPr id="8" name="Title 1">
            <a:extLst>
              <a:ext uri="{FF2B5EF4-FFF2-40B4-BE49-F238E27FC236}">
                <a16:creationId xmlns:a16="http://schemas.microsoft.com/office/drawing/2014/main" id="{5CCCC74E-4B06-413E-B68E-2CF02152B1DB}"/>
              </a:ext>
            </a:extLst>
          </p:cNvPr>
          <p:cNvSpPr txBox="1">
            <a:spLocks/>
          </p:cNvSpPr>
          <p:nvPr/>
        </p:nvSpPr>
        <p:spPr>
          <a:xfrm>
            <a:off x="330924" y="1823620"/>
            <a:ext cx="6798927" cy="551398"/>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Components of a data model – Dim Table</a:t>
            </a:r>
          </a:p>
        </p:txBody>
      </p:sp>
      <p:sp>
        <p:nvSpPr>
          <p:cNvPr id="9" name="Rectangle 8">
            <a:extLst>
              <a:ext uri="{FF2B5EF4-FFF2-40B4-BE49-F238E27FC236}">
                <a16:creationId xmlns:a16="http://schemas.microsoft.com/office/drawing/2014/main" id="{4F2657EA-03F7-42BE-A6CD-5D6892FF5FB6}"/>
              </a:ext>
            </a:extLst>
          </p:cNvPr>
          <p:cNvSpPr/>
          <p:nvPr/>
        </p:nvSpPr>
        <p:spPr>
          <a:xfrm>
            <a:off x="8031126" y="2290659"/>
            <a:ext cx="3698269" cy="3539430"/>
          </a:xfrm>
          <a:prstGeom prst="rect">
            <a:avLst/>
          </a:prstGeom>
        </p:spPr>
        <p:txBody>
          <a:bodyPr wrap="square">
            <a:spAutoFit/>
          </a:bodyPr>
          <a:lstStyle/>
          <a:p>
            <a:pPr lvl="0"/>
            <a:r>
              <a:rPr lang="en-US" sz="2800" b="1" dirty="0">
                <a:solidFill>
                  <a:srgbClr val="505050"/>
                </a:solidFill>
              </a:rPr>
              <a:t>Dim Table</a:t>
            </a:r>
          </a:p>
          <a:p>
            <a:pPr marL="342900" indent="-342900">
              <a:buFont typeface="Arial" panose="020B0604020202020204" pitchFamily="34" charset="0"/>
              <a:buChar char="•"/>
            </a:pPr>
            <a:r>
              <a:rPr lang="en-US" sz="2400" dirty="0"/>
              <a:t>A Dim </a:t>
            </a:r>
            <a:r>
              <a:rPr lang="en-US" dirty="0"/>
              <a:t>(or Dimension)</a:t>
            </a:r>
            <a:r>
              <a:rPr lang="en-US" sz="2400" dirty="0"/>
              <a:t> </a:t>
            </a:r>
            <a:br>
              <a:rPr lang="en-US" sz="2400" dirty="0"/>
            </a:br>
            <a:r>
              <a:rPr lang="en-US" sz="2400" dirty="0"/>
              <a:t>table contains descriptive attributes that define how a fact should roll up</a:t>
            </a:r>
            <a:r>
              <a:rPr lang="en-US" dirty="0"/>
              <a:t>.</a:t>
            </a:r>
          </a:p>
          <a:p>
            <a:endParaRPr lang="en-US" sz="2400" dirty="0"/>
          </a:p>
          <a:p>
            <a:r>
              <a:rPr lang="en-US" sz="2800" dirty="0"/>
              <a:t>    Examples: </a:t>
            </a:r>
            <a:r>
              <a:rPr lang="en-US" sz="2400" dirty="0"/>
              <a:t>By month, </a:t>
            </a:r>
          </a:p>
          <a:p>
            <a:r>
              <a:rPr lang="en-US" sz="2400" dirty="0"/>
              <a:t>     By Customer, By Geo</a:t>
            </a:r>
          </a:p>
        </p:txBody>
      </p:sp>
      <p:sp>
        <p:nvSpPr>
          <p:cNvPr id="11" name="Rectangular Callout 15">
            <a:extLst>
              <a:ext uri="{FF2B5EF4-FFF2-40B4-BE49-F238E27FC236}">
                <a16:creationId xmlns:a16="http://schemas.microsoft.com/office/drawing/2014/main" id="{16FDAF99-48F9-4B37-851C-87CA2E944318}"/>
              </a:ext>
            </a:extLst>
          </p:cNvPr>
          <p:cNvSpPr/>
          <p:nvPr/>
        </p:nvSpPr>
        <p:spPr bwMode="auto">
          <a:xfrm>
            <a:off x="5174904" y="2669254"/>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Tables</a:t>
            </a:r>
          </a:p>
        </p:txBody>
      </p:sp>
      <p:sp>
        <p:nvSpPr>
          <p:cNvPr id="12" name="Rectangular Callout 18">
            <a:extLst>
              <a:ext uri="{FF2B5EF4-FFF2-40B4-BE49-F238E27FC236}">
                <a16:creationId xmlns:a16="http://schemas.microsoft.com/office/drawing/2014/main" id="{A499685A-2171-4327-99EC-16ECC9144877}"/>
              </a:ext>
            </a:extLst>
          </p:cNvPr>
          <p:cNvSpPr/>
          <p:nvPr/>
        </p:nvSpPr>
        <p:spPr bwMode="auto">
          <a:xfrm>
            <a:off x="2234483" y="2669254"/>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Tables</a:t>
            </a:r>
          </a:p>
        </p:txBody>
      </p:sp>
      <p:sp>
        <p:nvSpPr>
          <p:cNvPr id="13" name="Rectangle 12">
            <a:extLst>
              <a:ext uri="{FF2B5EF4-FFF2-40B4-BE49-F238E27FC236}">
                <a16:creationId xmlns:a16="http://schemas.microsoft.com/office/drawing/2014/main" id="{8D19E059-29D9-433F-81EC-87A59E2B21DA}"/>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589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a:ea typeface="ＭＳ Ｐゴシック"/>
                <a:cs typeface="Segoe UI"/>
              </a:rPr>
              <a:t>Introduction</a:t>
            </a:r>
            <a:br>
              <a:rPr lang="en-US" sz="8000" dirty="0">
                <a:ea typeface="ＭＳ Ｐゴシック"/>
                <a:cs typeface="Segoe UI"/>
              </a:rPr>
            </a:br>
            <a:br>
              <a:rPr lang="en-US" sz="8000" dirty="0"/>
            </a:br>
            <a:endParaRPr lang="en-US" sz="8000">
              <a:solidFill>
                <a:srgbClr val="DDDDDD"/>
              </a:solidFill>
            </a:endParaRPr>
          </a:p>
        </p:txBody>
      </p:sp>
    </p:spTree>
    <p:extLst>
      <p:ext uri="{BB962C8B-B14F-4D97-AF65-F5344CB8AC3E}">
        <p14:creationId xmlns:p14="http://schemas.microsoft.com/office/powerpoint/2010/main" val="14586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Basic Data Modeling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6" name="Picture 5">
            <a:extLst>
              <a:ext uri="{FF2B5EF4-FFF2-40B4-BE49-F238E27FC236}">
                <a16:creationId xmlns:a16="http://schemas.microsoft.com/office/drawing/2014/main" id="{E33957F6-9237-4801-9CFB-2DEDA42B305E}"/>
              </a:ext>
            </a:extLst>
          </p:cNvPr>
          <p:cNvPicPr>
            <a:picLocks noChangeAspect="1"/>
          </p:cNvPicPr>
          <p:nvPr/>
        </p:nvPicPr>
        <p:blipFill>
          <a:blip r:embed="rId3"/>
          <a:stretch>
            <a:fillRect/>
          </a:stretch>
        </p:blipFill>
        <p:spPr>
          <a:xfrm>
            <a:off x="187960" y="2503570"/>
            <a:ext cx="7626742" cy="3435527"/>
          </a:xfrm>
          <a:prstGeom prst="rect">
            <a:avLst/>
          </a:prstGeom>
        </p:spPr>
      </p:pic>
      <p:sp>
        <p:nvSpPr>
          <p:cNvPr id="8" name="Title 1">
            <a:extLst>
              <a:ext uri="{FF2B5EF4-FFF2-40B4-BE49-F238E27FC236}">
                <a16:creationId xmlns:a16="http://schemas.microsoft.com/office/drawing/2014/main" id="{2C2B1A82-8CB2-4D5A-B60C-CDBF97FC1AEA}"/>
              </a:ext>
            </a:extLst>
          </p:cNvPr>
          <p:cNvSpPr txBox="1">
            <a:spLocks/>
          </p:cNvSpPr>
          <p:nvPr/>
        </p:nvSpPr>
        <p:spPr>
          <a:xfrm>
            <a:off x="187960" y="1784904"/>
            <a:ext cx="7205327" cy="551398"/>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Components of a data model - Relationships</a:t>
            </a:r>
          </a:p>
        </p:txBody>
      </p:sp>
      <p:sp>
        <p:nvSpPr>
          <p:cNvPr id="9" name="Rectangular Callout 14">
            <a:extLst>
              <a:ext uri="{FF2B5EF4-FFF2-40B4-BE49-F238E27FC236}">
                <a16:creationId xmlns:a16="http://schemas.microsoft.com/office/drawing/2014/main" id="{0EDDD2E0-CA76-4E39-ABC9-47F9B228859D}"/>
              </a:ext>
            </a:extLst>
          </p:cNvPr>
          <p:cNvSpPr/>
          <p:nvPr/>
        </p:nvSpPr>
        <p:spPr bwMode="auto">
          <a:xfrm>
            <a:off x="1763423" y="6273633"/>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Relationships</a:t>
            </a:r>
          </a:p>
        </p:txBody>
      </p:sp>
      <p:sp>
        <p:nvSpPr>
          <p:cNvPr id="11" name="Rectangle 10">
            <a:extLst>
              <a:ext uri="{FF2B5EF4-FFF2-40B4-BE49-F238E27FC236}">
                <a16:creationId xmlns:a16="http://schemas.microsoft.com/office/drawing/2014/main" id="{7D2676DD-B2AC-4938-87A8-656A4337E2D1}"/>
              </a:ext>
            </a:extLst>
          </p:cNvPr>
          <p:cNvSpPr/>
          <p:nvPr/>
        </p:nvSpPr>
        <p:spPr>
          <a:xfrm>
            <a:off x="7970864" y="2010041"/>
            <a:ext cx="4140748" cy="4462760"/>
          </a:xfrm>
          <a:prstGeom prst="rect">
            <a:avLst/>
          </a:prstGeom>
        </p:spPr>
        <p:txBody>
          <a:bodyPr wrap="square">
            <a:spAutoFit/>
          </a:bodyPr>
          <a:lstStyle/>
          <a:p>
            <a:r>
              <a:rPr lang="en-US" sz="2400" b="1" dirty="0">
                <a:solidFill>
                  <a:srgbClr val="505050"/>
                </a:solidFill>
              </a:rPr>
              <a:t>Relationships</a:t>
            </a:r>
            <a:endParaRPr lang="en-US" sz="2400" dirty="0">
              <a:solidFill>
                <a:srgbClr val="505050"/>
              </a:soli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rPr>
              <a:t>Connection between two tables (usually fact &amp; dim tables) using matching columns from each</a:t>
            </a:r>
          </a:p>
          <a:p>
            <a:pPr marL="342900" indent="-342900">
              <a:buFont typeface="Arial" panose="020B0604020202020204" pitchFamily="34" charset="0"/>
              <a:buChar char="•"/>
            </a:pPr>
            <a:endParaRPr lang="en-US" sz="2400" dirty="0">
              <a:gradFill>
                <a:gsLst>
                  <a:gs pos="1250">
                    <a:schemeClr val="tx1"/>
                  </a:gs>
                  <a:gs pos="100000">
                    <a:schemeClr val="tx1"/>
                  </a:gs>
                </a:gsLst>
                <a:lin ang="5400000" scaled="0"/>
              </a:gradFill>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rPr>
              <a:t>Three types of Relationships </a:t>
            </a:r>
          </a:p>
          <a:p>
            <a:pPr marL="742950" lvl="1" indent="-285750">
              <a:buFont typeface="Arial" panose="020B0604020202020204" pitchFamily="34" charset="0"/>
              <a:buChar char="•"/>
            </a:pPr>
            <a:r>
              <a:rPr lang="en-US" sz="2400" dirty="0">
                <a:gradFill>
                  <a:gsLst>
                    <a:gs pos="1250">
                      <a:schemeClr val="tx1"/>
                    </a:gs>
                    <a:gs pos="100000">
                      <a:schemeClr val="tx1"/>
                    </a:gs>
                  </a:gsLst>
                  <a:lin ang="5400000" scaled="0"/>
                </a:gradFill>
              </a:rPr>
              <a:t>1 to Many</a:t>
            </a:r>
          </a:p>
          <a:p>
            <a:pPr marL="742950" lvl="1" indent="-285750">
              <a:buFont typeface="Arial" panose="020B0604020202020204" pitchFamily="34" charset="0"/>
              <a:buChar char="•"/>
            </a:pPr>
            <a:r>
              <a:rPr lang="en-US" sz="2400" dirty="0">
                <a:gradFill>
                  <a:gsLst>
                    <a:gs pos="1250">
                      <a:schemeClr val="tx1"/>
                    </a:gs>
                    <a:gs pos="100000">
                      <a:schemeClr val="tx1"/>
                    </a:gs>
                  </a:gsLst>
                  <a:lin ang="5400000" scaled="0"/>
                </a:gradFill>
              </a:rPr>
              <a:t>1 to 1</a:t>
            </a:r>
          </a:p>
          <a:p>
            <a:pPr marL="742950" lvl="1" indent="-285750">
              <a:buFont typeface="Arial" panose="020B0604020202020204" pitchFamily="34" charset="0"/>
              <a:buChar char="•"/>
            </a:pPr>
            <a:r>
              <a:rPr lang="en-US" sz="2400" dirty="0">
                <a:gradFill>
                  <a:gsLst>
                    <a:gs pos="1250">
                      <a:schemeClr val="tx1"/>
                    </a:gs>
                    <a:gs pos="100000">
                      <a:schemeClr val="tx1"/>
                    </a:gs>
                  </a:gsLst>
                  <a:lin ang="5400000" scaled="0"/>
                </a:gradFill>
              </a:rPr>
              <a:t>Many to Many</a:t>
            </a:r>
          </a:p>
          <a:p>
            <a:pPr lvl="1"/>
            <a:r>
              <a:rPr lang="en-US" sz="2000" dirty="0">
                <a:gradFill>
                  <a:gsLst>
                    <a:gs pos="1250">
                      <a:schemeClr val="tx1"/>
                    </a:gs>
                    <a:gs pos="100000">
                      <a:schemeClr val="tx1"/>
                    </a:gs>
                  </a:gsLst>
                  <a:lin ang="5400000" scaled="0"/>
                </a:gradFill>
              </a:rPr>
              <a:t>    </a:t>
            </a:r>
            <a:r>
              <a:rPr lang="en-US" dirty="0">
                <a:gradFill>
                  <a:gsLst>
                    <a:gs pos="1250">
                      <a:schemeClr val="tx1"/>
                    </a:gs>
                    <a:gs pos="100000">
                      <a:schemeClr val="tx1"/>
                    </a:gs>
                  </a:gsLst>
                  <a:lin ang="5400000" scaled="0"/>
                </a:gradFill>
              </a:rPr>
              <a:t>(with or without a bridge table)</a:t>
            </a:r>
          </a:p>
        </p:txBody>
      </p:sp>
      <p:sp>
        <p:nvSpPr>
          <p:cNvPr id="12" name="Rectangular Callout 14">
            <a:extLst>
              <a:ext uri="{FF2B5EF4-FFF2-40B4-BE49-F238E27FC236}">
                <a16:creationId xmlns:a16="http://schemas.microsoft.com/office/drawing/2014/main" id="{6401BEAE-576C-4B74-A4AB-AFCD15D5ADF7}"/>
              </a:ext>
            </a:extLst>
          </p:cNvPr>
          <p:cNvSpPr/>
          <p:nvPr/>
        </p:nvSpPr>
        <p:spPr bwMode="auto">
          <a:xfrm>
            <a:off x="4177331" y="6273633"/>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Relationships</a:t>
            </a:r>
          </a:p>
        </p:txBody>
      </p:sp>
      <p:sp>
        <p:nvSpPr>
          <p:cNvPr id="13" name="Rectangle 12">
            <a:extLst>
              <a:ext uri="{FF2B5EF4-FFF2-40B4-BE49-F238E27FC236}">
                <a16:creationId xmlns:a16="http://schemas.microsoft.com/office/drawing/2014/main" id="{DE1B7DD2-6B23-42CB-A12E-684778174BE7}"/>
              </a:ext>
            </a:extLst>
          </p:cNvPr>
          <p:cNvSpPr/>
          <p:nvPr/>
        </p:nvSpPr>
        <p:spPr bwMode="auto">
          <a:xfrm>
            <a:off x="77972" y="6606363"/>
            <a:ext cx="1685451" cy="17273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41278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Basic Data Modeling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18EF381A-407D-4BD3-8878-04E4A3A3BAB4}"/>
              </a:ext>
            </a:extLst>
          </p:cNvPr>
          <p:cNvSpPr txBox="1">
            <a:spLocks/>
          </p:cNvSpPr>
          <p:nvPr/>
        </p:nvSpPr>
        <p:spPr>
          <a:xfrm>
            <a:off x="276934" y="2010537"/>
            <a:ext cx="8439041" cy="544765"/>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Data Model Brings Facts and Dimensions Together </a:t>
            </a:r>
          </a:p>
        </p:txBody>
      </p:sp>
      <p:graphicFrame>
        <p:nvGraphicFramePr>
          <p:cNvPr id="8" name="Diagram 7">
            <a:extLst>
              <a:ext uri="{FF2B5EF4-FFF2-40B4-BE49-F238E27FC236}">
                <a16:creationId xmlns:a16="http://schemas.microsoft.com/office/drawing/2014/main" id="{B3CCA220-2BFA-4946-A8AC-1705E5E2B2F8}"/>
              </a:ext>
            </a:extLst>
          </p:cNvPr>
          <p:cNvGraphicFramePr/>
          <p:nvPr>
            <p:extLst>
              <p:ext uri="{D42A27DB-BD31-4B8C-83A1-F6EECF244321}">
                <p14:modId xmlns:p14="http://schemas.microsoft.com/office/powerpoint/2010/main" val="1452831542"/>
              </p:ext>
            </p:extLst>
          </p:nvPr>
        </p:nvGraphicFramePr>
        <p:xfrm>
          <a:off x="2472110" y="2839697"/>
          <a:ext cx="6620510" cy="278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F51AA97-04F0-4C51-9316-246CE52FA41A}"/>
              </a:ext>
            </a:extLst>
          </p:cNvPr>
          <p:cNvSpPr txBox="1"/>
          <p:nvPr/>
        </p:nvSpPr>
        <p:spPr>
          <a:xfrm>
            <a:off x="477887" y="5913435"/>
            <a:ext cx="11256913"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505050"/>
                </a:solidFill>
              </a:rPr>
              <a:t>Note</a:t>
            </a:r>
            <a:r>
              <a:rPr lang="en-US" b="1" dirty="0">
                <a:gradFill>
                  <a:gsLst>
                    <a:gs pos="2917">
                      <a:schemeClr val="tx1"/>
                    </a:gs>
                    <a:gs pos="30000">
                      <a:schemeClr val="tx1"/>
                    </a:gs>
                  </a:gsLst>
                  <a:lin ang="5400000" scaled="0"/>
                </a:gradFill>
              </a:rPr>
              <a:t>:  </a:t>
            </a:r>
            <a:r>
              <a:rPr lang="en-US" dirty="0">
                <a:gradFill>
                  <a:gsLst>
                    <a:gs pos="2917">
                      <a:schemeClr val="tx1"/>
                    </a:gs>
                    <a:gs pos="30000">
                      <a:schemeClr val="tx1"/>
                    </a:gs>
                  </a:gsLst>
                  <a:lin ang="5400000" scaled="0"/>
                </a:gradFill>
              </a:rPr>
              <a:t>Those are the most common model types used by Power BI other models can be supported.</a:t>
            </a:r>
          </a:p>
        </p:txBody>
      </p:sp>
      <p:sp>
        <p:nvSpPr>
          <p:cNvPr id="11" name="Rectangle 10">
            <a:extLst>
              <a:ext uri="{FF2B5EF4-FFF2-40B4-BE49-F238E27FC236}">
                <a16:creationId xmlns:a16="http://schemas.microsoft.com/office/drawing/2014/main" id="{56EF0144-7D04-424D-BD6D-767028A8A1AF}"/>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87561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Basic Data</a:t>
            </a:r>
            <a:r>
              <a:rPr lang="en-US" sz="4400" kern="0" spc="0" dirty="0">
                <a:ln>
                  <a:noFill/>
                </a:ln>
                <a:latin typeface="Segoe UI" panose="020B0502040204020203" pitchFamily="34" charset="0"/>
              </a:rPr>
              <a:t> Modeling</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B99683AA-FBFE-48F2-ACDA-623DFD0A1B6C}"/>
              </a:ext>
            </a:extLst>
          </p:cNvPr>
          <p:cNvSpPr txBox="1">
            <a:spLocks/>
          </p:cNvSpPr>
          <p:nvPr/>
        </p:nvSpPr>
        <p:spPr>
          <a:xfrm>
            <a:off x="356616" y="1967915"/>
            <a:ext cx="5115270" cy="573169"/>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Flat or Denormalized schema</a:t>
            </a:r>
          </a:p>
        </p:txBody>
      </p:sp>
      <p:sp>
        <p:nvSpPr>
          <p:cNvPr id="8" name="Rectangle 7">
            <a:extLst>
              <a:ext uri="{FF2B5EF4-FFF2-40B4-BE49-F238E27FC236}">
                <a16:creationId xmlns:a16="http://schemas.microsoft.com/office/drawing/2014/main" id="{3DF2B84C-E71C-4239-AC18-3411B2DB09B2}"/>
              </a:ext>
            </a:extLst>
          </p:cNvPr>
          <p:cNvSpPr/>
          <p:nvPr/>
        </p:nvSpPr>
        <p:spPr>
          <a:xfrm>
            <a:off x="8309114" y="2412667"/>
            <a:ext cx="3602764" cy="3847207"/>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1"/>
                    </a:gs>
                    <a:gs pos="100000">
                      <a:schemeClr val="tx1"/>
                    </a:gs>
                  </a:gsLst>
                  <a:lin ang="5400000" scaled="0"/>
                </a:gradFill>
              </a:rPr>
              <a:t>All attributes for a model exist in a single table</a:t>
            </a: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a:p>
            <a:pPr marL="285750" indent="-285750">
              <a:buFont typeface="Arial" panose="020B0604020202020204" pitchFamily="34" charset="0"/>
              <a:buChar char="•"/>
            </a:pPr>
            <a:r>
              <a:rPr lang="en-US" sz="2000" dirty="0">
                <a:gradFill>
                  <a:gsLst>
                    <a:gs pos="1250">
                      <a:schemeClr val="tx1"/>
                    </a:gs>
                    <a:gs pos="100000">
                      <a:schemeClr val="tx1"/>
                    </a:gs>
                  </a:gsLst>
                  <a:lin ang="5400000" scaled="0"/>
                </a:gradFill>
              </a:rPr>
              <a:t>Highly inefficient </a:t>
            </a:r>
          </a:p>
          <a:p>
            <a:pPr marL="285750" indent="-285750">
              <a:buFont typeface="Arial" panose="020B0604020202020204" pitchFamily="34" charset="0"/>
              <a:buChar char="•"/>
            </a:pPr>
            <a:endParaRPr lang="en-US" sz="2000" dirty="0">
              <a:gradFill>
                <a:gsLst>
                  <a:gs pos="1250">
                    <a:schemeClr val="tx1"/>
                  </a:gs>
                  <a:gs pos="100000">
                    <a:schemeClr val="tx1"/>
                  </a:gs>
                </a:gsLst>
                <a:lin ang="5400000" scaled="0"/>
              </a:gradFill>
            </a:endParaRPr>
          </a:p>
          <a:p>
            <a:pPr marL="285750" indent="-285750">
              <a:buFont typeface="Arial" panose="020B0604020202020204" pitchFamily="34" charset="0"/>
              <a:buChar char="•"/>
            </a:pPr>
            <a:r>
              <a:rPr lang="en-US" sz="2000" dirty="0">
                <a:gradFill>
                  <a:gsLst>
                    <a:gs pos="1250">
                      <a:schemeClr val="tx1"/>
                    </a:gs>
                    <a:gs pos="100000">
                      <a:schemeClr val="tx1"/>
                    </a:gs>
                  </a:gsLst>
                  <a:lin ang="5400000" scaled="0"/>
                </a:gradFill>
              </a:rPr>
              <a:t>Model has extra copies of data &gt; slow performance</a:t>
            </a:r>
            <a:br>
              <a:rPr lang="en-US" sz="2000" dirty="0">
                <a:gradFill>
                  <a:gsLst>
                    <a:gs pos="1250">
                      <a:schemeClr val="tx1"/>
                    </a:gs>
                    <a:gs pos="100000">
                      <a:schemeClr val="tx1"/>
                    </a:gs>
                  </a:gsLst>
                  <a:lin ang="5400000" scaled="0"/>
                </a:gradFill>
              </a:rPr>
            </a:br>
            <a:endParaRPr lang="en-US" sz="2000" dirty="0">
              <a:gradFill>
                <a:gsLst>
                  <a:gs pos="1250">
                    <a:schemeClr val="tx1"/>
                  </a:gs>
                  <a:gs pos="100000">
                    <a:schemeClr val="tx1"/>
                  </a:gs>
                </a:gsLst>
                <a:lin ang="5400000" scaled="0"/>
              </a:gradFill>
            </a:endParaRPr>
          </a:p>
          <a:p>
            <a:pPr marL="285750" indent="-285750">
              <a:buFont typeface="Arial" panose="020B0604020202020204" pitchFamily="34" charset="0"/>
              <a:buChar char="•"/>
            </a:pPr>
            <a:r>
              <a:rPr lang="en-US" sz="2000" dirty="0">
                <a:gradFill>
                  <a:gsLst>
                    <a:gs pos="1250">
                      <a:schemeClr val="tx1"/>
                    </a:gs>
                    <a:gs pos="100000">
                      <a:schemeClr val="tx1"/>
                    </a:gs>
                  </a:gsLst>
                  <a:lin ang="5400000" scaled="0"/>
                </a:gradFill>
              </a:rPr>
              <a:t>Size of a flat table can blow up really quickly as data model becomes complex</a:t>
            </a:r>
          </a:p>
          <a:p>
            <a:endParaRPr lang="en-US" sz="2400" dirty="0">
              <a:gradFill>
                <a:gsLst>
                  <a:gs pos="1250">
                    <a:schemeClr val="tx1"/>
                  </a:gs>
                  <a:gs pos="100000">
                    <a:schemeClr val="tx1"/>
                  </a:gs>
                </a:gsLst>
                <a:lin ang="5400000" scaled="0"/>
              </a:gradFill>
              <a:latin typeface="+mj-lt"/>
            </a:endParaRPr>
          </a:p>
        </p:txBody>
      </p:sp>
      <p:pic>
        <p:nvPicPr>
          <p:cNvPr id="9" name="Picture 8">
            <a:extLst>
              <a:ext uri="{FF2B5EF4-FFF2-40B4-BE49-F238E27FC236}">
                <a16:creationId xmlns:a16="http://schemas.microsoft.com/office/drawing/2014/main" id="{90C590D3-76E8-4B12-B0B5-26E386433E5D}"/>
              </a:ext>
            </a:extLst>
          </p:cNvPr>
          <p:cNvPicPr>
            <a:picLocks noChangeAspect="1"/>
          </p:cNvPicPr>
          <p:nvPr/>
        </p:nvPicPr>
        <p:blipFill>
          <a:blip r:embed="rId3"/>
          <a:stretch>
            <a:fillRect/>
          </a:stretch>
        </p:blipFill>
        <p:spPr>
          <a:xfrm>
            <a:off x="356616" y="3429000"/>
            <a:ext cx="7743905" cy="2891642"/>
          </a:xfrm>
          <a:prstGeom prst="rect">
            <a:avLst/>
          </a:prstGeom>
        </p:spPr>
      </p:pic>
      <p:sp>
        <p:nvSpPr>
          <p:cNvPr id="11" name="Rectangle 10">
            <a:extLst>
              <a:ext uri="{FF2B5EF4-FFF2-40B4-BE49-F238E27FC236}">
                <a16:creationId xmlns:a16="http://schemas.microsoft.com/office/drawing/2014/main" id="{CF763647-AE36-4CEF-9036-F6C587E24862}"/>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48008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Basic Data Modeling Star Schema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DE693E3D-3766-4DD8-951B-679D411B05FB}"/>
              </a:ext>
            </a:extLst>
          </p:cNvPr>
          <p:cNvSpPr/>
          <p:nvPr/>
        </p:nvSpPr>
        <p:spPr>
          <a:xfrm>
            <a:off x="7814603" y="2574000"/>
            <a:ext cx="4236720" cy="3785652"/>
          </a:xfrm>
          <a:prstGeom prst="rect">
            <a:avLst/>
          </a:prstGeom>
        </p:spPr>
        <p:txBody>
          <a:bodyPr wrap="square">
            <a:spAutoFit/>
          </a:bodyPr>
          <a:lstStyle/>
          <a:p>
            <a:pPr marL="285750" indent="-285750">
              <a:buFont typeface="Arial" panose="020B0604020202020204" pitchFamily="34" charset="0"/>
              <a:buChar char="•"/>
            </a:pPr>
            <a:r>
              <a:rPr lang="en-US" sz="2000" b="1" dirty="0">
                <a:solidFill>
                  <a:srgbClr val="505050"/>
                </a:solidFill>
              </a:rPr>
              <a:t>Fact</a:t>
            </a:r>
            <a:r>
              <a:rPr lang="en-US" sz="2000" dirty="0">
                <a:gradFill>
                  <a:gsLst>
                    <a:gs pos="1250">
                      <a:schemeClr val="tx1"/>
                    </a:gs>
                    <a:gs pos="100000">
                      <a:schemeClr val="tx1"/>
                    </a:gs>
                  </a:gsLst>
                  <a:lin ang="5400000" scaled="0"/>
                </a:gradFill>
              </a:rPr>
              <a:t> table in the middle </a:t>
            </a:r>
          </a:p>
          <a:p>
            <a:pPr marL="342900" indent="-342900">
              <a:buFont typeface="Arial" panose="020B0604020202020204" pitchFamily="34" charset="0"/>
              <a:buChar char="•"/>
            </a:pPr>
            <a:endParaRPr lang="en-US" sz="20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000" dirty="0">
                <a:gradFill>
                  <a:gsLst>
                    <a:gs pos="1250">
                      <a:schemeClr val="tx1"/>
                    </a:gs>
                    <a:gs pos="100000">
                      <a:schemeClr val="tx1"/>
                    </a:gs>
                  </a:gsLst>
                  <a:lin ang="5400000" scaled="0"/>
                </a:gradFill>
              </a:rPr>
              <a:t>Surrounded by </a:t>
            </a:r>
            <a:r>
              <a:rPr lang="en-US" sz="2000" b="1" dirty="0">
                <a:solidFill>
                  <a:srgbClr val="505050"/>
                </a:solidFill>
              </a:rPr>
              <a:t>Dim</a:t>
            </a:r>
            <a:r>
              <a:rPr lang="en-US" sz="2000" b="1" dirty="0">
                <a:gradFill>
                  <a:gsLst>
                    <a:gs pos="1250">
                      <a:schemeClr val="tx1"/>
                    </a:gs>
                    <a:gs pos="100000">
                      <a:schemeClr val="tx1"/>
                    </a:gs>
                  </a:gsLst>
                  <a:lin ang="5400000" scaled="0"/>
                </a:gradFill>
              </a:rPr>
              <a:t> </a:t>
            </a:r>
            <a:r>
              <a:rPr lang="en-US" sz="2000" dirty="0">
                <a:gradFill>
                  <a:gsLst>
                    <a:gs pos="1250">
                      <a:schemeClr val="tx1"/>
                    </a:gs>
                    <a:gs pos="100000">
                      <a:schemeClr val="tx1"/>
                    </a:gs>
                  </a:gsLst>
                  <a:lin ang="5400000" scaled="0"/>
                </a:gradFill>
              </a:rPr>
              <a:t>tables</a:t>
            </a:r>
          </a:p>
          <a:p>
            <a:endParaRPr lang="en-US" sz="2000" dirty="0">
              <a:gradFill>
                <a:gsLst>
                  <a:gs pos="1250">
                    <a:schemeClr val="tx1"/>
                  </a:gs>
                  <a:gs pos="100000">
                    <a:schemeClr val="tx1"/>
                  </a:gs>
                </a:gsLst>
                <a:lin ang="5400000" scaled="0"/>
              </a:gradFill>
            </a:endParaRPr>
          </a:p>
          <a:p>
            <a:pPr marL="285750" indent="-285750">
              <a:buFont typeface="Arial" panose="020B0604020202020204" pitchFamily="34" charset="0"/>
              <a:buChar char="•"/>
            </a:pPr>
            <a:r>
              <a:rPr lang="en-US" sz="2000" dirty="0">
                <a:gradFill>
                  <a:gsLst>
                    <a:gs pos="1250">
                      <a:schemeClr val="tx1"/>
                    </a:gs>
                    <a:gs pos="100000">
                      <a:schemeClr val="tx1"/>
                    </a:gs>
                  </a:gsLst>
                  <a:lin ang="5400000" scaled="0"/>
                </a:gradFill>
              </a:rPr>
              <a:t>Looks like a ‘Star’</a:t>
            </a:r>
          </a:p>
          <a:p>
            <a:pPr marL="285750" indent="-285750">
              <a:buFont typeface="Arial" panose="020B0604020202020204" pitchFamily="34" charset="0"/>
              <a:buChar char="•"/>
            </a:pPr>
            <a:endParaRPr lang="en-US" sz="2000" dirty="0">
              <a:gradFill>
                <a:gsLst>
                  <a:gs pos="1250">
                    <a:schemeClr val="tx1"/>
                  </a:gs>
                  <a:gs pos="100000">
                    <a:schemeClr val="tx1"/>
                  </a:gs>
                </a:gsLst>
                <a:lin ang="5400000" scaled="0"/>
              </a:gradFill>
            </a:endParaRPr>
          </a:p>
          <a:p>
            <a:pPr marL="285750" lvl="0" indent="-285750">
              <a:buFont typeface="Arial" panose="020B0604020202020204" pitchFamily="34" charset="0"/>
              <a:buChar char="•"/>
            </a:pPr>
            <a:r>
              <a:rPr lang="en-US" sz="2000" dirty="0">
                <a:gradFill>
                  <a:gsLst>
                    <a:gs pos="1250">
                      <a:schemeClr val="tx1"/>
                    </a:gs>
                    <a:gs pos="100000">
                      <a:schemeClr val="tx1"/>
                    </a:gs>
                  </a:gsLst>
                  <a:lin ang="5400000" scaled="0"/>
                </a:gradFill>
              </a:rPr>
              <a:t>Fact table is the “Many” side of the (one to many) relationship</a:t>
            </a:r>
          </a:p>
          <a:p>
            <a:pPr marL="285750" lvl="0" indent="-285750">
              <a:buFont typeface="Arial" panose="020B0604020202020204" pitchFamily="34" charset="0"/>
              <a:buChar char="•"/>
            </a:pPr>
            <a:endParaRPr lang="en-US" sz="2000" dirty="0">
              <a:gradFill>
                <a:gsLst>
                  <a:gs pos="1250">
                    <a:schemeClr val="tx1"/>
                  </a:gs>
                  <a:gs pos="100000">
                    <a:schemeClr val="tx1"/>
                  </a:gs>
                </a:gsLst>
                <a:lin ang="5400000" scaled="0"/>
              </a:gradFill>
            </a:endParaRPr>
          </a:p>
          <a:p>
            <a:pPr marL="285750" lvl="0" indent="-285750">
              <a:buFont typeface="Arial" panose="020B0604020202020204" pitchFamily="34" charset="0"/>
              <a:buChar char="•"/>
            </a:pPr>
            <a:endParaRPr lang="en-US" sz="2000" dirty="0">
              <a:gradFill>
                <a:gsLst>
                  <a:gs pos="1250">
                    <a:schemeClr val="tx1"/>
                  </a:gs>
                  <a:gs pos="100000">
                    <a:schemeClr val="tx1"/>
                  </a:gs>
                </a:gsLst>
                <a:lin ang="5400000" scaled="0"/>
              </a:gradFill>
            </a:endParaRPr>
          </a:p>
          <a:p>
            <a:pPr marL="285750" lvl="0" indent="-285750">
              <a:buFont typeface="Arial" panose="020B0604020202020204" pitchFamily="34" charset="0"/>
              <a:buChar char="•"/>
            </a:pPr>
            <a:r>
              <a:rPr lang="en-US" sz="2000" dirty="0">
                <a:gradFill>
                  <a:gsLst>
                    <a:gs pos="1250">
                      <a:schemeClr val="tx1"/>
                    </a:gs>
                    <a:gs pos="100000">
                      <a:schemeClr val="tx1"/>
                    </a:gs>
                  </a:gsLst>
                  <a:lin ang="5400000" scaled="0"/>
                </a:gradFill>
              </a:rPr>
              <a:t>The table names should be consistent and meaningful </a:t>
            </a:r>
          </a:p>
        </p:txBody>
      </p:sp>
      <p:sp>
        <p:nvSpPr>
          <p:cNvPr id="9" name="Flowchart: Off-page Connector 8">
            <a:extLst>
              <a:ext uri="{FF2B5EF4-FFF2-40B4-BE49-F238E27FC236}">
                <a16:creationId xmlns:a16="http://schemas.microsoft.com/office/drawing/2014/main" id="{610AB952-AD84-467B-8E9D-CF366ADC648A}"/>
              </a:ext>
            </a:extLst>
          </p:cNvPr>
          <p:cNvSpPr/>
          <p:nvPr/>
        </p:nvSpPr>
        <p:spPr bwMode="auto">
          <a:xfrm>
            <a:off x="6611316" y="2105463"/>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1</a:t>
            </a:r>
          </a:p>
        </p:txBody>
      </p:sp>
      <p:sp>
        <p:nvSpPr>
          <p:cNvPr id="13" name="Flowchart: Off-page Connector 12">
            <a:extLst>
              <a:ext uri="{FF2B5EF4-FFF2-40B4-BE49-F238E27FC236}">
                <a16:creationId xmlns:a16="http://schemas.microsoft.com/office/drawing/2014/main" id="{D2EB46FE-464B-41DE-B2B8-E0921D642983}"/>
              </a:ext>
            </a:extLst>
          </p:cNvPr>
          <p:cNvSpPr/>
          <p:nvPr/>
        </p:nvSpPr>
        <p:spPr bwMode="auto">
          <a:xfrm>
            <a:off x="3246497" y="2105463"/>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Many </a:t>
            </a:r>
          </a:p>
        </p:txBody>
      </p:sp>
      <p:sp>
        <p:nvSpPr>
          <p:cNvPr id="15" name="Flowchart: Off-page Connector 14">
            <a:extLst>
              <a:ext uri="{FF2B5EF4-FFF2-40B4-BE49-F238E27FC236}">
                <a16:creationId xmlns:a16="http://schemas.microsoft.com/office/drawing/2014/main" id="{6795810C-D7BA-4245-B6A0-7BF505F4AFCA}"/>
              </a:ext>
            </a:extLst>
          </p:cNvPr>
          <p:cNvSpPr/>
          <p:nvPr/>
        </p:nvSpPr>
        <p:spPr bwMode="auto">
          <a:xfrm>
            <a:off x="760984" y="2105463"/>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1</a:t>
            </a:r>
          </a:p>
        </p:txBody>
      </p:sp>
      <p:sp>
        <p:nvSpPr>
          <p:cNvPr id="17" name="Flowchart: Off-page Connector 16">
            <a:extLst>
              <a:ext uri="{FF2B5EF4-FFF2-40B4-BE49-F238E27FC236}">
                <a16:creationId xmlns:a16="http://schemas.microsoft.com/office/drawing/2014/main" id="{FD25D2F7-21C1-44F0-AE27-6149BA1B75A8}"/>
              </a:ext>
            </a:extLst>
          </p:cNvPr>
          <p:cNvSpPr/>
          <p:nvPr/>
        </p:nvSpPr>
        <p:spPr bwMode="auto">
          <a:xfrm>
            <a:off x="7289076" y="5381226"/>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1</a:t>
            </a:r>
          </a:p>
        </p:txBody>
      </p:sp>
      <p:sp>
        <p:nvSpPr>
          <p:cNvPr id="11" name="Rectangle 10">
            <a:extLst>
              <a:ext uri="{FF2B5EF4-FFF2-40B4-BE49-F238E27FC236}">
                <a16:creationId xmlns:a16="http://schemas.microsoft.com/office/drawing/2014/main" id="{B6ECD9FF-89BF-4AA1-A88B-901CD257FF50}"/>
              </a:ext>
            </a:extLst>
          </p:cNvPr>
          <p:cNvSpPr/>
          <p:nvPr/>
        </p:nvSpPr>
        <p:spPr bwMode="auto">
          <a:xfrm>
            <a:off x="77972" y="6637019"/>
            <a:ext cx="1906772" cy="1903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pic>
        <p:nvPicPr>
          <p:cNvPr id="6" name="Picture 5">
            <a:extLst>
              <a:ext uri="{FF2B5EF4-FFF2-40B4-BE49-F238E27FC236}">
                <a16:creationId xmlns:a16="http://schemas.microsoft.com/office/drawing/2014/main" id="{DC7100FC-B1F6-4D80-8363-39CAFF85792F}"/>
              </a:ext>
            </a:extLst>
          </p:cNvPr>
          <p:cNvPicPr>
            <a:picLocks noChangeAspect="1"/>
          </p:cNvPicPr>
          <p:nvPr/>
        </p:nvPicPr>
        <p:blipFill>
          <a:blip r:embed="rId3"/>
          <a:stretch>
            <a:fillRect/>
          </a:stretch>
        </p:blipFill>
        <p:spPr>
          <a:xfrm>
            <a:off x="140677" y="2471223"/>
            <a:ext cx="7148399" cy="4284000"/>
          </a:xfrm>
          <a:prstGeom prst="rect">
            <a:avLst/>
          </a:prstGeom>
        </p:spPr>
      </p:pic>
    </p:spTree>
    <p:extLst>
      <p:ext uri="{BB962C8B-B14F-4D97-AF65-F5344CB8AC3E}">
        <p14:creationId xmlns:p14="http://schemas.microsoft.com/office/powerpoint/2010/main" val="58232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Basic Data Modeling Snowflake Schema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9" name="Title 1">
            <a:extLst>
              <a:ext uri="{FF2B5EF4-FFF2-40B4-BE49-F238E27FC236}">
                <a16:creationId xmlns:a16="http://schemas.microsoft.com/office/drawing/2014/main" id="{8E977A43-2504-4D5C-9561-CC20A86D141D}"/>
              </a:ext>
            </a:extLst>
          </p:cNvPr>
          <p:cNvSpPr txBox="1">
            <a:spLocks/>
          </p:cNvSpPr>
          <p:nvPr/>
        </p:nvSpPr>
        <p:spPr>
          <a:xfrm>
            <a:off x="178470" y="1843563"/>
            <a:ext cx="3329511" cy="695033"/>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Snowflake Schema</a:t>
            </a:r>
          </a:p>
        </p:txBody>
      </p:sp>
      <p:sp>
        <p:nvSpPr>
          <p:cNvPr id="11" name="Rectangle 10">
            <a:extLst>
              <a:ext uri="{FF2B5EF4-FFF2-40B4-BE49-F238E27FC236}">
                <a16:creationId xmlns:a16="http://schemas.microsoft.com/office/drawing/2014/main" id="{C8D7A146-8C10-4CC2-B75A-1D236D8CCB8A}"/>
              </a:ext>
            </a:extLst>
          </p:cNvPr>
          <p:cNvSpPr/>
          <p:nvPr/>
        </p:nvSpPr>
        <p:spPr>
          <a:xfrm>
            <a:off x="7855288" y="2191079"/>
            <a:ext cx="3915666" cy="4324261"/>
          </a:xfrm>
          <a:prstGeom prst="rect">
            <a:avLst/>
          </a:prstGeom>
        </p:spPr>
        <p:txBody>
          <a:bodyPr wrap="square">
            <a:spAutoFit/>
          </a:bodyPr>
          <a:lstStyle/>
          <a:p>
            <a:pPr marL="285750" indent="-285750">
              <a:spcAft>
                <a:spcPts val="1800"/>
              </a:spcAft>
              <a:buFont typeface="Arial" panose="020B0604020202020204" pitchFamily="34" charset="0"/>
              <a:buChar char="•"/>
            </a:pPr>
            <a:r>
              <a:rPr lang="en-US" sz="2000" dirty="0"/>
              <a:t>Center is a Star schema</a:t>
            </a:r>
          </a:p>
          <a:p>
            <a:pPr marL="285750" indent="-285750">
              <a:spcAft>
                <a:spcPts val="1800"/>
              </a:spcAft>
              <a:buFont typeface="Arial" panose="020B0604020202020204" pitchFamily="34" charset="0"/>
              <a:buChar char="•"/>
            </a:pPr>
            <a:r>
              <a:rPr lang="en-US" sz="2000" b="1" dirty="0">
                <a:solidFill>
                  <a:srgbClr val="505050"/>
                </a:solidFill>
              </a:rPr>
              <a:t>Fact</a:t>
            </a:r>
            <a:r>
              <a:rPr lang="en-US" sz="2000" dirty="0"/>
              <a:t> table in middle </a:t>
            </a:r>
          </a:p>
          <a:p>
            <a:pPr marL="342900" indent="-342900">
              <a:spcAft>
                <a:spcPts val="1800"/>
              </a:spcAft>
              <a:buFont typeface="Arial" panose="020B0604020202020204" pitchFamily="34" charset="0"/>
              <a:buChar char="•"/>
            </a:pPr>
            <a:r>
              <a:rPr lang="en-US" sz="2000" dirty="0"/>
              <a:t>Surrounded by </a:t>
            </a:r>
            <a:r>
              <a:rPr lang="en-US" sz="2000" b="1" dirty="0">
                <a:solidFill>
                  <a:srgbClr val="505050"/>
                </a:solidFill>
              </a:rPr>
              <a:t>Dim</a:t>
            </a:r>
            <a:r>
              <a:rPr lang="en-US" sz="2000" b="1" dirty="0"/>
              <a:t> </a:t>
            </a:r>
            <a:r>
              <a:rPr lang="en-US" sz="2000" dirty="0"/>
              <a:t>tables</a:t>
            </a:r>
          </a:p>
          <a:p>
            <a:pPr marL="342900" indent="-342900">
              <a:spcAft>
                <a:spcPts val="1800"/>
              </a:spcAft>
              <a:buFont typeface="Arial" panose="020B0604020202020204" pitchFamily="34" charset="0"/>
              <a:buChar char="•"/>
            </a:pPr>
            <a:r>
              <a:rPr lang="en-US" sz="2000" dirty="0"/>
              <a:t>Dims “snowflake” to other Dims</a:t>
            </a:r>
          </a:p>
          <a:p>
            <a:pPr marL="285750" indent="-285750">
              <a:spcAft>
                <a:spcPts val="1800"/>
              </a:spcAft>
              <a:buFont typeface="Arial" panose="020B0604020202020204" pitchFamily="34" charset="0"/>
              <a:buChar char="•"/>
            </a:pPr>
            <a:r>
              <a:rPr lang="en-US" sz="2000" dirty="0"/>
              <a:t>If you have many, it looks like a ‘Snowflake’</a:t>
            </a:r>
          </a:p>
          <a:p>
            <a:pPr marL="285750" lvl="0" indent="-285750">
              <a:spcAft>
                <a:spcPts val="1800"/>
              </a:spcAft>
              <a:buFont typeface="Arial" panose="020B0604020202020204" pitchFamily="34" charset="0"/>
              <a:buChar char="•"/>
            </a:pPr>
            <a:r>
              <a:rPr lang="en-US" sz="2000" dirty="0"/>
              <a:t>Dim or Fact tables can be the “Many” side of the relationship</a:t>
            </a:r>
            <a:endParaRPr lang="en-US" sz="2800" dirty="0"/>
          </a:p>
        </p:txBody>
      </p:sp>
      <p:sp>
        <p:nvSpPr>
          <p:cNvPr id="12" name="Flowchart: Off-page Connector 11">
            <a:extLst>
              <a:ext uri="{FF2B5EF4-FFF2-40B4-BE49-F238E27FC236}">
                <a16:creationId xmlns:a16="http://schemas.microsoft.com/office/drawing/2014/main" id="{06F92C95-6183-4CB9-B497-4F2AF91CE804}"/>
              </a:ext>
            </a:extLst>
          </p:cNvPr>
          <p:cNvSpPr/>
          <p:nvPr/>
        </p:nvSpPr>
        <p:spPr bwMode="auto">
          <a:xfrm>
            <a:off x="2776461" y="2640228"/>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Facts </a:t>
            </a:r>
          </a:p>
        </p:txBody>
      </p:sp>
      <p:sp>
        <p:nvSpPr>
          <p:cNvPr id="13" name="Flowchart: Off-page Connector 12">
            <a:extLst>
              <a:ext uri="{FF2B5EF4-FFF2-40B4-BE49-F238E27FC236}">
                <a16:creationId xmlns:a16="http://schemas.microsoft.com/office/drawing/2014/main" id="{CDD53D8E-FD9E-4AEB-A5E8-870CC5BF3769}"/>
              </a:ext>
            </a:extLst>
          </p:cNvPr>
          <p:cNvSpPr/>
          <p:nvPr/>
        </p:nvSpPr>
        <p:spPr bwMode="auto">
          <a:xfrm>
            <a:off x="4812548" y="2640228"/>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Dims </a:t>
            </a:r>
          </a:p>
        </p:txBody>
      </p:sp>
      <p:sp>
        <p:nvSpPr>
          <p:cNvPr id="14" name="Flowchart: Off-page Connector 13">
            <a:extLst>
              <a:ext uri="{FF2B5EF4-FFF2-40B4-BE49-F238E27FC236}">
                <a16:creationId xmlns:a16="http://schemas.microsoft.com/office/drawing/2014/main" id="{97DC46DA-2F58-4308-B338-6286DDD66FAB}"/>
              </a:ext>
            </a:extLst>
          </p:cNvPr>
          <p:cNvSpPr/>
          <p:nvPr/>
        </p:nvSpPr>
        <p:spPr bwMode="auto">
          <a:xfrm>
            <a:off x="524317" y="2640228"/>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Dims </a:t>
            </a:r>
          </a:p>
        </p:txBody>
      </p:sp>
      <p:sp>
        <p:nvSpPr>
          <p:cNvPr id="15" name="Flowchart: Off-page Connector 14">
            <a:extLst>
              <a:ext uri="{FF2B5EF4-FFF2-40B4-BE49-F238E27FC236}">
                <a16:creationId xmlns:a16="http://schemas.microsoft.com/office/drawing/2014/main" id="{55304A13-3BFF-40B5-A054-3664AF50E183}"/>
              </a:ext>
            </a:extLst>
          </p:cNvPr>
          <p:cNvSpPr/>
          <p:nvPr/>
        </p:nvSpPr>
        <p:spPr bwMode="auto">
          <a:xfrm>
            <a:off x="6529579" y="2640228"/>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Flake </a:t>
            </a:r>
          </a:p>
        </p:txBody>
      </p:sp>
      <p:sp>
        <p:nvSpPr>
          <p:cNvPr id="17" name="Rectangle 16">
            <a:extLst>
              <a:ext uri="{FF2B5EF4-FFF2-40B4-BE49-F238E27FC236}">
                <a16:creationId xmlns:a16="http://schemas.microsoft.com/office/drawing/2014/main" id="{36F9340C-701C-44F1-8678-F0815C2FBB64}"/>
              </a:ext>
            </a:extLst>
          </p:cNvPr>
          <p:cNvSpPr/>
          <p:nvPr/>
        </p:nvSpPr>
        <p:spPr bwMode="auto">
          <a:xfrm>
            <a:off x="77972" y="6637019"/>
            <a:ext cx="1906772" cy="1903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pic>
        <p:nvPicPr>
          <p:cNvPr id="3" name="Picture 2">
            <a:extLst>
              <a:ext uri="{FF2B5EF4-FFF2-40B4-BE49-F238E27FC236}">
                <a16:creationId xmlns:a16="http://schemas.microsoft.com/office/drawing/2014/main" id="{5336DE61-291B-453F-B7B4-F7D895D4DA5E}"/>
              </a:ext>
            </a:extLst>
          </p:cNvPr>
          <p:cNvPicPr>
            <a:picLocks noChangeAspect="1"/>
          </p:cNvPicPr>
          <p:nvPr/>
        </p:nvPicPr>
        <p:blipFill>
          <a:blip r:embed="rId3"/>
          <a:stretch>
            <a:fillRect/>
          </a:stretch>
        </p:blipFill>
        <p:spPr>
          <a:xfrm>
            <a:off x="301451" y="3005988"/>
            <a:ext cx="7174523" cy="3574052"/>
          </a:xfrm>
          <a:prstGeom prst="rect">
            <a:avLst/>
          </a:prstGeom>
        </p:spPr>
      </p:pic>
    </p:spTree>
    <p:extLst>
      <p:ext uri="{BB962C8B-B14F-4D97-AF65-F5344CB8AC3E}">
        <p14:creationId xmlns:p14="http://schemas.microsoft.com/office/powerpoint/2010/main" val="222750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Basic Data Modeling – Multiple Fact Tables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6" name="Picture 5">
            <a:extLst>
              <a:ext uri="{FF2B5EF4-FFF2-40B4-BE49-F238E27FC236}">
                <a16:creationId xmlns:a16="http://schemas.microsoft.com/office/drawing/2014/main" id="{63F1A0D9-FF6A-4A37-A8B7-922A4217D742}"/>
              </a:ext>
            </a:extLst>
          </p:cNvPr>
          <p:cNvPicPr>
            <a:picLocks noChangeAspect="1"/>
          </p:cNvPicPr>
          <p:nvPr/>
        </p:nvPicPr>
        <p:blipFill>
          <a:blip r:embed="rId3"/>
          <a:stretch>
            <a:fillRect/>
          </a:stretch>
        </p:blipFill>
        <p:spPr>
          <a:xfrm>
            <a:off x="226660" y="2590365"/>
            <a:ext cx="6662952" cy="3214542"/>
          </a:xfrm>
          <a:prstGeom prst="rect">
            <a:avLst/>
          </a:prstGeom>
        </p:spPr>
      </p:pic>
      <p:sp>
        <p:nvSpPr>
          <p:cNvPr id="8" name="Title 1">
            <a:extLst>
              <a:ext uri="{FF2B5EF4-FFF2-40B4-BE49-F238E27FC236}">
                <a16:creationId xmlns:a16="http://schemas.microsoft.com/office/drawing/2014/main" id="{A81EABB6-995D-462C-ACC6-E7318ECA8101}"/>
              </a:ext>
            </a:extLst>
          </p:cNvPr>
          <p:cNvSpPr txBox="1">
            <a:spLocks/>
          </p:cNvSpPr>
          <p:nvPr/>
        </p:nvSpPr>
        <p:spPr>
          <a:xfrm>
            <a:off x="226660" y="1808618"/>
            <a:ext cx="4745155" cy="529626"/>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Granularity &amp; Multiple Fact </a:t>
            </a:r>
          </a:p>
        </p:txBody>
      </p:sp>
      <p:sp>
        <p:nvSpPr>
          <p:cNvPr id="9" name="Rectangle 8">
            <a:extLst>
              <a:ext uri="{FF2B5EF4-FFF2-40B4-BE49-F238E27FC236}">
                <a16:creationId xmlns:a16="http://schemas.microsoft.com/office/drawing/2014/main" id="{AE286455-083C-4F9B-8AE5-7FD2F2AE60C6}"/>
              </a:ext>
            </a:extLst>
          </p:cNvPr>
          <p:cNvSpPr/>
          <p:nvPr/>
        </p:nvSpPr>
        <p:spPr>
          <a:xfrm>
            <a:off x="7022752" y="2488426"/>
            <a:ext cx="4745155" cy="3485570"/>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1"/>
                    </a:gs>
                    <a:gs pos="100000">
                      <a:schemeClr val="tx1"/>
                    </a:gs>
                  </a:gsLst>
                  <a:lin ang="5400000" scaled="0"/>
                </a:gradFill>
              </a:rPr>
              <a:t>Grain (granularity) measures the level of detail in a table</a:t>
            </a:r>
          </a:p>
          <a:p>
            <a:endParaRPr lang="en-US" sz="1000" dirty="0">
              <a:gradFill>
                <a:gsLst>
                  <a:gs pos="1250">
                    <a:schemeClr val="tx1"/>
                  </a:gs>
                  <a:gs pos="100000">
                    <a:schemeClr val="tx1"/>
                  </a:gs>
                </a:gsLst>
                <a:lin ang="5400000" scaled="0"/>
              </a:gradFill>
            </a:endParaRPr>
          </a:p>
          <a:p>
            <a:pPr marL="285750" indent="-285750">
              <a:buFont typeface="Arial" panose="020B0604020202020204" pitchFamily="34" charset="0"/>
              <a:buChar char="•"/>
            </a:pPr>
            <a:r>
              <a:rPr lang="en-US" sz="2000" dirty="0">
                <a:gradFill>
                  <a:gsLst>
                    <a:gs pos="1250">
                      <a:schemeClr val="tx1"/>
                    </a:gs>
                    <a:gs pos="100000">
                      <a:schemeClr val="tx1"/>
                    </a:gs>
                  </a:gsLst>
                  <a:lin ang="5400000" scaled="0"/>
                </a:gradFill>
              </a:rPr>
              <a:t>Example:</a:t>
            </a:r>
          </a:p>
          <a:p>
            <a:pPr marL="742950" lvl="1" indent="-285750">
              <a:buFont typeface="Arial" panose="020B0604020202020204" pitchFamily="34" charset="0"/>
              <a:buChar char="•"/>
            </a:pPr>
            <a:r>
              <a:rPr lang="en-US" sz="2000" dirty="0">
                <a:gradFill>
                  <a:gsLst>
                    <a:gs pos="1250">
                      <a:schemeClr val="tx1"/>
                    </a:gs>
                    <a:gs pos="100000">
                      <a:schemeClr val="tx1"/>
                    </a:gs>
                  </a:gsLst>
                  <a:lin ang="5400000" scaled="0"/>
                </a:gradFill>
              </a:rPr>
              <a:t>One row </a:t>
            </a:r>
            <a:r>
              <a:rPr lang="en-US" sz="2000" b="1" dirty="0">
                <a:solidFill>
                  <a:srgbClr val="505050"/>
                </a:solidFill>
              </a:rPr>
              <a:t>per</a:t>
            </a:r>
            <a:r>
              <a:rPr lang="en-US" sz="2000" dirty="0">
                <a:solidFill>
                  <a:srgbClr val="505050"/>
                </a:solidFill>
              </a:rPr>
              <a:t> </a:t>
            </a:r>
            <a:r>
              <a:rPr lang="en-US" sz="2000" b="1" dirty="0">
                <a:solidFill>
                  <a:srgbClr val="505050"/>
                </a:solidFill>
              </a:rPr>
              <a:t>order or per Item</a:t>
            </a:r>
          </a:p>
          <a:p>
            <a:pPr marL="742950" lvl="1" indent="-285750">
              <a:buFont typeface="Arial" panose="020B0604020202020204" pitchFamily="34" charset="0"/>
              <a:buChar char="•"/>
            </a:pPr>
            <a:r>
              <a:rPr lang="en-US" sz="2000" b="1" dirty="0">
                <a:solidFill>
                  <a:srgbClr val="505050"/>
                </a:solidFill>
              </a:rPr>
              <a:t>Daily or monthly date grain</a:t>
            </a:r>
          </a:p>
          <a:p>
            <a:endParaRPr lang="en-US" sz="1050" b="1"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000" dirty="0">
                <a:gradFill>
                  <a:gsLst>
                    <a:gs pos="1250">
                      <a:schemeClr val="tx1"/>
                    </a:gs>
                    <a:gs pos="100000">
                      <a:schemeClr val="tx1"/>
                    </a:gs>
                  </a:gsLst>
                  <a:lin ang="5400000" scaled="0"/>
                </a:gradFill>
              </a:rPr>
              <a:t>If your facts have </a:t>
            </a:r>
            <a:r>
              <a:rPr lang="en-US" sz="2000" b="1" dirty="0">
                <a:solidFill>
                  <a:srgbClr val="505050"/>
                </a:solidFill>
              </a:rPr>
              <a:t>very different granularities</a:t>
            </a:r>
            <a:r>
              <a:rPr lang="en-US" sz="2000" dirty="0">
                <a:gradFill>
                  <a:gsLst>
                    <a:gs pos="1250">
                      <a:schemeClr val="tx1"/>
                    </a:gs>
                    <a:gs pos="100000">
                      <a:schemeClr val="tx1"/>
                    </a:gs>
                  </a:gsLst>
                  <a:lin ang="5400000" scaled="0"/>
                </a:gradFill>
              </a:rPr>
              <a:t>, split them into </a:t>
            </a:r>
            <a:r>
              <a:rPr lang="en-US" sz="2000" b="1" dirty="0">
                <a:solidFill>
                  <a:srgbClr val="505050"/>
                </a:solidFill>
              </a:rPr>
              <a:t>multiple fact </a:t>
            </a:r>
            <a:r>
              <a:rPr lang="en-US" sz="2000" dirty="0">
                <a:gradFill>
                  <a:gsLst>
                    <a:gs pos="1250">
                      <a:schemeClr val="tx1"/>
                    </a:gs>
                    <a:gs pos="100000">
                      <a:schemeClr val="tx1"/>
                    </a:gs>
                  </a:gsLst>
                  <a:lin ang="5400000" scaled="0"/>
                </a:gradFill>
              </a:rPr>
              <a:t>tables &amp; connect them to shared dimensions at the lowest common granularity</a:t>
            </a:r>
            <a:r>
              <a:rPr lang="en-US" sz="2000" dirty="0">
                <a:gradFill>
                  <a:gsLst>
                    <a:gs pos="1250">
                      <a:schemeClr val="tx1"/>
                    </a:gs>
                    <a:gs pos="100000">
                      <a:schemeClr val="tx1"/>
                    </a:gs>
                  </a:gsLst>
                  <a:lin ang="5400000" scaled="0"/>
                </a:gradFill>
                <a:latin typeface="+mj-lt"/>
              </a:rPr>
              <a:t>.</a:t>
            </a:r>
          </a:p>
        </p:txBody>
      </p:sp>
      <p:sp>
        <p:nvSpPr>
          <p:cNvPr id="11" name="Rectangle 10">
            <a:extLst>
              <a:ext uri="{FF2B5EF4-FFF2-40B4-BE49-F238E27FC236}">
                <a16:creationId xmlns:a16="http://schemas.microsoft.com/office/drawing/2014/main" id="{054A64D2-5436-473D-97CE-6CE48EABB95C}"/>
              </a:ext>
            </a:extLst>
          </p:cNvPr>
          <p:cNvSpPr/>
          <p:nvPr/>
        </p:nvSpPr>
        <p:spPr>
          <a:xfrm>
            <a:off x="219403" y="5891618"/>
            <a:ext cx="6959600" cy="838691"/>
          </a:xfrm>
          <a:prstGeom prst="rect">
            <a:avLst/>
          </a:prstGeom>
        </p:spPr>
        <p:txBody>
          <a:bodyPr wrap="square">
            <a:spAutoFit/>
          </a:bodyPr>
          <a:lstStyle/>
          <a:p>
            <a:r>
              <a:rPr lang="en-US" b="1" dirty="0">
                <a:solidFill>
                  <a:srgbClr val="505050"/>
                </a:solidFill>
              </a:rPr>
              <a:t>SalesFact</a:t>
            </a:r>
            <a:r>
              <a:rPr lang="en-US" dirty="0">
                <a:gradFill>
                  <a:gsLst>
                    <a:gs pos="1250">
                      <a:schemeClr val="tx1"/>
                    </a:gs>
                    <a:gs pos="100000">
                      <a:schemeClr val="tx1"/>
                    </a:gs>
                  </a:gsLst>
                  <a:lin ang="5400000" scaled="0"/>
                </a:gradFill>
              </a:rPr>
              <a:t> (Daily by Product)</a:t>
            </a:r>
            <a:br>
              <a:rPr lang="en-US" dirty="0">
                <a:gradFill>
                  <a:gsLst>
                    <a:gs pos="1250">
                      <a:schemeClr val="tx1"/>
                    </a:gs>
                    <a:gs pos="100000">
                      <a:schemeClr val="tx1"/>
                    </a:gs>
                  </a:gsLst>
                  <a:lin ang="5400000" scaled="0"/>
                </a:gradFill>
              </a:rPr>
            </a:br>
            <a:endParaRPr lang="en-US" sz="1050" dirty="0">
              <a:gradFill>
                <a:gsLst>
                  <a:gs pos="1250">
                    <a:schemeClr val="tx1"/>
                  </a:gs>
                  <a:gs pos="100000">
                    <a:schemeClr val="tx1"/>
                  </a:gs>
                </a:gsLst>
                <a:lin ang="5400000" scaled="0"/>
              </a:gradFill>
            </a:endParaRPr>
          </a:p>
          <a:p>
            <a:r>
              <a:rPr lang="en-US" b="1" dirty="0" err="1">
                <a:solidFill>
                  <a:srgbClr val="505050"/>
                </a:solidFill>
              </a:rPr>
              <a:t>BudgetFact</a:t>
            </a:r>
            <a:r>
              <a:rPr lang="en-US" dirty="0">
                <a:gradFill>
                  <a:gsLst>
                    <a:gs pos="1250">
                      <a:schemeClr val="tx1"/>
                    </a:gs>
                    <a:gs pos="100000">
                      <a:schemeClr val="tx1"/>
                    </a:gs>
                  </a:gsLst>
                  <a:lin ang="5400000" scaled="0"/>
                </a:gradFill>
              </a:rPr>
              <a:t> (Monthly by Product Category &amp; Product Segment)</a:t>
            </a:r>
          </a:p>
        </p:txBody>
      </p:sp>
      <p:sp>
        <p:nvSpPr>
          <p:cNvPr id="12" name="Rectangle 11">
            <a:extLst>
              <a:ext uri="{FF2B5EF4-FFF2-40B4-BE49-F238E27FC236}">
                <a16:creationId xmlns:a16="http://schemas.microsoft.com/office/drawing/2014/main" id="{E2A38ACC-5415-4165-8EE1-C42D795217EB}"/>
              </a:ext>
            </a:extLst>
          </p:cNvPr>
          <p:cNvSpPr/>
          <p:nvPr/>
        </p:nvSpPr>
        <p:spPr bwMode="auto">
          <a:xfrm>
            <a:off x="2082774" y="2895386"/>
            <a:ext cx="1595935" cy="289553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A65B203-4C87-4AD6-A94E-6C1E492A777A}"/>
              </a:ext>
            </a:extLst>
          </p:cNvPr>
          <p:cNvSpPr/>
          <p:nvPr/>
        </p:nvSpPr>
        <p:spPr bwMode="auto">
          <a:xfrm>
            <a:off x="77972" y="6637019"/>
            <a:ext cx="1906772" cy="1903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696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4003847"/>
          </a:xfrm>
        </p:spPr>
        <p:txBody>
          <a:bodyPr>
            <a:normAutofit fontScale="90000"/>
          </a:bodyPr>
          <a:lstStyle/>
          <a:p>
            <a:r>
              <a:rPr lang="en-US" sz="8000">
                <a:ea typeface="ＭＳ Ｐゴシック"/>
                <a:cs typeface="Segoe UI"/>
              </a:rPr>
              <a:t>Demo </a:t>
            </a:r>
            <a:r>
              <a:rPr lang="en-US" sz="8000" dirty="0">
                <a:ea typeface="ＭＳ Ｐゴシック"/>
                <a:cs typeface="Segoe UI"/>
              </a:rPr>
              <a:t>2:</a:t>
            </a:r>
            <a:r>
              <a:rPr lang="en-US" sz="8000">
                <a:ea typeface="ＭＳ Ｐゴシック"/>
                <a:cs typeface="Segoe UI"/>
              </a:rPr>
              <a:t> Data </a:t>
            </a:r>
            <a:r>
              <a:rPr lang="en-US" sz="8000" dirty="0">
                <a:ea typeface="ＭＳ Ｐゴシック"/>
                <a:cs typeface="Segoe UI"/>
              </a:rPr>
              <a:t>Modeling</a:t>
            </a:r>
            <a:br>
              <a:rPr lang="en-US" sz="8000" dirty="0"/>
            </a:br>
            <a:br>
              <a:rPr lang="en-US" sz="4400" dirty="0"/>
            </a:br>
            <a:br>
              <a:rPr lang="en-US" sz="6700" dirty="0"/>
            </a:br>
            <a:br>
              <a:rPr lang="en-US" sz="6700" dirty="0"/>
            </a:br>
            <a:br>
              <a:rPr lang="en-US" sz="8000" dirty="0"/>
            </a:br>
            <a:endParaRPr lang="en-US" dirty="0">
              <a:solidFill>
                <a:schemeClr val="bg1"/>
              </a:solidFill>
            </a:endParaRPr>
          </a:p>
        </p:txBody>
      </p:sp>
    </p:spTree>
    <p:extLst>
      <p:ext uri="{BB962C8B-B14F-4D97-AF65-F5344CB8AC3E}">
        <p14:creationId xmlns:p14="http://schemas.microsoft.com/office/powerpoint/2010/main" val="26924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4003847"/>
          </a:xfrm>
        </p:spPr>
        <p:txBody>
          <a:bodyPr>
            <a:normAutofit fontScale="90000"/>
          </a:bodyPr>
          <a:lstStyle/>
          <a:p>
            <a:r>
              <a:rPr lang="en-US" sz="8000" dirty="0">
                <a:ea typeface="ＭＳ Ｐゴシック"/>
                <a:cs typeface="Segoe UI"/>
              </a:rPr>
              <a:t>Module 2 Lab:</a:t>
            </a:r>
            <a:br>
              <a:rPr lang="en-US" sz="8000" dirty="0"/>
            </a:br>
            <a:r>
              <a:rPr lang="en-US" sz="4400" dirty="0">
                <a:ea typeface="ＭＳ Ｐゴシック"/>
                <a:cs typeface="Segoe UI"/>
              </a:rPr>
              <a:t>Lab 2a – Create </a:t>
            </a:r>
            <a:r>
              <a:rPr lang="en-US" sz="4400" dirty="0" err="1">
                <a:ea typeface="ＭＳ Ｐゴシック"/>
                <a:cs typeface="Segoe UI"/>
              </a:rPr>
              <a:t>CatSegDim</a:t>
            </a:r>
            <a:r>
              <a:rPr lang="en-US" sz="4400" dirty="0">
                <a:ea typeface="ＭＳ Ｐゴシック"/>
                <a:cs typeface="Segoe UI"/>
              </a:rPr>
              <a:t> Dimension</a:t>
            </a:r>
            <a:br>
              <a:rPr lang="en-US" sz="4400" dirty="0">
                <a:ea typeface="ＭＳ Ｐゴシック"/>
                <a:cs typeface="Segoe UI"/>
              </a:rPr>
            </a:br>
            <a:r>
              <a:rPr lang="en-US" sz="4400" dirty="0">
                <a:ea typeface="ＭＳ Ｐゴシック"/>
                <a:cs typeface="Segoe UI"/>
              </a:rPr>
              <a:t>Lab 2b – Update Dimension</a:t>
            </a:r>
            <a:br>
              <a:rPr lang="en-US" sz="4400" dirty="0"/>
            </a:br>
            <a:r>
              <a:rPr lang="en-US" sz="4400" dirty="0">
                <a:ea typeface="ＭＳ Ｐゴシック"/>
                <a:cs typeface="Segoe UI"/>
              </a:rPr>
              <a:t>Lab 2c – Create Customer Dimension</a:t>
            </a:r>
            <a:br>
              <a:rPr lang="en-US" sz="4400" dirty="0"/>
            </a:br>
            <a:r>
              <a:rPr lang="en-US" sz="4400" dirty="0">
                <a:ea typeface="ＭＳ Ｐゴシック"/>
                <a:cs typeface="Segoe UI"/>
              </a:rPr>
              <a:t>Lab 2d – Create Budget Fact Table</a:t>
            </a:r>
            <a:br>
              <a:rPr lang="en-US" sz="4400" dirty="0"/>
            </a:br>
            <a:br>
              <a:rPr lang="en-US" sz="6700" dirty="0"/>
            </a:br>
            <a:br>
              <a:rPr lang="en-US" sz="6700" dirty="0"/>
            </a:br>
            <a:br>
              <a:rPr lang="en-US" sz="8000" dirty="0"/>
            </a:br>
            <a:endParaRPr lang="en-US" dirty="0">
              <a:solidFill>
                <a:schemeClr val="bg1"/>
              </a:solidFill>
            </a:endParaRPr>
          </a:p>
        </p:txBody>
      </p:sp>
    </p:spTree>
    <p:extLst>
      <p:ext uri="{BB962C8B-B14F-4D97-AF65-F5344CB8AC3E}">
        <p14:creationId xmlns:p14="http://schemas.microsoft.com/office/powerpoint/2010/main" val="122224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t>Module 2 Knowledge Check</a:t>
            </a:r>
            <a:br>
              <a:rPr lang="en-US" sz="8000" dirty="0"/>
            </a:br>
            <a:r>
              <a:rPr lang="en-US" dirty="0">
                <a:solidFill>
                  <a:schemeClr val="bg1"/>
                </a:solidFill>
                <a:hlinkClick r:id="rId3">
                  <a:extLst>
                    <a:ext uri="{A12FA001-AC4F-418D-AE19-62706E023703}">
                      <ahyp:hlinkClr xmlns:ahyp="http://schemas.microsoft.com/office/drawing/2018/hyperlinkcolor" val="tx"/>
                    </a:ext>
                  </a:extLst>
                </a:hlinkClick>
              </a:rPr>
              <a:t>https://aka.ms/PBIModShapCheck2</a:t>
            </a:r>
            <a:r>
              <a:rPr lang="en-US" dirty="0">
                <a:solidFill>
                  <a:schemeClr val="bg1"/>
                </a:solidFill>
              </a:rPr>
              <a:t> </a:t>
            </a:r>
            <a:br>
              <a:rPr lang="en-US" sz="8000" dirty="0"/>
            </a:br>
            <a:endParaRPr lang="en-US" dirty="0">
              <a:solidFill>
                <a:schemeClr val="bg1"/>
              </a:solidFill>
            </a:endParaRPr>
          </a:p>
        </p:txBody>
      </p:sp>
    </p:spTree>
    <p:extLst>
      <p:ext uri="{BB962C8B-B14F-4D97-AF65-F5344CB8AC3E}">
        <p14:creationId xmlns:p14="http://schemas.microsoft.com/office/powerpoint/2010/main" val="388154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2 Knowledge Check Questions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is one of the advantages to using a star schema?</a:t>
            </a:r>
          </a:p>
          <a:p>
            <a:pPr marL="800100" lvl="1" indent="-342900">
              <a:buFont typeface="+mj-lt"/>
              <a:buAutoNum type="alphaLcPeriod"/>
            </a:pPr>
            <a:r>
              <a:rPr lang="en-US" dirty="0"/>
              <a:t>You will lower the amount of memory needed</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All attributes exist in a single table</a:t>
            </a:r>
          </a:p>
          <a:p>
            <a:pPr marL="800100" lvl="1" indent="-342900">
              <a:buFont typeface="+mj-lt"/>
              <a:buAutoNum type="alphaLcPeriod"/>
            </a:pPr>
            <a:r>
              <a:rPr lang="en-US" b="0" i="0" dirty="0">
                <a:effectLst/>
              </a:rPr>
              <a:t>It is highly inefficient</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Why is it important to have a good data model?</a:t>
            </a:r>
          </a:p>
          <a:p>
            <a:pPr marL="800100" lvl="1" indent="-342900">
              <a:buFont typeface="+mj-lt"/>
              <a:buAutoNum type="alphaLcPeriod"/>
            </a:pPr>
            <a:r>
              <a:rPr lang="en-US" dirty="0">
                <a:solidFill>
                  <a:schemeClr val="tx1"/>
                </a:solidFill>
                <a:latin typeface="+mn-lt"/>
              </a:rPr>
              <a:t>Improves understandability of the data</a:t>
            </a:r>
          </a:p>
          <a:p>
            <a:pPr marL="800100" lvl="1" indent="-342900">
              <a:buFont typeface="+mj-lt"/>
              <a:buAutoNum type="alphaLcPeriod"/>
            </a:pPr>
            <a:r>
              <a:rPr lang="en-US" dirty="0">
                <a:solidFill>
                  <a:schemeClr val="tx1"/>
                </a:solidFill>
                <a:latin typeface="+mn-lt"/>
              </a:rPr>
              <a:t>Decreases resilience to change</a:t>
            </a:r>
          </a:p>
          <a:p>
            <a:pPr marL="800100" lvl="1" indent="-342900">
              <a:buFont typeface="+mj-lt"/>
              <a:buAutoNum type="alphaLcPeriod"/>
            </a:pPr>
            <a:r>
              <a:rPr lang="en-US" b="0" i="0" dirty="0">
                <a:effectLst/>
              </a:rPr>
              <a:t>Processes may take longer</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What table should measures exist in?</a:t>
            </a:r>
          </a:p>
          <a:p>
            <a:pPr marL="800100" lvl="1" indent="-342900">
              <a:buFont typeface="+mj-lt"/>
              <a:buAutoNum type="alphaLcPeriod"/>
            </a:pPr>
            <a:r>
              <a:rPr lang="en-US" dirty="0">
                <a:solidFill>
                  <a:schemeClr val="tx1"/>
                </a:solidFill>
                <a:latin typeface="+mn-lt"/>
              </a:rPr>
              <a:t>Dimension table</a:t>
            </a:r>
          </a:p>
          <a:p>
            <a:pPr marL="800100" lvl="1" indent="-342900">
              <a:buFont typeface="+mj-lt"/>
              <a:buAutoNum type="alphaLcPeriod"/>
            </a:pPr>
            <a:r>
              <a:rPr lang="en-US" dirty="0">
                <a:solidFill>
                  <a:schemeClr val="tx1"/>
                </a:solidFill>
                <a:latin typeface="+mn-lt"/>
              </a:rPr>
              <a:t>Fact table</a:t>
            </a:r>
          </a:p>
          <a:p>
            <a:pPr marL="800100" lvl="1" indent="-342900">
              <a:buFont typeface="+mj-lt"/>
              <a:buAutoNum type="alphaLcPeriod"/>
            </a:pPr>
            <a:r>
              <a:rPr lang="en-US" b="0" i="0" dirty="0">
                <a:effectLst/>
              </a:rPr>
              <a:t>Date table</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238886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264259" y="2104202"/>
            <a:ext cx="11562000" cy="2854800"/>
          </a:xfrm>
        </p:spPr>
        <p:txBody>
          <a:bodyPr>
            <a:noAutofit/>
          </a:bodyPr>
          <a:lstStyle/>
          <a:p>
            <a:r>
              <a:rPr lang="en-US" sz="6600" dirty="0">
                <a:ea typeface="ＭＳ Ｐゴシック"/>
                <a:cs typeface="Segoe UI"/>
              </a:rPr>
              <a:t>Please Download The current course material: </a:t>
            </a:r>
            <a:br>
              <a:rPr lang="en-US" sz="6600" dirty="0">
                <a:ea typeface="ＭＳ Ｐゴシック"/>
                <a:cs typeface="Segoe UI"/>
              </a:rPr>
            </a:br>
            <a:r>
              <a:rPr lang="en-US" sz="6600" dirty="0">
                <a:ea typeface="+mj-lt"/>
                <a:cs typeface="+mj-lt"/>
              </a:rPr>
              <a:t>https://aka.ms/PBIModelShape</a:t>
            </a:r>
            <a:br>
              <a:rPr lang="en-US" sz="6600" dirty="0">
                <a:ea typeface="ＭＳ Ｐゴシック"/>
                <a:cs typeface="Segoe UI"/>
              </a:rPr>
            </a:br>
            <a:br>
              <a:rPr lang="en-US" sz="6600" dirty="0"/>
            </a:br>
            <a:endParaRPr lang="en-US" sz="6600" dirty="0">
              <a:solidFill>
                <a:srgbClr val="DDDDDD"/>
              </a:solidFill>
            </a:endParaRPr>
          </a:p>
        </p:txBody>
      </p:sp>
    </p:spTree>
    <p:extLst>
      <p:ext uri="{BB962C8B-B14F-4D97-AF65-F5344CB8AC3E}">
        <p14:creationId xmlns:p14="http://schemas.microsoft.com/office/powerpoint/2010/main" val="52853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t>Module 3</a:t>
            </a:r>
            <a:br>
              <a:rPr lang="en-US" sz="8000" dirty="0"/>
            </a:br>
            <a:r>
              <a:rPr lang="en-US" sz="8000" dirty="0"/>
              <a:t>Introduction to M</a:t>
            </a:r>
            <a:endParaRPr lang="en-US" dirty="0">
              <a:solidFill>
                <a:schemeClr val="bg1"/>
              </a:solidFill>
            </a:endParaRPr>
          </a:p>
        </p:txBody>
      </p:sp>
    </p:spTree>
    <p:extLst>
      <p:ext uri="{BB962C8B-B14F-4D97-AF65-F5344CB8AC3E}">
        <p14:creationId xmlns:p14="http://schemas.microsoft.com/office/powerpoint/2010/main" val="3791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3 Objectives</a:t>
            </a:r>
          </a:p>
        </p:txBody>
      </p:sp>
      <p:sp>
        <p:nvSpPr>
          <p:cNvPr id="6" name="Rectangle 5">
            <a:extLst>
              <a:ext uri="{FF2B5EF4-FFF2-40B4-BE49-F238E27FC236}">
                <a16:creationId xmlns:a16="http://schemas.microsoft.com/office/drawing/2014/main" id="{7E7E948F-D6DF-4155-884B-01C1E710D7B9}"/>
              </a:ext>
            </a:extLst>
          </p:cNvPr>
          <p:cNvSpPr/>
          <p:nvPr/>
        </p:nvSpPr>
        <p:spPr>
          <a:xfrm>
            <a:off x="245147" y="2286155"/>
            <a:ext cx="11037454" cy="228569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Get introduced to M</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key components and syntax</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228181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Why M?</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98416792-305C-49A5-920B-3D42564FA1B0}"/>
              </a:ext>
            </a:extLst>
          </p:cNvPr>
          <p:cNvSpPr txBox="1">
            <a:spLocks/>
          </p:cNvSpPr>
          <p:nvPr/>
        </p:nvSpPr>
        <p:spPr>
          <a:xfrm>
            <a:off x="3723220" y="2101896"/>
            <a:ext cx="7969580" cy="1015874"/>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dirty="0">
                <a:solidFill>
                  <a:schemeClr val="tx1"/>
                </a:solidFill>
                <a:latin typeface="+mn-lt"/>
              </a:rPr>
              <a:t>M</a:t>
            </a:r>
            <a:r>
              <a:rPr lang="en-US" sz="2400" dirty="0">
                <a:solidFill>
                  <a:schemeClr val="tx1"/>
                </a:solidFill>
                <a:latin typeface="+mn-lt"/>
              </a:rPr>
              <a:t> has amazing capabilities to transform data to optimize it for the data model</a:t>
            </a:r>
          </a:p>
        </p:txBody>
      </p:sp>
      <p:grpSp>
        <p:nvGrpSpPr>
          <p:cNvPr id="8" name="Group 7">
            <a:extLst>
              <a:ext uri="{FF2B5EF4-FFF2-40B4-BE49-F238E27FC236}">
                <a16:creationId xmlns:a16="http://schemas.microsoft.com/office/drawing/2014/main" id="{30E2CA0C-6747-4AFD-B644-DF6CBB72C4AE}"/>
              </a:ext>
            </a:extLst>
          </p:cNvPr>
          <p:cNvGrpSpPr/>
          <p:nvPr/>
        </p:nvGrpSpPr>
        <p:grpSpPr>
          <a:xfrm>
            <a:off x="7960924" y="3559071"/>
            <a:ext cx="3908432" cy="2864831"/>
            <a:chOff x="7546209" y="2641325"/>
            <a:chExt cx="3908432" cy="2864831"/>
          </a:xfrm>
        </p:grpSpPr>
        <p:pic>
          <p:nvPicPr>
            <p:cNvPr id="9" name="Picture 8">
              <a:extLst>
                <a:ext uri="{FF2B5EF4-FFF2-40B4-BE49-F238E27FC236}">
                  <a16:creationId xmlns:a16="http://schemas.microsoft.com/office/drawing/2014/main" id="{7790F584-3E03-4DF7-BC7C-C91F01AE3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555" y="2641325"/>
              <a:ext cx="2465086" cy="2864831"/>
            </a:xfrm>
            <a:prstGeom prst="rect">
              <a:avLst/>
            </a:prstGeom>
          </p:spPr>
        </p:pic>
        <p:sp>
          <p:nvSpPr>
            <p:cNvPr id="11" name="Down Arrow 10">
              <a:extLst>
                <a:ext uri="{FF2B5EF4-FFF2-40B4-BE49-F238E27FC236}">
                  <a16:creationId xmlns:a16="http://schemas.microsoft.com/office/drawing/2014/main" id="{5D19EC1F-2A65-4BCD-851F-6665C712A78E}"/>
                </a:ext>
              </a:extLst>
            </p:cNvPr>
            <p:cNvSpPr/>
            <p:nvPr/>
          </p:nvSpPr>
          <p:spPr bwMode="auto">
            <a:xfrm rot="16200000">
              <a:off x="7655569" y="3538978"/>
              <a:ext cx="801375" cy="1020096"/>
            </a:xfrm>
            <a:prstGeom prst="downArrow">
              <a:avLst/>
            </a:prstGeom>
            <a:solidFill>
              <a:srgbClr val="F2C81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B79B6467-2F0C-4EE9-83F5-D60F3E13D1DE}"/>
              </a:ext>
            </a:extLst>
          </p:cNvPr>
          <p:cNvGrpSpPr/>
          <p:nvPr/>
        </p:nvGrpSpPr>
        <p:grpSpPr>
          <a:xfrm>
            <a:off x="3894525" y="3617597"/>
            <a:ext cx="3559700" cy="2698350"/>
            <a:chOff x="3479810" y="2699851"/>
            <a:chExt cx="3559700" cy="2698350"/>
          </a:xfrm>
        </p:grpSpPr>
        <p:pic>
          <p:nvPicPr>
            <p:cNvPr id="13" name="Picture 12">
              <a:extLst>
                <a:ext uri="{FF2B5EF4-FFF2-40B4-BE49-F238E27FC236}">
                  <a16:creationId xmlns:a16="http://schemas.microsoft.com/office/drawing/2014/main" id="{E8782DD9-DAA9-4A35-94EC-BB7E02E5D8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5353" y="2699851"/>
              <a:ext cx="2744157" cy="2698350"/>
            </a:xfrm>
            <a:prstGeom prst="rect">
              <a:avLst/>
            </a:prstGeom>
          </p:spPr>
        </p:pic>
        <p:sp>
          <p:nvSpPr>
            <p:cNvPr id="14" name="Down Arrow 14">
              <a:extLst>
                <a:ext uri="{FF2B5EF4-FFF2-40B4-BE49-F238E27FC236}">
                  <a16:creationId xmlns:a16="http://schemas.microsoft.com/office/drawing/2014/main" id="{CFD4D3B2-8E7A-4F53-85CC-B0D29BCF93B7}"/>
                </a:ext>
              </a:extLst>
            </p:cNvPr>
            <p:cNvSpPr/>
            <p:nvPr/>
          </p:nvSpPr>
          <p:spPr bwMode="auto">
            <a:xfrm rot="16200000">
              <a:off x="3387967" y="3740182"/>
              <a:ext cx="801375" cy="617689"/>
            </a:xfrm>
            <a:prstGeom prst="downArrow">
              <a:avLst>
                <a:gd name="adj1" fmla="val 50000"/>
                <a:gd name="adj2" fmla="val 71816"/>
              </a:avLst>
            </a:prstGeom>
            <a:solidFill>
              <a:srgbClr val="F2C81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DD20050-0A52-44F9-8B59-CAA05EBA16A9}"/>
              </a:ext>
            </a:extLst>
          </p:cNvPr>
          <p:cNvGrpSpPr/>
          <p:nvPr/>
        </p:nvGrpSpPr>
        <p:grpSpPr>
          <a:xfrm>
            <a:off x="161134" y="1694859"/>
            <a:ext cx="3634282" cy="5134019"/>
            <a:chOff x="161134" y="1694859"/>
            <a:chExt cx="3634282" cy="5134019"/>
          </a:xfrm>
        </p:grpSpPr>
        <p:pic>
          <p:nvPicPr>
            <p:cNvPr id="16" name="Picture 15">
              <a:extLst>
                <a:ext uri="{FF2B5EF4-FFF2-40B4-BE49-F238E27FC236}">
                  <a16:creationId xmlns:a16="http://schemas.microsoft.com/office/drawing/2014/main" id="{B78398DF-C871-4852-B8E2-A4AD396A7E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349" y="3389007"/>
              <a:ext cx="1341259" cy="1430677"/>
            </a:xfrm>
            <a:prstGeom prst="rect">
              <a:avLst/>
            </a:prstGeom>
          </p:spPr>
        </p:pic>
        <p:pic>
          <p:nvPicPr>
            <p:cNvPr id="17" name="Picture 16">
              <a:extLst>
                <a:ext uri="{FF2B5EF4-FFF2-40B4-BE49-F238E27FC236}">
                  <a16:creationId xmlns:a16="http://schemas.microsoft.com/office/drawing/2014/main" id="{32C5908D-2697-4940-84B6-23863A80EE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8731" y="3967524"/>
              <a:ext cx="1341259" cy="1430677"/>
            </a:xfrm>
            <a:prstGeom prst="rect">
              <a:avLst/>
            </a:prstGeom>
          </p:spPr>
        </p:pic>
        <p:pic>
          <p:nvPicPr>
            <p:cNvPr id="18" name="Picture 17">
              <a:extLst>
                <a:ext uri="{FF2B5EF4-FFF2-40B4-BE49-F238E27FC236}">
                  <a16:creationId xmlns:a16="http://schemas.microsoft.com/office/drawing/2014/main" id="{FBDA5312-A807-40E3-AAF0-D38C5EC0C5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134" y="1694859"/>
              <a:ext cx="1341259" cy="1430677"/>
            </a:xfrm>
            <a:prstGeom prst="rect">
              <a:avLst/>
            </a:prstGeom>
          </p:spPr>
        </p:pic>
        <p:pic>
          <p:nvPicPr>
            <p:cNvPr id="19" name="Picture 18">
              <a:extLst>
                <a:ext uri="{FF2B5EF4-FFF2-40B4-BE49-F238E27FC236}">
                  <a16:creationId xmlns:a16="http://schemas.microsoft.com/office/drawing/2014/main" id="{A9FD48D8-8805-48B6-AEF5-AE64C8F5A1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9233" y="2250826"/>
              <a:ext cx="1341259" cy="1430677"/>
            </a:xfrm>
            <a:prstGeom prst="rect">
              <a:avLst/>
            </a:prstGeom>
          </p:spPr>
        </p:pic>
        <p:pic>
          <p:nvPicPr>
            <p:cNvPr id="20" name="Picture 19">
              <a:extLst>
                <a:ext uri="{FF2B5EF4-FFF2-40B4-BE49-F238E27FC236}">
                  <a16:creationId xmlns:a16="http://schemas.microsoft.com/office/drawing/2014/main" id="{92612DBC-F49E-41B4-B37C-4FE73AB617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042" y="5275321"/>
              <a:ext cx="1341259" cy="1430677"/>
            </a:xfrm>
            <a:prstGeom prst="rect">
              <a:avLst/>
            </a:prstGeom>
          </p:spPr>
        </p:pic>
        <p:pic>
          <p:nvPicPr>
            <p:cNvPr id="21" name="Picture 20">
              <a:extLst>
                <a:ext uri="{FF2B5EF4-FFF2-40B4-BE49-F238E27FC236}">
                  <a16:creationId xmlns:a16="http://schemas.microsoft.com/office/drawing/2014/main" id="{8305B938-80FA-4EB2-8315-7FC15C9AFB7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54157" y="5398201"/>
              <a:ext cx="1341259" cy="1430677"/>
            </a:xfrm>
            <a:prstGeom prst="rect">
              <a:avLst/>
            </a:prstGeom>
          </p:spPr>
        </p:pic>
      </p:grpSp>
      <p:sp>
        <p:nvSpPr>
          <p:cNvPr id="22" name="Rectangle 21">
            <a:extLst>
              <a:ext uri="{FF2B5EF4-FFF2-40B4-BE49-F238E27FC236}">
                <a16:creationId xmlns:a16="http://schemas.microsoft.com/office/drawing/2014/main" id="{C772EC67-FE96-4446-A645-A6E4BB3D91BD}"/>
              </a:ext>
            </a:extLst>
          </p:cNvPr>
          <p:cNvSpPr/>
          <p:nvPr/>
        </p:nvSpPr>
        <p:spPr bwMode="auto">
          <a:xfrm>
            <a:off x="72285" y="6637020"/>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89203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2000"/>
                            </p:stCondLst>
                            <p:childTnLst>
                              <p:par>
                                <p:cTn id="13" presetID="22" presetClass="entr" presetSubtype="8" fill="hold"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What is M?</a:t>
            </a:r>
            <a:b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br>
            <a:r>
              <a:rPr kumimoji="0" lang="en-US" sz="18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Query M)</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11" name="Rectangle 10">
            <a:extLst>
              <a:ext uri="{FF2B5EF4-FFF2-40B4-BE49-F238E27FC236}">
                <a16:creationId xmlns:a16="http://schemas.microsoft.com/office/drawing/2014/main" id="{222170C6-E59D-497D-8144-C7BE834538E7}"/>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
        <p:nvSpPr>
          <p:cNvPr id="6" name="Title 1">
            <a:extLst>
              <a:ext uri="{FF2B5EF4-FFF2-40B4-BE49-F238E27FC236}">
                <a16:creationId xmlns:a16="http://schemas.microsoft.com/office/drawing/2014/main" id="{C9436FBF-2F5B-4D91-A684-45CD7F7CF0D0}"/>
              </a:ext>
            </a:extLst>
          </p:cNvPr>
          <p:cNvSpPr txBox="1">
            <a:spLocks/>
          </p:cNvSpPr>
          <p:nvPr/>
        </p:nvSpPr>
        <p:spPr>
          <a:xfrm>
            <a:off x="314076" y="2178001"/>
            <a:ext cx="11235599" cy="4359864"/>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indent="0">
              <a:buNone/>
            </a:pPr>
            <a:r>
              <a:rPr lang="en-US" sz="2400" dirty="0">
                <a:solidFill>
                  <a:schemeClr val="tx1"/>
                </a:solidFill>
                <a:latin typeface="Segoe UI" panose="020B0502040204020203" pitchFamily="34" charset="0"/>
                <a:cs typeface="Segoe UI" panose="020B0502040204020203" pitchFamily="34" charset="0"/>
              </a:rPr>
              <a:t>The Power Query Formula Language is a powerful </a:t>
            </a:r>
            <a:r>
              <a:rPr lang="en-US" sz="2400" b="1" dirty="0">
                <a:solidFill>
                  <a:srgbClr val="505050"/>
                </a:solidFill>
                <a:latin typeface="Segoe UI" panose="020B0502040204020203" pitchFamily="34" charset="0"/>
                <a:cs typeface="Segoe UI" panose="020B0502040204020203" pitchFamily="34" charset="0"/>
              </a:rPr>
              <a:t>query</a:t>
            </a:r>
            <a:r>
              <a:rPr lang="en-US" sz="2400" b="1" dirty="0">
                <a:solidFill>
                  <a:schemeClr val="tx1"/>
                </a:solidFill>
                <a:latin typeface="Segoe UI" panose="020B0502040204020203" pitchFamily="34" charset="0"/>
                <a:cs typeface="Segoe UI" panose="020B0502040204020203" pitchFamily="34" charset="0"/>
              </a:rPr>
              <a:t> </a:t>
            </a:r>
            <a:r>
              <a:rPr lang="en-US" sz="2400" b="1" dirty="0">
                <a:solidFill>
                  <a:srgbClr val="505050"/>
                </a:solidFill>
                <a:latin typeface="Segoe UI" panose="020B0502040204020203" pitchFamily="34" charset="0"/>
                <a:cs typeface="Segoe UI" panose="020B0502040204020203" pitchFamily="34" charset="0"/>
              </a:rPr>
              <a:t>language</a:t>
            </a:r>
            <a:r>
              <a:rPr lang="en-US" sz="2400" dirty="0">
                <a:solidFill>
                  <a:schemeClr val="tx1"/>
                </a:solidFill>
                <a:latin typeface="Segoe UI" panose="020B0502040204020203" pitchFamily="34" charset="0"/>
                <a:cs typeface="Segoe UI" panose="020B0502040204020203" pitchFamily="34" charset="0"/>
              </a:rPr>
              <a:t> optimized for building queries that </a:t>
            </a:r>
            <a:r>
              <a:rPr lang="en-US" sz="2400" b="1" u="sng" dirty="0">
                <a:solidFill>
                  <a:srgbClr val="505050"/>
                </a:solidFill>
                <a:latin typeface="Segoe UI" panose="020B0502040204020203" pitchFamily="34" charset="0"/>
                <a:cs typeface="Segoe UI" panose="020B0502040204020203" pitchFamily="34" charset="0"/>
              </a:rPr>
              <a:t>m</a:t>
            </a:r>
            <a:r>
              <a:rPr lang="en-US" sz="2400" dirty="0">
                <a:solidFill>
                  <a:schemeClr val="tx1"/>
                </a:solidFill>
                <a:latin typeface="Segoe UI" panose="020B0502040204020203" pitchFamily="34" charset="0"/>
                <a:cs typeface="Segoe UI" panose="020B0502040204020203" pitchFamily="34" charset="0"/>
              </a:rPr>
              <a:t>ashup data. It's a functional, case sensitive language.</a:t>
            </a:r>
          </a:p>
          <a:p>
            <a:pPr marL="0" indent="0">
              <a:buNone/>
            </a:pPr>
            <a:endParaRPr lang="en-US" sz="2400" dirty="0">
              <a:solidFill>
                <a:schemeClr val="tx1"/>
              </a:solidFill>
              <a:latin typeface="Segoe UI" panose="020B0502040204020203" pitchFamily="34" charset="0"/>
              <a:cs typeface="Segoe UI" panose="020B0502040204020203" pitchFamily="34" charset="0"/>
            </a:endParaRPr>
          </a:p>
          <a:p>
            <a:pPr marL="0" indent="0">
              <a:buNone/>
            </a:pPr>
            <a:r>
              <a:rPr lang="en-US" sz="2400" dirty="0">
                <a:solidFill>
                  <a:schemeClr val="tx1"/>
                </a:solidFill>
                <a:latin typeface="+mn-lt"/>
                <a:cs typeface="Segoe UI" panose="020B0502040204020203" pitchFamily="34" charset="0"/>
              </a:rPr>
              <a:t>For computer language theorists: Power Query is a mostly pure, </a:t>
            </a:r>
            <a:r>
              <a:rPr lang="en-US" sz="2400" u="sng" dirty="0">
                <a:solidFill>
                  <a:schemeClr val="tx1"/>
                </a:solidFill>
                <a:latin typeface="+mn-lt"/>
                <a:cs typeface="Segoe UI" panose="020B0502040204020203" pitchFamily="34" charset="0"/>
              </a:rPr>
              <a:t>higher-order</a:t>
            </a:r>
            <a:r>
              <a:rPr lang="en-US" sz="2400" dirty="0">
                <a:solidFill>
                  <a:schemeClr val="tx1"/>
                </a:solidFill>
                <a:latin typeface="+mn-lt"/>
                <a:cs typeface="Segoe UI" panose="020B0502040204020203" pitchFamily="34" charset="0"/>
              </a:rPr>
              <a:t>, </a:t>
            </a:r>
            <a:r>
              <a:rPr lang="en-US" sz="2400" u="sng" dirty="0">
                <a:solidFill>
                  <a:schemeClr val="tx1"/>
                </a:solidFill>
                <a:latin typeface="+mn-lt"/>
                <a:cs typeface="Segoe UI" panose="020B0502040204020203" pitchFamily="34" charset="0"/>
              </a:rPr>
              <a:t>dynamically typed</a:t>
            </a:r>
            <a:r>
              <a:rPr lang="en-US" sz="2400" dirty="0">
                <a:solidFill>
                  <a:schemeClr val="tx1"/>
                </a:solidFill>
                <a:latin typeface="+mn-lt"/>
                <a:cs typeface="Segoe UI" panose="020B0502040204020203" pitchFamily="34" charset="0"/>
              </a:rPr>
              <a:t>, </a:t>
            </a:r>
            <a:r>
              <a:rPr lang="en-US" sz="2400" u="sng" dirty="0">
                <a:solidFill>
                  <a:schemeClr val="tx1"/>
                </a:solidFill>
                <a:latin typeface="+mn-lt"/>
                <a:cs typeface="Segoe UI" panose="020B0502040204020203" pitchFamily="34" charset="0"/>
              </a:rPr>
              <a:t>partially lazy</a:t>
            </a:r>
            <a:r>
              <a:rPr lang="en-US" sz="2400" dirty="0">
                <a:solidFill>
                  <a:schemeClr val="tx1"/>
                </a:solidFill>
                <a:latin typeface="+mn-lt"/>
                <a:cs typeface="Segoe UI" panose="020B0502040204020203" pitchFamily="34" charset="0"/>
              </a:rPr>
              <a:t>, functional language. You can create a variety of data mashup queries from simple to advanced scenarios.</a:t>
            </a:r>
          </a:p>
          <a:p>
            <a:pPr marL="0" indent="0">
              <a:buNone/>
            </a:pPr>
            <a:endParaRPr lang="en-US" sz="2800"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chemeClr val="tx1"/>
              </a:solidFill>
              <a:latin typeface="Segoe UI" panose="020B0502040204020203" pitchFamily="34" charset="0"/>
              <a:cs typeface="Segoe UI" panose="020B0502040204020203" pitchFamily="34" charset="0"/>
            </a:endParaRPr>
          </a:p>
          <a:p>
            <a:pPr marL="0" indent="0" algn="r">
              <a:buNone/>
            </a:pPr>
            <a:r>
              <a:rPr lang="en-US" sz="2000" dirty="0">
                <a:solidFill>
                  <a:schemeClr val="tx1"/>
                </a:solidFill>
                <a:latin typeface="Segoe UI" panose="020B0502040204020203" pitchFamily="34" charset="0"/>
                <a:cs typeface="Segoe UI" panose="020B0502040204020203" pitchFamily="34" charset="0"/>
              </a:rPr>
              <a:t>(Source: </a:t>
            </a:r>
            <a:r>
              <a:rPr lang="en-US" sz="2000" dirty="0">
                <a:solidFill>
                  <a:srgbClr val="00B0F0"/>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MSDN</a:t>
            </a:r>
            <a:r>
              <a:rPr lang="en-US" sz="2000" dirty="0">
                <a:solidFill>
                  <a:schemeClr val="tx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01848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How do I use M?</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grpSp>
        <p:nvGrpSpPr>
          <p:cNvPr id="4" name="Group 3">
            <a:extLst>
              <a:ext uri="{FF2B5EF4-FFF2-40B4-BE49-F238E27FC236}">
                <a16:creationId xmlns:a16="http://schemas.microsoft.com/office/drawing/2014/main" id="{17D20824-1C89-4BDD-83C3-8D603B0A01B7}"/>
              </a:ext>
            </a:extLst>
          </p:cNvPr>
          <p:cNvGrpSpPr/>
          <p:nvPr/>
        </p:nvGrpSpPr>
        <p:grpSpPr>
          <a:xfrm>
            <a:off x="2269534" y="1910907"/>
            <a:ext cx="7652932" cy="4258125"/>
            <a:chOff x="1743887" y="1910907"/>
            <a:chExt cx="7652932" cy="4258125"/>
          </a:xfrm>
        </p:grpSpPr>
        <p:graphicFrame>
          <p:nvGraphicFramePr>
            <p:cNvPr id="2" name="Diagram 1">
              <a:extLst>
                <a:ext uri="{FF2B5EF4-FFF2-40B4-BE49-F238E27FC236}">
                  <a16:creationId xmlns:a16="http://schemas.microsoft.com/office/drawing/2014/main" id="{CC5AD085-873E-4752-8D73-9C2371BE1634}"/>
                </a:ext>
              </a:extLst>
            </p:cNvPr>
            <p:cNvGraphicFramePr/>
            <p:nvPr>
              <p:extLst>
                <p:ext uri="{D42A27DB-BD31-4B8C-83A1-F6EECF244321}">
                  <p14:modId xmlns:p14="http://schemas.microsoft.com/office/powerpoint/2010/main" val="2675636357"/>
                </p:ext>
              </p:extLst>
            </p:nvPr>
          </p:nvGraphicFramePr>
          <p:xfrm>
            <a:off x="1743887" y="1910907"/>
            <a:ext cx="7652932" cy="3794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69C6D2FF-53FD-4717-844E-2BF4BEEE1F04}"/>
                </a:ext>
              </a:extLst>
            </p:cNvPr>
            <p:cNvSpPr txBox="1"/>
            <p:nvPr/>
          </p:nvSpPr>
          <p:spPr>
            <a:xfrm>
              <a:off x="1743888" y="5584257"/>
              <a:ext cx="1377611" cy="584775"/>
            </a:xfrm>
            <a:prstGeom prst="rect">
              <a:avLst/>
            </a:prstGeom>
            <a:noFill/>
          </p:spPr>
          <p:txBody>
            <a:bodyPr wrap="square" rtlCol="0">
              <a:spAutoFit/>
            </a:bodyPr>
            <a:lstStyle/>
            <a:p>
              <a:r>
                <a:rPr lang="en-US" sz="3200" dirty="0">
                  <a:latin typeface="+mj-lt"/>
                </a:rPr>
                <a:t>Simple</a:t>
              </a:r>
              <a:endParaRPr lang="en-US" sz="2800" dirty="0">
                <a:latin typeface="+mj-lt"/>
              </a:endParaRPr>
            </a:p>
          </p:txBody>
        </p:sp>
        <p:sp>
          <p:nvSpPr>
            <p:cNvPr id="9" name="TextBox 8">
              <a:extLst>
                <a:ext uri="{FF2B5EF4-FFF2-40B4-BE49-F238E27FC236}">
                  <a16:creationId xmlns:a16="http://schemas.microsoft.com/office/drawing/2014/main" id="{9AB40ECE-B5C2-48EF-83C9-1BC4697AA132}"/>
                </a:ext>
              </a:extLst>
            </p:cNvPr>
            <p:cNvSpPr txBox="1"/>
            <p:nvPr/>
          </p:nvSpPr>
          <p:spPr>
            <a:xfrm>
              <a:off x="7302938" y="5584257"/>
              <a:ext cx="2093881" cy="584775"/>
            </a:xfrm>
            <a:prstGeom prst="rect">
              <a:avLst/>
            </a:prstGeom>
            <a:noFill/>
          </p:spPr>
          <p:txBody>
            <a:bodyPr wrap="square" rtlCol="0">
              <a:spAutoFit/>
            </a:bodyPr>
            <a:lstStyle/>
            <a:p>
              <a:pPr algn="r"/>
              <a:r>
                <a:rPr lang="en-US" sz="3200" b="1" dirty="0">
                  <a:solidFill>
                    <a:srgbClr val="505050"/>
                  </a:solidFill>
                </a:rPr>
                <a:t>Advanced</a:t>
              </a:r>
              <a:endParaRPr lang="en-US" sz="2800" b="1" dirty="0">
                <a:solidFill>
                  <a:srgbClr val="505050"/>
                </a:solidFill>
              </a:endParaRPr>
            </a:p>
          </p:txBody>
        </p:sp>
        <p:sp>
          <p:nvSpPr>
            <p:cNvPr id="13" name="Isosceles Triangle 12">
              <a:extLst>
                <a:ext uri="{FF2B5EF4-FFF2-40B4-BE49-F238E27FC236}">
                  <a16:creationId xmlns:a16="http://schemas.microsoft.com/office/drawing/2014/main" id="{9BF35285-66AD-421D-AB53-EC12A649DBA5}"/>
                </a:ext>
              </a:extLst>
            </p:cNvPr>
            <p:cNvSpPr/>
            <p:nvPr/>
          </p:nvSpPr>
          <p:spPr>
            <a:xfrm rot="16200000">
              <a:off x="4936536" y="3748097"/>
              <a:ext cx="320326" cy="42443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grpSp>
      <p:sp>
        <p:nvSpPr>
          <p:cNvPr id="11" name="Rectangle 10">
            <a:extLst>
              <a:ext uri="{FF2B5EF4-FFF2-40B4-BE49-F238E27FC236}">
                <a16:creationId xmlns:a16="http://schemas.microsoft.com/office/drawing/2014/main" id="{222170C6-E59D-497D-8144-C7BE834538E7}"/>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89240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Key Concepts of M Syntax</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E155262-83C4-4A3D-A2DB-37714703B692}"/>
              </a:ext>
            </a:extLst>
          </p:cNvPr>
          <p:cNvSpPr/>
          <p:nvPr/>
        </p:nvSpPr>
        <p:spPr bwMode="auto">
          <a:xfrm>
            <a:off x="265458" y="1839907"/>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A4A843-AB92-43E6-BD2C-805894EE824B}"/>
              </a:ext>
            </a:extLst>
          </p:cNvPr>
          <p:cNvSpPr/>
          <p:nvPr/>
        </p:nvSpPr>
        <p:spPr bwMode="auto">
          <a:xfrm>
            <a:off x="4027330" y="1847280"/>
            <a:ext cx="7384181" cy="4466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BC991A58-28AF-4CD0-AC55-6CABF7632C54}"/>
              </a:ext>
            </a:extLst>
          </p:cNvPr>
          <p:cNvSpPr txBox="1"/>
          <p:nvPr/>
        </p:nvSpPr>
        <p:spPr>
          <a:xfrm>
            <a:off x="265459" y="1965261"/>
            <a:ext cx="3622308" cy="3480953"/>
          </a:xfrm>
          <a:prstGeom prst="rect">
            <a:avLst/>
          </a:prstGeom>
          <a:noFill/>
        </p:spPr>
        <p:txBody>
          <a:bodyPr wrap="square" lIns="182880" tIns="146304" rIns="182880" bIns="146304" rtlCol="0">
            <a:spAutoFit/>
          </a:bodyPr>
          <a:lstStyle/>
          <a:p>
            <a:pPr>
              <a:lnSpc>
                <a:spcPct val="90000"/>
              </a:lnSpc>
              <a:spcAft>
                <a:spcPts val="1800"/>
              </a:spcAft>
            </a:pPr>
            <a:r>
              <a:rPr lang="en-US" sz="2000" dirty="0"/>
              <a:t>M is the </a:t>
            </a:r>
            <a:r>
              <a:rPr lang="en-US" sz="2000" b="1" dirty="0">
                <a:solidFill>
                  <a:srgbClr val="505050"/>
                </a:solidFill>
              </a:rPr>
              <a:t>key</a:t>
            </a:r>
            <a:r>
              <a:rPr lang="en-US" sz="2000" dirty="0"/>
              <a:t> to data transformation in Power BI</a:t>
            </a:r>
            <a:endParaRPr lang="en-US" sz="1400" dirty="0">
              <a:gradFill>
                <a:gsLst>
                  <a:gs pos="2917">
                    <a:schemeClr val="tx1"/>
                  </a:gs>
                  <a:gs pos="30000">
                    <a:schemeClr val="tx1"/>
                  </a:gs>
                </a:gsLst>
                <a:lin ang="5400000" scaled="0"/>
              </a:gradFill>
            </a:endParaRPr>
          </a:p>
          <a:p>
            <a:pPr>
              <a:lnSpc>
                <a:spcPct val="90000"/>
              </a:lnSpc>
              <a:spcAft>
                <a:spcPts val="1800"/>
              </a:spcAft>
            </a:pPr>
            <a:r>
              <a:rPr lang="en-US" sz="2000" dirty="0"/>
              <a:t>Many transformations are just a click away on the </a:t>
            </a:r>
            <a:r>
              <a:rPr lang="en-US" sz="2000" b="1" dirty="0">
                <a:solidFill>
                  <a:srgbClr val="505050"/>
                </a:solidFill>
              </a:rPr>
              <a:t>Ribbons</a:t>
            </a:r>
          </a:p>
          <a:p>
            <a:pPr>
              <a:lnSpc>
                <a:spcPct val="90000"/>
              </a:lnSpc>
              <a:spcAft>
                <a:spcPts val="1800"/>
              </a:spcAft>
            </a:pPr>
            <a:r>
              <a:rPr lang="en-US" sz="2000" dirty="0"/>
              <a:t>Turn on </a:t>
            </a:r>
            <a:r>
              <a:rPr lang="en-US" sz="2000" b="1" dirty="0">
                <a:solidFill>
                  <a:srgbClr val="505050"/>
                </a:solidFill>
              </a:rPr>
              <a:t>Formula</a:t>
            </a:r>
            <a:r>
              <a:rPr lang="en-US" sz="2000" b="1" dirty="0"/>
              <a:t> </a:t>
            </a:r>
            <a:r>
              <a:rPr lang="en-US" sz="2000" b="1" dirty="0">
                <a:solidFill>
                  <a:srgbClr val="505050"/>
                </a:solidFill>
              </a:rPr>
              <a:t>Bar</a:t>
            </a:r>
            <a:r>
              <a:rPr lang="en-US" sz="2000" b="1" dirty="0"/>
              <a:t> </a:t>
            </a:r>
            <a:r>
              <a:rPr lang="en-US" sz="2000" dirty="0"/>
              <a:t>to see </a:t>
            </a:r>
            <a:br>
              <a:rPr lang="en-US" sz="2000" dirty="0"/>
            </a:br>
            <a:r>
              <a:rPr lang="en-US" sz="2000" dirty="0"/>
              <a:t>M syntax generated by clicks</a:t>
            </a:r>
          </a:p>
          <a:p>
            <a:pPr>
              <a:lnSpc>
                <a:spcPct val="90000"/>
              </a:lnSpc>
              <a:spcAft>
                <a:spcPts val="1800"/>
              </a:spcAft>
            </a:pPr>
            <a:r>
              <a:rPr lang="en-US" sz="2000" dirty="0"/>
              <a:t>View full syntax in </a:t>
            </a:r>
            <a:r>
              <a:rPr lang="en-US" sz="2000" b="1" dirty="0">
                <a:solidFill>
                  <a:srgbClr val="505050"/>
                </a:solidFill>
              </a:rPr>
              <a:t>Advanced</a:t>
            </a:r>
            <a:r>
              <a:rPr lang="en-US" sz="2000" b="1" dirty="0"/>
              <a:t> </a:t>
            </a:r>
            <a:r>
              <a:rPr lang="en-US" sz="2000" b="1" dirty="0">
                <a:solidFill>
                  <a:srgbClr val="505050"/>
                </a:solidFill>
              </a:rPr>
              <a:t>Editor</a:t>
            </a:r>
          </a:p>
        </p:txBody>
      </p:sp>
      <p:pic>
        <p:nvPicPr>
          <p:cNvPr id="15" name="Picture 14">
            <a:extLst>
              <a:ext uri="{FF2B5EF4-FFF2-40B4-BE49-F238E27FC236}">
                <a16:creationId xmlns:a16="http://schemas.microsoft.com/office/drawing/2014/main" id="{D767F52C-1885-4848-8C45-DB30CAF239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8684" y="2165023"/>
            <a:ext cx="6992688" cy="661027"/>
          </a:xfrm>
          <a:prstGeom prst="rect">
            <a:avLst/>
          </a:prstGeom>
        </p:spPr>
      </p:pic>
      <p:pic>
        <p:nvPicPr>
          <p:cNvPr id="17" name="Picture 16">
            <a:extLst>
              <a:ext uri="{FF2B5EF4-FFF2-40B4-BE49-F238E27FC236}">
                <a16:creationId xmlns:a16="http://schemas.microsoft.com/office/drawing/2014/main" id="{44FFFE1D-9393-4F81-9C49-16EBD9CF12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8683" y="3192715"/>
            <a:ext cx="6992689" cy="661028"/>
          </a:xfrm>
          <a:prstGeom prst="rect">
            <a:avLst/>
          </a:prstGeom>
        </p:spPr>
      </p:pic>
      <p:pic>
        <p:nvPicPr>
          <p:cNvPr id="19" name="Picture 18">
            <a:extLst>
              <a:ext uri="{FF2B5EF4-FFF2-40B4-BE49-F238E27FC236}">
                <a16:creationId xmlns:a16="http://schemas.microsoft.com/office/drawing/2014/main" id="{215FF784-4CE0-4F88-9196-FD5707AF72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3638" b="-4672"/>
          <a:stretch/>
        </p:blipFill>
        <p:spPr>
          <a:xfrm>
            <a:off x="4278683" y="4220408"/>
            <a:ext cx="4621840" cy="689124"/>
          </a:xfrm>
          <a:prstGeom prst="rect">
            <a:avLst/>
          </a:prstGeom>
        </p:spPr>
      </p:pic>
      <p:pic>
        <p:nvPicPr>
          <p:cNvPr id="21" name="Picture 20">
            <a:extLst>
              <a:ext uri="{FF2B5EF4-FFF2-40B4-BE49-F238E27FC236}">
                <a16:creationId xmlns:a16="http://schemas.microsoft.com/office/drawing/2014/main" id="{944CAAA7-4C08-45F4-8D1E-869E8BEC13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88030" y="5276197"/>
            <a:ext cx="2991823" cy="658368"/>
          </a:xfrm>
          <a:prstGeom prst="rect">
            <a:avLst/>
          </a:prstGeom>
        </p:spPr>
      </p:pic>
      <p:sp>
        <p:nvSpPr>
          <p:cNvPr id="14" name="Rectangle 13">
            <a:extLst>
              <a:ext uri="{FF2B5EF4-FFF2-40B4-BE49-F238E27FC236}">
                <a16:creationId xmlns:a16="http://schemas.microsoft.com/office/drawing/2014/main" id="{601D432E-FFE7-4564-B15B-D1DAAC31B9E5}"/>
              </a:ext>
            </a:extLst>
          </p:cNvPr>
          <p:cNvSpPr/>
          <p:nvPr/>
        </p:nvSpPr>
        <p:spPr bwMode="auto">
          <a:xfrm>
            <a:off x="77972" y="6672695"/>
            <a:ext cx="1906772" cy="15464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
        <p:nvSpPr>
          <p:cNvPr id="13" name="TextBox 12">
            <a:extLst>
              <a:ext uri="{FF2B5EF4-FFF2-40B4-BE49-F238E27FC236}">
                <a16:creationId xmlns:a16="http://schemas.microsoft.com/office/drawing/2014/main" id="{D791FC67-D46C-4497-954F-1D5AC1D1501C}"/>
              </a:ext>
            </a:extLst>
          </p:cNvPr>
          <p:cNvSpPr txBox="1"/>
          <p:nvPr/>
        </p:nvSpPr>
        <p:spPr>
          <a:xfrm>
            <a:off x="265458" y="6298610"/>
            <a:ext cx="1083307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M is </a:t>
            </a:r>
            <a:r>
              <a:rPr lang="en-US" sz="2400" b="1" dirty="0" err="1">
                <a:solidFill>
                  <a:srgbClr val="505050"/>
                </a:solidFill>
              </a:rPr>
              <a:t>CaSe</a:t>
            </a:r>
            <a:r>
              <a:rPr lang="en-US" sz="2400" b="1" dirty="0">
                <a:solidFill>
                  <a:srgbClr val="505050"/>
                </a:solidFill>
              </a:rPr>
              <a:t> </a:t>
            </a:r>
            <a:r>
              <a:rPr lang="en-US" sz="2400" b="1" dirty="0" err="1">
                <a:solidFill>
                  <a:srgbClr val="505050"/>
                </a:solidFill>
              </a:rPr>
              <a:t>SeNsItIvE</a:t>
            </a:r>
            <a:r>
              <a:rPr lang="en-US" sz="2400" b="1" dirty="0">
                <a:solidFill>
                  <a:srgbClr val="505050"/>
                </a:solidFill>
              </a:rPr>
              <a:t>!</a:t>
            </a:r>
          </a:p>
        </p:txBody>
      </p:sp>
    </p:spTree>
    <p:extLst>
      <p:ext uri="{BB962C8B-B14F-4D97-AF65-F5344CB8AC3E}">
        <p14:creationId xmlns:p14="http://schemas.microsoft.com/office/powerpoint/2010/main" val="14361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Key Concepts of M</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822F4C7B-B539-4069-9F21-225650E724DE}"/>
              </a:ext>
            </a:extLst>
          </p:cNvPr>
          <p:cNvSpPr/>
          <p:nvPr/>
        </p:nvSpPr>
        <p:spPr bwMode="auto">
          <a:xfrm>
            <a:off x="294486" y="1851890"/>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11017BCD-47A0-4584-960F-BFFB97ADC017}"/>
              </a:ext>
            </a:extLst>
          </p:cNvPr>
          <p:cNvSpPr/>
          <p:nvPr/>
        </p:nvSpPr>
        <p:spPr bwMode="auto">
          <a:xfrm>
            <a:off x="4056358" y="1829029"/>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25E719B-45F1-42BF-B815-4062D4EE8970}"/>
              </a:ext>
            </a:extLst>
          </p:cNvPr>
          <p:cNvSpPr/>
          <p:nvPr/>
        </p:nvSpPr>
        <p:spPr bwMode="auto">
          <a:xfrm>
            <a:off x="7818230" y="1829028"/>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97735C-8DB1-49AA-8B4A-657D607C939C}"/>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graphicFrame>
        <p:nvGraphicFramePr>
          <p:cNvPr id="4" name="Table 5">
            <a:extLst>
              <a:ext uri="{FF2B5EF4-FFF2-40B4-BE49-F238E27FC236}">
                <a16:creationId xmlns:a16="http://schemas.microsoft.com/office/drawing/2014/main" id="{5025768F-FE25-4F32-AB7A-A0D1F2723718}"/>
              </a:ext>
            </a:extLst>
          </p:cNvPr>
          <p:cNvGraphicFramePr>
            <a:graphicFrameLocks noGrp="1"/>
          </p:cNvGraphicFramePr>
          <p:nvPr>
            <p:extLst>
              <p:ext uri="{D42A27DB-BD31-4B8C-83A1-F6EECF244321}">
                <p14:modId xmlns:p14="http://schemas.microsoft.com/office/powerpoint/2010/main" val="3919897796"/>
              </p:ext>
            </p:extLst>
          </p:nvPr>
        </p:nvGraphicFramePr>
        <p:xfrm>
          <a:off x="457200" y="1909567"/>
          <a:ext cx="11235600" cy="4733290"/>
        </p:xfrm>
        <a:graphic>
          <a:graphicData uri="http://schemas.openxmlformats.org/drawingml/2006/table">
            <a:tbl>
              <a:tblPr firstRow="1" bandRow="1">
                <a:tableStyleId>{2D5ABB26-0587-4C30-8999-92F81FD0307C}</a:tableStyleId>
              </a:tblPr>
              <a:tblGrid>
                <a:gridCol w="3745200">
                  <a:extLst>
                    <a:ext uri="{9D8B030D-6E8A-4147-A177-3AD203B41FA5}">
                      <a16:colId xmlns:a16="http://schemas.microsoft.com/office/drawing/2014/main" val="2677576162"/>
                    </a:ext>
                  </a:extLst>
                </a:gridCol>
                <a:gridCol w="3745200">
                  <a:extLst>
                    <a:ext uri="{9D8B030D-6E8A-4147-A177-3AD203B41FA5}">
                      <a16:colId xmlns:a16="http://schemas.microsoft.com/office/drawing/2014/main" val="2239731637"/>
                    </a:ext>
                  </a:extLst>
                </a:gridCol>
                <a:gridCol w="3745200">
                  <a:extLst>
                    <a:ext uri="{9D8B030D-6E8A-4147-A177-3AD203B41FA5}">
                      <a16:colId xmlns:a16="http://schemas.microsoft.com/office/drawing/2014/main" val="1857355980"/>
                    </a:ext>
                  </a:extLst>
                </a:gridCol>
              </a:tblGrid>
              <a:tr h="370840">
                <a:tc>
                  <a:txBody>
                    <a:bodyPr/>
                    <a:lstStyle/>
                    <a:p>
                      <a:r>
                        <a:rPr lang="en-US" sz="2000" b="1" dirty="0">
                          <a:solidFill>
                            <a:srgbClr val="505050"/>
                          </a:solidFill>
                        </a:rPr>
                        <a:t>M Values</a:t>
                      </a:r>
                    </a:p>
                  </a:txBody>
                  <a:tcPr/>
                </a:tc>
                <a:tc>
                  <a:txBody>
                    <a:bodyPr/>
                    <a:lstStyle/>
                    <a:p>
                      <a:r>
                        <a:rPr lang="en-US" sz="2000" b="1" dirty="0">
                          <a:solidFill>
                            <a:srgbClr val="505050"/>
                          </a:solidFill>
                        </a:rPr>
                        <a:t>M Functions</a:t>
                      </a:r>
                    </a:p>
                  </a:txBody>
                  <a:tcPr/>
                </a:tc>
                <a:tc>
                  <a:txBody>
                    <a:bodyPr/>
                    <a:lstStyle/>
                    <a:p>
                      <a:r>
                        <a:rPr lang="en-US" sz="2000" b="1" dirty="0">
                          <a:solidFill>
                            <a:srgbClr val="505050"/>
                          </a:solidFill>
                        </a:rPr>
                        <a:t>M Syntax</a:t>
                      </a:r>
                    </a:p>
                  </a:txBody>
                  <a:tcPr/>
                </a:tc>
                <a:extLst>
                  <a:ext uri="{0D108BD9-81ED-4DB2-BD59-A6C34878D82A}">
                    <a16:rowId xmlns:a16="http://schemas.microsoft.com/office/drawing/2014/main" val="354173668"/>
                  </a:ext>
                </a:extLst>
              </a:tr>
              <a:tr h="370840">
                <a:tc>
                  <a:txBody>
                    <a:bodyPr/>
                    <a:lstStyle/>
                    <a:p>
                      <a:r>
                        <a:rPr lang="en-US" sz="1400" dirty="0"/>
                        <a:t>Used to create new artifacts and literals</a:t>
                      </a:r>
                    </a:p>
                  </a:txBody>
                  <a:tcPr/>
                </a:tc>
                <a:tc>
                  <a:txBody>
                    <a:bodyPr/>
                    <a:lstStyle/>
                    <a:p>
                      <a:r>
                        <a:rPr lang="en-US" sz="1400" dirty="0"/>
                        <a:t>Foundation of transformations</a:t>
                      </a:r>
                    </a:p>
                  </a:txBody>
                  <a:tcPr/>
                </a:tc>
                <a:tc>
                  <a:txBody>
                    <a:bodyPr/>
                    <a:lstStyle/>
                    <a:p>
                      <a:r>
                        <a:rPr lang="en-US" sz="1400" dirty="0"/>
                        <a:t>How your queries are structured</a:t>
                      </a:r>
                    </a:p>
                  </a:txBody>
                  <a:tcPr/>
                </a:tc>
                <a:extLst>
                  <a:ext uri="{0D108BD9-81ED-4DB2-BD59-A6C34878D82A}">
                    <a16:rowId xmlns:a16="http://schemas.microsoft.com/office/drawing/2014/main" val="2519408392"/>
                  </a:ext>
                </a:extLst>
              </a:tr>
              <a:tr h="370840">
                <a:tc>
                  <a:txBody>
                    <a:bodyPr/>
                    <a:lstStyle/>
                    <a:p>
                      <a:pPr marL="342900" lvl="1" indent="-342900">
                        <a:lnSpc>
                          <a:spcPct val="90000"/>
                        </a:lnSpc>
                        <a:spcAft>
                          <a:spcPts val="600"/>
                        </a:spcAft>
                        <a:buFont typeface="Wingdings" panose="05000000000000000000" pitchFamily="2" charset="2"/>
                        <a:buChar char="§"/>
                      </a:pPr>
                      <a:r>
                        <a:rPr lang="en-US" sz="1600" dirty="0"/>
                        <a:t>#date(2016,01,01)</a:t>
                      </a:r>
                    </a:p>
                    <a:p>
                      <a:pPr marL="457184" lvl="2" indent="0">
                        <a:lnSpc>
                          <a:spcPct val="90000"/>
                        </a:lnSpc>
                        <a:spcAft>
                          <a:spcPts val="600"/>
                        </a:spcAft>
                        <a:buFont typeface="Wingdings" panose="05000000000000000000" pitchFamily="2" charset="2"/>
                        <a:buNone/>
                      </a:pPr>
                      <a:r>
                        <a:rPr lang="en-US" sz="1600" dirty="0"/>
                        <a:t>#date(YYYY,MM,DD)</a:t>
                      </a:r>
                    </a:p>
                    <a:p>
                      <a:pPr marL="342900" lvl="1" indent="-342900">
                        <a:lnSpc>
                          <a:spcPct val="90000"/>
                        </a:lnSpc>
                        <a:spcAft>
                          <a:spcPts val="600"/>
                        </a:spcAft>
                        <a:buFont typeface="Wingdings" panose="05000000000000000000" pitchFamily="2" charset="2"/>
                        <a:buChar char="§"/>
                      </a:pPr>
                      <a:r>
                        <a:rPr lang="en-US" sz="1600" dirty="0"/>
                        <a:t>#datetime(2016,02,26, 09,15,00)</a:t>
                      </a:r>
                    </a:p>
                    <a:p>
                      <a:pPr marL="457184" lvl="2" indent="0">
                        <a:lnSpc>
                          <a:spcPct val="90000"/>
                        </a:lnSpc>
                        <a:spcAft>
                          <a:spcPts val="600"/>
                        </a:spcAft>
                        <a:buFont typeface="Wingdings" panose="05000000000000000000" pitchFamily="2" charset="2"/>
                        <a:buNone/>
                      </a:pPr>
                      <a:r>
                        <a:rPr lang="en-US" sz="1600" dirty="0"/>
                        <a:t>#datetime(YYYY,MM,DD,HH,MM,SS)</a:t>
                      </a:r>
                    </a:p>
                    <a:p>
                      <a:pPr marL="342900" lvl="1" indent="-342900">
                        <a:lnSpc>
                          <a:spcPct val="90000"/>
                        </a:lnSpc>
                        <a:spcAft>
                          <a:spcPts val="600"/>
                        </a:spcAft>
                        <a:buFont typeface="Wingdings" panose="05000000000000000000" pitchFamily="2" charset="2"/>
                        <a:buChar char="§"/>
                      </a:pPr>
                      <a:r>
                        <a:rPr lang="en-US" sz="1600" dirty="0"/>
                        <a:t>#table({"X","Y"},{{0,1},{1,0}})</a:t>
                      </a:r>
                    </a:p>
                    <a:p>
                      <a:pPr marL="342900" lvl="1" indent="-342900">
                        <a:lnSpc>
                          <a:spcPct val="90000"/>
                        </a:lnSpc>
                        <a:spcAft>
                          <a:spcPts val="600"/>
                        </a:spcAft>
                        <a:buFont typeface="Wingdings" panose="05000000000000000000" pitchFamily="2" charset="2"/>
                        <a:buChar char="§"/>
                      </a:pPr>
                      <a:r>
                        <a:rPr lang="en-US" sz="1600" dirty="0"/>
                        <a:t>[a = 100, b = 200]</a:t>
                      </a:r>
                    </a:p>
                  </a:txBody>
                  <a:tcPr/>
                </a:tc>
                <a:tc>
                  <a:txBody>
                    <a:bodyPr/>
                    <a:lstStyle/>
                    <a:p>
                      <a:pPr marL="342900" indent="-342900">
                        <a:lnSpc>
                          <a:spcPct val="90000"/>
                        </a:lnSpc>
                        <a:spcAft>
                          <a:spcPts val="600"/>
                        </a:spcAft>
                        <a:buFont typeface="Wingdings" panose="05000000000000000000" pitchFamily="2" charset="2"/>
                        <a:buChar char="§"/>
                      </a:pPr>
                      <a:r>
                        <a:rPr lang="en-US" sz="1600" b="1" dirty="0">
                          <a:solidFill>
                            <a:srgbClr val="505050"/>
                          </a:solidFill>
                        </a:rPr>
                        <a:t>Syntax</a:t>
                      </a:r>
                      <a:r>
                        <a:rPr lang="en-US" sz="1600" b="1" dirty="0"/>
                        <a:t>:  </a:t>
                      </a:r>
                      <a:br>
                        <a:rPr lang="en-US" sz="1600" b="1" dirty="0"/>
                      </a:br>
                      <a:r>
                        <a:rPr lang="en-US" sz="1600" dirty="0" err="1">
                          <a:gradFill>
                            <a:gsLst>
                              <a:gs pos="2917">
                                <a:schemeClr val="tx1"/>
                              </a:gs>
                              <a:gs pos="30000">
                                <a:schemeClr val="tx1"/>
                              </a:gs>
                            </a:gsLst>
                            <a:lin ang="5400000" scaled="0"/>
                          </a:gradFill>
                        </a:rPr>
                        <a:t>Object.Action</a:t>
                      </a:r>
                      <a:r>
                        <a:rPr lang="en-US" sz="1600" dirty="0">
                          <a:gradFill>
                            <a:gsLst>
                              <a:gs pos="2917">
                                <a:schemeClr val="tx1"/>
                              </a:gs>
                              <a:gs pos="30000">
                                <a:schemeClr val="tx1"/>
                              </a:gs>
                            </a:gsLst>
                            <a:lin ang="5400000" scaled="0"/>
                          </a:gradFill>
                        </a:rPr>
                        <a:t>() </a:t>
                      </a:r>
                    </a:p>
                    <a:p>
                      <a:pPr marL="0" indent="0">
                        <a:lnSpc>
                          <a:spcPct val="90000"/>
                        </a:lnSpc>
                        <a:spcAft>
                          <a:spcPts val="600"/>
                        </a:spcAft>
                        <a:buFont typeface="Wingdings" panose="05000000000000000000" pitchFamily="2" charset="2"/>
                        <a:buNone/>
                      </a:pPr>
                      <a:endParaRPr lang="en-US" sz="16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1600" b="1" dirty="0">
                          <a:solidFill>
                            <a:srgbClr val="505050"/>
                          </a:solidFill>
                        </a:rPr>
                        <a:t>Objects</a:t>
                      </a:r>
                      <a:r>
                        <a:rPr lang="en-US" sz="1600" b="1" dirty="0"/>
                        <a:t>: </a:t>
                      </a:r>
                      <a:br>
                        <a:rPr lang="en-US" sz="1600" b="1" dirty="0"/>
                      </a:br>
                      <a:r>
                        <a:rPr lang="en-US" sz="1600" dirty="0">
                          <a:gradFill>
                            <a:gsLst>
                              <a:gs pos="2917">
                                <a:schemeClr val="tx1"/>
                              </a:gs>
                              <a:gs pos="30000">
                                <a:schemeClr val="tx1"/>
                              </a:gs>
                            </a:gsLst>
                            <a:lin ang="5400000" scaled="0"/>
                          </a:gradFill>
                        </a:rPr>
                        <a:t>Table, List, Record, Text, Number, Date, etc.</a:t>
                      </a:r>
                    </a:p>
                    <a:p>
                      <a:pPr marL="0" indent="0">
                        <a:lnSpc>
                          <a:spcPct val="90000"/>
                        </a:lnSpc>
                        <a:spcAft>
                          <a:spcPts val="600"/>
                        </a:spcAft>
                        <a:buFont typeface="Wingdings" panose="05000000000000000000" pitchFamily="2" charset="2"/>
                        <a:buNone/>
                      </a:pPr>
                      <a:endParaRPr lang="en-US" sz="16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1600" b="1" dirty="0">
                          <a:solidFill>
                            <a:srgbClr val="505050"/>
                          </a:solidFill>
                        </a:rPr>
                        <a:t>Actions (Camel Case):</a:t>
                      </a:r>
                      <a:r>
                        <a:rPr lang="en-US" sz="1600" dirty="0">
                          <a:solidFill>
                            <a:srgbClr val="505050"/>
                          </a:solidFill>
                        </a:rPr>
                        <a:t>  </a:t>
                      </a:r>
                      <a:br>
                        <a:rPr lang="en-US" sz="1600" dirty="0">
                          <a:gradFill>
                            <a:gsLst>
                              <a:gs pos="2917">
                                <a:schemeClr val="tx1"/>
                              </a:gs>
                              <a:gs pos="30000">
                                <a:schemeClr val="tx1"/>
                              </a:gs>
                            </a:gsLst>
                            <a:lin ang="5400000" scaled="0"/>
                          </a:gradFill>
                        </a:rPr>
                      </a:br>
                      <a:r>
                        <a:rPr lang="en-US" sz="1600" dirty="0" err="1">
                          <a:gradFill>
                            <a:gsLst>
                              <a:gs pos="2917">
                                <a:schemeClr val="tx1"/>
                              </a:gs>
                              <a:gs pos="30000">
                                <a:schemeClr val="tx1"/>
                              </a:gs>
                            </a:gsLst>
                            <a:lin ang="5400000" scaled="0"/>
                          </a:gradFill>
                        </a:rPr>
                        <a:t>ToList</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DayOfWeek</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ToNumber</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FromText</a:t>
                      </a:r>
                      <a:r>
                        <a:rPr lang="en-US" sz="1600" dirty="0">
                          <a:gradFill>
                            <a:gsLst>
                              <a:gs pos="2917">
                                <a:schemeClr val="tx1"/>
                              </a:gs>
                              <a:gs pos="30000">
                                <a:schemeClr val="tx1"/>
                              </a:gs>
                            </a:gsLst>
                            <a:lin ang="5400000" scaled="0"/>
                          </a:gradFill>
                        </a:rPr>
                        <a:t>, etc.</a:t>
                      </a:r>
                    </a:p>
                    <a:p>
                      <a:pPr marL="342900" indent="-342900">
                        <a:lnSpc>
                          <a:spcPct val="90000"/>
                        </a:lnSpc>
                        <a:spcAft>
                          <a:spcPts val="600"/>
                        </a:spcAft>
                        <a:buFont typeface="Wingdings" panose="05000000000000000000" pitchFamily="2" charset="2"/>
                        <a:buChar char="§"/>
                      </a:pPr>
                      <a:endParaRPr lang="en-US" sz="1600" dirty="0">
                        <a:gradFill>
                          <a:gsLst>
                            <a:gs pos="2917">
                              <a:schemeClr val="tx1"/>
                            </a:gs>
                            <a:gs pos="30000">
                              <a:schemeClr val="tx1"/>
                            </a:gs>
                          </a:gsLst>
                          <a:lin ang="5400000" scaled="0"/>
                        </a:gradFill>
                      </a:endParaRPr>
                    </a:p>
                    <a:p>
                      <a:pPr marL="342900" marR="0" lvl="0" indent="-342900" algn="l" defTabSz="914367" rtl="0" eaLnBrk="1" fontAlgn="auto" latinLnBrk="0" hangingPunct="1">
                        <a:lnSpc>
                          <a:spcPct val="90000"/>
                        </a:lnSpc>
                        <a:spcBef>
                          <a:spcPts val="0"/>
                        </a:spcBef>
                        <a:spcAft>
                          <a:spcPts val="600"/>
                        </a:spcAft>
                        <a:buClrTx/>
                        <a:buSzTx/>
                        <a:buFont typeface="Wingdings" panose="05000000000000000000" pitchFamily="2" charset="2"/>
                        <a:buChar char="§"/>
                        <a:tabLst/>
                        <a:defRPr/>
                      </a:pPr>
                      <a:r>
                        <a:rPr lang="en-US" sz="1600" b="1" dirty="0">
                          <a:solidFill>
                            <a:srgbClr val="505050"/>
                          </a:solidFill>
                        </a:rPr>
                        <a:t>Examples</a:t>
                      </a:r>
                      <a:r>
                        <a:rPr lang="en-US" sz="1600" b="1" dirty="0"/>
                        <a:t>:</a:t>
                      </a:r>
                      <a:r>
                        <a:rPr lang="en-US" sz="1600" dirty="0">
                          <a:gradFill>
                            <a:gsLst>
                              <a:gs pos="2917">
                                <a:schemeClr val="tx1"/>
                              </a:gs>
                              <a:gs pos="30000">
                                <a:schemeClr val="tx1"/>
                              </a:gs>
                            </a:gsLst>
                            <a:lin ang="5400000" scaled="0"/>
                          </a:gradFill>
                        </a:rPr>
                        <a:t>  </a:t>
                      </a:r>
                      <a:br>
                        <a:rPr lang="en-US" sz="1600" dirty="0">
                          <a:gradFill>
                            <a:gsLst>
                              <a:gs pos="2917">
                                <a:schemeClr val="tx1"/>
                              </a:gs>
                              <a:gs pos="30000">
                                <a:schemeClr val="tx1"/>
                              </a:gs>
                            </a:gsLst>
                            <a:lin ang="5400000" scaled="0"/>
                          </a:gradFill>
                        </a:rPr>
                      </a:br>
                      <a:r>
                        <a:rPr lang="en-US" sz="1600" dirty="0" err="1">
                          <a:gradFill>
                            <a:gsLst>
                              <a:gs pos="2917">
                                <a:schemeClr val="tx1"/>
                              </a:gs>
                              <a:gs pos="30000">
                                <a:schemeClr val="tx1"/>
                              </a:gs>
                            </a:gsLst>
                            <a:lin ang="5400000" scaled="0"/>
                          </a:gradFill>
                        </a:rPr>
                        <a:t>Table.SelectRows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Date.FromText</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Number.FromText</a:t>
                      </a:r>
                      <a:endParaRPr lang="en-US" sz="1600" dirty="0">
                        <a:gradFill>
                          <a:gsLst>
                            <a:gs pos="2917">
                              <a:schemeClr val="tx1"/>
                            </a:gs>
                            <a:gs pos="30000">
                              <a:schemeClr val="tx1"/>
                            </a:gs>
                          </a:gsLst>
                          <a:lin ang="5400000" scaled="0"/>
                        </a:gradFill>
                      </a:endParaRPr>
                    </a:p>
                    <a:p>
                      <a:endParaRPr lang="en-US" dirty="0"/>
                    </a:p>
                  </a:txBody>
                  <a:tcPr/>
                </a:tc>
                <a:tc>
                  <a:txBody>
                    <a:bodyPr/>
                    <a:lstStyle/>
                    <a:p>
                      <a:pPr marL="342900" lvl="1" indent="-342900">
                        <a:lnSpc>
                          <a:spcPct val="90000"/>
                        </a:lnSpc>
                        <a:spcAft>
                          <a:spcPts val="600"/>
                        </a:spcAft>
                        <a:buFont typeface="Wingdings" panose="05000000000000000000" pitchFamily="2" charset="2"/>
                        <a:buChar char="§"/>
                      </a:pPr>
                      <a:r>
                        <a:rPr lang="en-US" sz="1600" dirty="0"/>
                        <a:t>let in each</a:t>
                      </a:r>
                    </a:p>
                    <a:p>
                      <a:pPr marL="342900" indent="-342900">
                        <a:lnSpc>
                          <a:spcPct val="90000"/>
                        </a:lnSpc>
                        <a:spcAft>
                          <a:spcPts val="600"/>
                        </a:spcAft>
                        <a:buFont typeface="Wingdings" panose="05000000000000000000" pitchFamily="2" charset="2"/>
                        <a:buChar char="§"/>
                      </a:pPr>
                      <a:r>
                        <a:rPr lang="en-US" sz="1600" dirty="0"/>
                        <a:t>if then else </a:t>
                      </a:r>
                    </a:p>
                    <a:p>
                      <a:pPr marL="342900" indent="-342900">
                        <a:lnSpc>
                          <a:spcPct val="90000"/>
                        </a:lnSpc>
                        <a:spcAft>
                          <a:spcPts val="600"/>
                        </a:spcAft>
                        <a:buFont typeface="Wingdings" panose="05000000000000000000" pitchFamily="2" charset="2"/>
                        <a:buChar char="§"/>
                      </a:pPr>
                      <a:r>
                        <a:rPr lang="en-US" sz="1600" dirty="0"/>
                        <a:t>true false error</a:t>
                      </a:r>
                    </a:p>
                    <a:p>
                      <a:pPr marL="342900" indent="-342900">
                        <a:lnSpc>
                          <a:spcPct val="90000"/>
                        </a:lnSpc>
                        <a:spcAft>
                          <a:spcPts val="600"/>
                        </a:spcAft>
                        <a:buFont typeface="Wingdings" panose="05000000000000000000" pitchFamily="2" charset="2"/>
                        <a:buChar char="§"/>
                      </a:pPr>
                      <a:r>
                        <a:rPr lang="en-US" sz="1600" dirty="0"/>
                        <a:t>and or not</a:t>
                      </a:r>
                    </a:p>
                    <a:p>
                      <a:pPr marL="342900" indent="-342900">
                        <a:lnSpc>
                          <a:spcPct val="90000"/>
                        </a:lnSpc>
                        <a:spcAft>
                          <a:spcPts val="600"/>
                        </a:spcAft>
                        <a:buFont typeface="Wingdings" panose="05000000000000000000" pitchFamily="2" charset="2"/>
                        <a:buChar char="§"/>
                      </a:pPr>
                      <a:r>
                        <a:rPr lang="en-US" sz="1600" dirty="0"/>
                        <a:t>try otherwise </a:t>
                      </a:r>
                    </a:p>
                    <a:p>
                      <a:pPr marL="342900" indent="-342900">
                        <a:lnSpc>
                          <a:spcPct val="90000"/>
                        </a:lnSpc>
                        <a:spcAft>
                          <a:spcPts val="600"/>
                        </a:spcAft>
                        <a:buFont typeface="Wingdings" panose="05000000000000000000" pitchFamily="2" charset="2"/>
                        <a:buChar char="§"/>
                      </a:pPr>
                      <a:r>
                        <a:rPr lang="en-US" sz="1600" dirty="0"/>
                        <a:t>as is meta section shared type</a:t>
                      </a:r>
                    </a:p>
                    <a:p>
                      <a:endParaRPr lang="en-US" dirty="0"/>
                    </a:p>
                  </a:txBody>
                  <a:tcPr/>
                </a:tc>
                <a:extLst>
                  <a:ext uri="{0D108BD9-81ED-4DB2-BD59-A6C34878D82A}">
                    <a16:rowId xmlns:a16="http://schemas.microsoft.com/office/drawing/2014/main" val="1505718815"/>
                  </a:ext>
                </a:extLst>
              </a:tr>
            </a:tbl>
          </a:graphicData>
        </a:graphic>
      </p:graphicFrame>
    </p:spTree>
    <p:extLst>
      <p:ext uri="{BB962C8B-B14F-4D97-AF65-F5344CB8AC3E}">
        <p14:creationId xmlns:p14="http://schemas.microsoft.com/office/powerpoint/2010/main" val="420613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spc="0" dirty="0">
                <a:ln>
                  <a:noFill/>
                </a:ln>
                <a:latin typeface="Segoe UI" panose="020B0502040204020203" pitchFamily="34" charset="0"/>
              </a:rPr>
              <a:t>Primitive Type </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Values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3" name="Rectangle 2">
            <a:extLst>
              <a:ext uri="{FF2B5EF4-FFF2-40B4-BE49-F238E27FC236}">
                <a16:creationId xmlns:a16="http://schemas.microsoft.com/office/drawing/2014/main" id="{11017BCD-47A0-4584-960F-BFFB97ADC017}"/>
              </a:ext>
            </a:extLst>
          </p:cNvPr>
          <p:cNvSpPr/>
          <p:nvPr/>
        </p:nvSpPr>
        <p:spPr bwMode="auto">
          <a:xfrm>
            <a:off x="4056358" y="1829029"/>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25E719B-45F1-42BF-B815-4062D4EE8970}"/>
              </a:ext>
            </a:extLst>
          </p:cNvPr>
          <p:cNvSpPr/>
          <p:nvPr/>
        </p:nvSpPr>
        <p:spPr bwMode="auto">
          <a:xfrm>
            <a:off x="7818230" y="1829028"/>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97735C-8DB1-49AA-8B4A-657D607C939C}"/>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56B2D1CA-3158-467F-95C5-6FE1A1E85A46}"/>
              </a:ext>
            </a:extLst>
          </p:cNvPr>
          <p:cNvGraphicFramePr>
            <a:graphicFrameLocks noGrp="1"/>
          </p:cNvGraphicFramePr>
          <p:nvPr>
            <p:extLst>
              <p:ext uri="{D42A27DB-BD31-4B8C-83A1-F6EECF244321}">
                <p14:modId xmlns:p14="http://schemas.microsoft.com/office/powerpoint/2010/main" val="3784078279"/>
              </p:ext>
            </p:extLst>
          </p:nvPr>
        </p:nvGraphicFramePr>
        <p:xfrm>
          <a:off x="594360" y="2057400"/>
          <a:ext cx="11109871" cy="4351336"/>
        </p:xfrm>
        <a:graphic>
          <a:graphicData uri="http://schemas.openxmlformats.org/drawingml/2006/table">
            <a:tbl>
              <a:tblPr/>
              <a:tblGrid>
                <a:gridCol w="1938670">
                  <a:extLst>
                    <a:ext uri="{9D8B030D-6E8A-4147-A177-3AD203B41FA5}">
                      <a16:colId xmlns:a16="http://schemas.microsoft.com/office/drawing/2014/main" val="3367326232"/>
                    </a:ext>
                  </a:extLst>
                </a:gridCol>
                <a:gridCol w="3491866">
                  <a:extLst>
                    <a:ext uri="{9D8B030D-6E8A-4147-A177-3AD203B41FA5}">
                      <a16:colId xmlns:a16="http://schemas.microsoft.com/office/drawing/2014/main" val="2388008421"/>
                    </a:ext>
                  </a:extLst>
                </a:gridCol>
                <a:gridCol w="1026112">
                  <a:extLst>
                    <a:ext uri="{9D8B030D-6E8A-4147-A177-3AD203B41FA5}">
                      <a16:colId xmlns:a16="http://schemas.microsoft.com/office/drawing/2014/main" val="3564795212"/>
                    </a:ext>
                  </a:extLst>
                </a:gridCol>
                <a:gridCol w="1114192">
                  <a:extLst>
                    <a:ext uri="{9D8B030D-6E8A-4147-A177-3AD203B41FA5}">
                      <a16:colId xmlns:a16="http://schemas.microsoft.com/office/drawing/2014/main" val="3450789611"/>
                    </a:ext>
                  </a:extLst>
                </a:gridCol>
                <a:gridCol w="3539031">
                  <a:extLst>
                    <a:ext uri="{9D8B030D-6E8A-4147-A177-3AD203B41FA5}">
                      <a16:colId xmlns:a16="http://schemas.microsoft.com/office/drawing/2014/main" val="991810047"/>
                    </a:ext>
                  </a:extLst>
                </a:gridCol>
              </a:tblGrid>
              <a:tr h="395576">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Type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Example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endParaRPr lang="en-US" sz="1500" b="1" dirty="0">
                        <a:solidFill>
                          <a:srgbClr val="000000"/>
                        </a:solidFill>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Type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Example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395576">
                <a:tc>
                  <a:txBody>
                    <a:bodyPr/>
                    <a:lstStyle/>
                    <a:p>
                      <a:pPr latinLnBrk="0"/>
                      <a:r>
                        <a:rPr lang="en-US" sz="1400" dirty="0">
                          <a:effectLst/>
                          <a:latin typeface="Segoe UI" panose="020B0502040204020203" pitchFamily="34" charset="0"/>
                          <a:cs typeface="Segoe UI" panose="020B0502040204020203" pitchFamily="34" charset="0"/>
                        </a:rPr>
                        <a:t>binary</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latin typeface="Segoe UI" panose="020B0502040204020203" pitchFamily="34" charset="0"/>
                          <a:cs typeface="Segoe UI" panose="020B0502040204020203" pitchFamily="34" charset="0"/>
                        </a:rPr>
                        <a:t>#binary("AQID")</a:t>
                      </a:r>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sz="1400" dirty="0">
                          <a:effectLst/>
                          <a:latin typeface="Segoe UI" panose="020B0502040204020203" pitchFamily="34" charset="0"/>
                          <a:cs typeface="Segoe UI" panose="020B0502040204020203" pitchFamily="34" charset="0"/>
                        </a:rPr>
                        <a:t>list</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effectLst/>
                          <a:latin typeface="Segoe UI" panose="020B0502040204020203" pitchFamily="34" charset="0"/>
                          <a:cs typeface="Segoe UI" panose="020B0502040204020203" pitchFamily="34" charset="0"/>
                        </a:rPr>
                        <a:t>{“foo”, “bar”, 10}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395576">
                <a:tc>
                  <a:txBody>
                    <a:bodyPr/>
                    <a:lstStyle/>
                    <a:p>
                      <a:pPr latinLnBrk="0"/>
                      <a:r>
                        <a:rPr lang="en-US" sz="1400" dirty="0">
                          <a:effectLst/>
                          <a:latin typeface="Segoe UI" panose="020B0502040204020203" pitchFamily="34" charset="0"/>
                          <a:cs typeface="Segoe UI" panose="020B0502040204020203" pitchFamily="34" charset="0"/>
                        </a:rPr>
                        <a:t>date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#date(2021,7,10)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sz="1500" dirty="0">
                          <a:effectLst/>
                          <a:latin typeface="Segoe UI" panose="020B0502040204020203" pitchFamily="34" charset="0"/>
                          <a:cs typeface="Segoe UI" panose="020B0502040204020203" pitchFamily="34" charset="0"/>
                        </a:rPr>
                        <a:t>record</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dirty="0">
                          <a:effectLst/>
                          <a:latin typeface="Segoe UI" panose="020B0502040204020203" pitchFamily="34" charset="0"/>
                          <a:cs typeface="Segoe UI" panose="020B0502040204020203" pitchFamily="34" charset="0"/>
                        </a:rPr>
                        <a:t>[a = 10, b = 20]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395576">
                <a:tc>
                  <a:txBody>
                    <a:bodyPr/>
                    <a:lstStyle/>
                    <a:p>
                      <a:pPr latinLnBrk="0"/>
                      <a:r>
                        <a:rPr lang="en-US" sz="1400" dirty="0">
                          <a:effectLst/>
                          <a:latin typeface="Segoe UI" panose="020B0502040204020203" pitchFamily="34" charset="0"/>
                          <a:cs typeface="Segoe UI" panose="020B0502040204020203" pitchFamily="34" charset="0"/>
                        </a:rPr>
                        <a:t>time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#time(18,30,0)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sz="1400" dirty="0">
                          <a:effectLst/>
                          <a:latin typeface="Segoe UI" panose="020B0502040204020203" pitchFamily="34" charset="0"/>
                          <a:cs typeface="Segoe UI" panose="020B0502040204020203" pitchFamily="34" charset="0"/>
                        </a:rPr>
                        <a:t>type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err="1">
                          <a:effectLst/>
                          <a:latin typeface="Segoe UI" panose="020B0502040204020203" pitchFamily="34" charset="0"/>
                          <a:cs typeface="Segoe UI" panose="020B0502040204020203" pitchFamily="34" charset="0"/>
                        </a:rPr>
                        <a:t>Value.Type</a:t>
                      </a:r>
                      <a:r>
                        <a:rPr lang="en-US" sz="1400" dirty="0">
                          <a:effectLst/>
                          <a:latin typeface="Segoe UI" panose="020B0502040204020203" pitchFamily="34" charset="0"/>
                          <a:cs typeface="Segoe UI" panose="020B0502040204020203" pitchFamily="34" charset="0"/>
                        </a:rPr>
                        <a:t>(10)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395576">
                <a:tc>
                  <a:txBody>
                    <a:bodyPr/>
                    <a:lstStyle/>
                    <a:p>
                      <a:pPr latinLnBrk="0"/>
                      <a:r>
                        <a:rPr lang="en-US" sz="1400" dirty="0">
                          <a:effectLst/>
                          <a:latin typeface="Segoe UI" panose="020B0502040204020203" pitchFamily="34" charset="0"/>
                          <a:cs typeface="Segoe UI" panose="020B0502040204020203" pitchFamily="34" charset="0"/>
                        </a:rPr>
                        <a:t>datetime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#datetime(2021,7,10,18,30,0)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395576">
                <a:tc>
                  <a:txBody>
                    <a:bodyPr/>
                    <a:lstStyle/>
                    <a:p>
                      <a:pPr latinLnBrk="0"/>
                      <a:r>
                        <a:rPr lang="en-US" sz="1400" dirty="0">
                          <a:effectLst/>
                          <a:latin typeface="Segoe UI" panose="020B0502040204020203" pitchFamily="34" charset="0"/>
                          <a:cs typeface="Segoe UI" panose="020B0502040204020203" pitchFamily="34" charset="0"/>
                        </a:rPr>
                        <a:t>datetimezone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#datetimezone(2021,7,10,18,30,0,0,6)</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395576">
                <a:tc>
                  <a:txBody>
                    <a:bodyPr/>
                    <a:lstStyle/>
                    <a:p>
                      <a:pPr latinLnBrk="0"/>
                      <a:r>
                        <a:rPr lang="en-US" sz="1400" dirty="0">
                          <a:effectLst/>
                          <a:latin typeface="Segoe UI" panose="020B0502040204020203" pitchFamily="34" charset="0"/>
                          <a:cs typeface="Segoe UI" panose="020B0502040204020203" pitchFamily="34" charset="0"/>
                        </a:rPr>
                        <a:t>duration</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#duration(1,0,0,0)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395576">
                <a:tc>
                  <a:txBody>
                    <a:bodyPr/>
                    <a:lstStyle/>
                    <a:p>
                      <a:pPr latinLnBrk="0"/>
                      <a:r>
                        <a:rPr lang="en-US" sz="1400" dirty="0">
                          <a:effectLst/>
                          <a:latin typeface="Segoe UI" panose="020B0502040204020203" pitchFamily="34" charset="0"/>
                          <a:cs typeface="Segoe UI" panose="020B0502040204020203" pitchFamily="34" charset="0"/>
                        </a:rPr>
                        <a:t>logical</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true and false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395576">
                <a:tc>
                  <a:txBody>
                    <a:bodyPr/>
                    <a:lstStyle/>
                    <a:p>
                      <a:pPr latinLnBrk="0"/>
                      <a:r>
                        <a:rPr lang="en-US" sz="1400" dirty="0">
                          <a:effectLst/>
                          <a:latin typeface="Segoe UI" panose="020B0502040204020203" pitchFamily="34" charset="0"/>
                          <a:cs typeface="Segoe UI" panose="020B0502040204020203" pitchFamily="34" charset="0"/>
                        </a:rPr>
                        <a:t>null</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null</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395576">
                <a:tc>
                  <a:txBody>
                    <a:bodyPr/>
                    <a:lstStyle/>
                    <a:p>
                      <a:pPr latinLnBrk="0"/>
                      <a:r>
                        <a:rPr lang="en-US" sz="1400" dirty="0">
                          <a:effectLst/>
                          <a:latin typeface="Segoe UI" panose="020B0502040204020203" pitchFamily="34" charset="0"/>
                          <a:cs typeface="Segoe UI" panose="020B0502040204020203" pitchFamily="34" charset="0"/>
                        </a:rPr>
                        <a:t>number</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0, 1, -1, 1.5</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395576">
                <a:tc>
                  <a:txBody>
                    <a:bodyPr/>
                    <a:lstStyle/>
                    <a:p>
                      <a:pPr latinLnBrk="0"/>
                      <a:r>
                        <a:rPr lang="en-US" sz="1400" dirty="0">
                          <a:effectLst/>
                          <a:latin typeface="Segoe UI" panose="020B0502040204020203" pitchFamily="34" charset="0"/>
                          <a:cs typeface="Segoe UI" panose="020B0502040204020203" pitchFamily="34" charset="0"/>
                        </a:rPr>
                        <a:t>text</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“hello, world”</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418427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Abstract Type Values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3" name="Rectangle 2">
            <a:extLst>
              <a:ext uri="{FF2B5EF4-FFF2-40B4-BE49-F238E27FC236}">
                <a16:creationId xmlns:a16="http://schemas.microsoft.com/office/drawing/2014/main" id="{11017BCD-47A0-4584-960F-BFFB97ADC017}"/>
              </a:ext>
            </a:extLst>
          </p:cNvPr>
          <p:cNvSpPr/>
          <p:nvPr/>
        </p:nvSpPr>
        <p:spPr bwMode="auto">
          <a:xfrm>
            <a:off x="4056358" y="1829029"/>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25E719B-45F1-42BF-B815-4062D4EE8970}"/>
              </a:ext>
            </a:extLst>
          </p:cNvPr>
          <p:cNvSpPr/>
          <p:nvPr/>
        </p:nvSpPr>
        <p:spPr bwMode="auto">
          <a:xfrm>
            <a:off x="7818230" y="1829028"/>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97735C-8DB1-49AA-8B4A-657D607C939C}"/>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graphicFrame>
        <p:nvGraphicFramePr>
          <p:cNvPr id="2" name="Table 1">
            <a:extLst>
              <a:ext uri="{FF2B5EF4-FFF2-40B4-BE49-F238E27FC236}">
                <a16:creationId xmlns:a16="http://schemas.microsoft.com/office/drawing/2014/main" id="{4210B466-B009-4746-9450-6923E1ACBE92}"/>
              </a:ext>
            </a:extLst>
          </p:cNvPr>
          <p:cNvGraphicFramePr>
            <a:graphicFrameLocks noGrp="1"/>
          </p:cNvGraphicFramePr>
          <p:nvPr>
            <p:extLst>
              <p:ext uri="{D42A27DB-BD31-4B8C-83A1-F6EECF244321}">
                <p14:modId xmlns:p14="http://schemas.microsoft.com/office/powerpoint/2010/main" val="232374703"/>
              </p:ext>
            </p:extLst>
          </p:nvPr>
        </p:nvGraphicFramePr>
        <p:xfrm>
          <a:off x="594360" y="2057400"/>
          <a:ext cx="10515600" cy="1988266"/>
        </p:xfrm>
        <a:graphic>
          <a:graphicData uri="http://schemas.openxmlformats.org/drawingml/2006/table">
            <a:tbl>
              <a:tblPr/>
              <a:tblGrid>
                <a:gridCol w="5257800">
                  <a:extLst>
                    <a:ext uri="{9D8B030D-6E8A-4147-A177-3AD203B41FA5}">
                      <a16:colId xmlns:a16="http://schemas.microsoft.com/office/drawing/2014/main" val="3367326232"/>
                    </a:ext>
                  </a:extLst>
                </a:gridCol>
                <a:gridCol w="5257800">
                  <a:extLst>
                    <a:ext uri="{9D8B030D-6E8A-4147-A177-3AD203B41FA5}">
                      <a16:colId xmlns:a16="http://schemas.microsoft.com/office/drawing/2014/main" val="2388008421"/>
                    </a:ext>
                  </a:extLst>
                </a:gridCol>
              </a:tblGrid>
              <a:tr h="395576">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Type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Example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395576">
                <a:tc>
                  <a:txBody>
                    <a:bodyPr/>
                    <a:lstStyle/>
                    <a:p>
                      <a:pPr latinLnBrk="0"/>
                      <a:r>
                        <a:rPr lang="en-US" sz="1500" dirty="0">
                          <a:effectLst/>
                          <a:latin typeface="Segoe UI" panose="020B0502040204020203" pitchFamily="34" charset="0"/>
                          <a:cs typeface="Segoe UI" panose="020B0502040204020203" pitchFamily="34" charset="0"/>
                        </a:rPr>
                        <a:t>table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dirty="0">
                          <a:effectLst/>
                          <a:latin typeface="Segoe UI" panose="020B0502040204020203" pitchFamily="34" charset="0"/>
                          <a:cs typeface="Segoe UI" panose="020B0502040204020203" pitchFamily="34" charset="0"/>
                        </a:rPr>
                        <a:t>#table({“Animal”,”Color”}, {{“</a:t>
                      </a:r>
                      <a:r>
                        <a:rPr lang="en-US" sz="1500" dirty="0" err="1">
                          <a:effectLst/>
                          <a:latin typeface="Segoe UI" panose="020B0502040204020203" pitchFamily="34" charset="0"/>
                          <a:cs typeface="Segoe UI" panose="020B0502040204020203" pitchFamily="34" charset="0"/>
                        </a:rPr>
                        <a:t>Cat”,”Black</a:t>
                      </a:r>
                      <a:r>
                        <a:rPr lang="en-US" sz="1500" dirty="0">
                          <a:effectLst/>
                          <a:latin typeface="Segoe UI" panose="020B0502040204020203" pitchFamily="34" charset="0"/>
                          <a:cs typeface="Segoe UI" panose="020B0502040204020203" pitchFamily="34" charset="0"/>
                        </a:rPr>
                        <a:t>”},{“</a:t>
                      </a:r>
                      <a:r>
                        <a:rPr lang="en-US" sz="1500" dirty="0" err="1">
                          <a:effectLst/>
                          <a:latin typeface="Segoe UI" panose="020B0502040204020203" pitchFamily="34" charset="0"/>
                          <a:cs typeface="Segoe UI" panose="020B0502040204020203" pitchFamily="34" charset="0"/>
                        </a:rPr>
                        <a:t>Dog”,”Brown</a:t>
                      </a:r>
                      <a:r>
                        <a:rPr lang="en-US" sz="1500" dirty="0">
                          <a:effectLst/>
                          <a:latin typeface="Segoe UI" panose="020B0502040204020203" pitchFamily="34" charset="0"/>
                          <a:cs typeface="Segoe UI" panose="020B0502040204020203" pitchFamily="34" charset="0"/>
                        </a:rPr>
                        <a:t>”}})</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395576">
                <a:tc>
                  <a:txBody>
                    <a:bodyPr/>
                    <a:lstStyle/>
                    <a:p>
                      <a:pPr latinLnBrk="0"/>
                      <a:r>
                        <a:rPr lang="en-US" sz="1500" dirty="0">
                          <a:effectLst/>
                          <a:latin typeface="Segoe UI" panose="020B0502040204020203" pitchFamily="34" charset="0"/>
                          <a:cs typeface="Segoe UI" panose="020B0502040204020203" pitchFamily="34" charset="0"/>
                        </a:rPr>
                        <a:t>function</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b="0" i="0" kern="1200" dirty="0">
                          <a:solidFill>
                            <a:schemeClr val="tx1"/>
                          </a:solidFill>
                          <a:effectLst/>
                          <a:latin typeface="+mn-lt"/>
                          <a:ea typeface="+mn-ea"/>
                          <a:cs typeface="+mn-cs"/>
                        </a:rPr>
                        <a:t>let </a:t>
                      </a:r>
                      <a:r>
                        <a:rPr lang="en-US" sz="1600" b="0" i="0" kern="1200" dirty="0" err="1">
                          <a:solidFill>
                            <a:schemeClr val="tx1"/>
                          </a:solidFill>
                          <a:effectLst/>
                          <a:latin typeface="+mn-lt"/>
                          <a:ea typeface="+mn-ea"/>
                          <a:cs typeface="+mn-cs"/>
                        </a:rPr>
                        <a:t>foobar</a:t>
                      </a:r>
                      <a:r>
                        <a:rPr lang="en-US" sz="1600" b="0" i="0" kern="1200" dirty="0">
                          <a:solidFill>
                            <a:schemeClr val="tx1"/>
                          </a:solidFill>
                          <a:effectLst/>
                          <a:latin typeface="+mn-lt"/>
                          <a:ea typeface="+mn-ea"/>
                          <a:cs typeface="+mn-cs"/>
                        </a:rPr>
                        <a:t> = (param) as any =&gt; </a:t>
                      </a:r>
                      <a:r>
                        <a:rPr lang="en-US" sz="1600" b="0" i="0" kern="1200" dirty="0" err="1">
                          <a:solidFill>
                            <a:schemeClr val="tx1"/>
                          </a:solidFill>
                          <a:effectLst/>
                          <a:latin typeface="+mn-lt"/>
                          <a:ea typeface="+mn-ea"/>
                          <a:cs typeface="+mn-cs"/>
                        </a:rPr>
                        <a:t>foobar</a:t>
                      </a:r>
                      <a:r>
                        <a:rPr lang="en-US" sz="1600" b="0" i="0" kern="1200" dirty="0">
                          <a:solidFill>
                            <a:schemeClr val="tx1"/>
                          </a:solidFill>
                          <a:effectLst/>
                          <a:latin typeface="+mn-lt"/>
                          <a:ea typeface="+mn-ea"/>
                          <a:cs typeface="+mn-cs"/>
                        </a:rPr>
                        <a:t> = param in </a:t>
                      </a:r>
                      <a:r>
                        <a:rPr lang="en-US" sz="1600" b="0" i="0" kern="1200" dirty="0" err="1">
                          <a:solidFill>
                            <a:schemeClr val="tx1"/>
                          </a:solidFill>
                          <a:effectLst/>
                          <a:latin typeface="+mn-lt"/>
                          <a:ea typeface="+mn-ea"/>
                          <a:cs typeface="+mn-cs"/>
                        </a:rPr>
                        <a:t>foobar</a:t>
                      </a:r>
                      <a:endParaRPr lang="en-US" sz="1400" dirty="0">
                        <a:effectLst/>
                        <a:latin typeface="Helvetica" panose="020B0604020202020204" pitchFamily="34" charset="0"/>
                        <a:cs typeface="Helvetica" panose="020B0604020202020204"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395576">
                <a:tc>
                  <a:txBody>
                    <a:bodyPr/>
                    <a:lstStyle/>
                    <a:p>
                      <a:pPr latinLnBrk="0"/>
                      <a:r>
                        <a:rPr lang="en-US" sz="1500" dirty="0">
                          <a:effectLst/>
                          <a:latin typeface="Segoe UI" panose="020B0502040204020203" pitchFamily="34" charset="0"/>
                          <a:cs typeface="Segoe UI" panose="020B0502040204020203" pitchFamily="34" charset="0"/>
                        </a:rPr>
                        <a:t>any</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5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395576">
                <a:tc>
                  <a:txBody>
                    <a:bodyPr/>
                    <a:lstStyle/>
                    <a:p>
                      <a:pPr latinLnBrk="0"/>
                      <a:r>
                        <a:rPr lang="en-US" sz="1500" dirty="0">
                          <a:effectLst/>
                          <a:latin typeface="Segoe UI" panose="020B0502040204020203" pitchFamily="34" charset="0"/>
                          <a:cs typeface="Segoe UI" panose="020B0502040204020203" pitchFamily="34" charset="0"/>
                        </a:rPr>
                        <a:t>none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5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81133560"/>
                  </a:ext>
                </a:extLst>
              </a:tr>
            </a:tbl>
          </a:graphicData>
        </a:graphic>
      </p:graphicFrame>
    </p:spTree>
    <p:extLst>
      <p:ext uri="{BB962C8B-B14F-4D97-AF65-F5344CB8AC3E}">
        <p14:creationId xmlns:p14="http://schemas.microsoft.com/office/powerpoint/2010/main" val="124239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Text Functions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graphicFrame>
        <p:nvGraphicFramePr>
          <p:cNvPr id="2" name="Table 1">
            <a:extLst>
              <a:ext uri="{FF2B5EF4-FFF2-40B4-BE49-F238E27FC236}">
                <a16:creationId xmlns:a16="http://schemas.microsoft.com/office/drawing/2014/main" id="{077358F5-BBCF-4932-A692-A0800AAA3A96}"/>
              </a:ext>
            </a:extLst>
          </p:cNvPr>
          <p:cNvGraphicFramePr>
            <a:graphicFrameLocks noGrp="1"/>
          </p:cNvGraphicFramePr>
          <p:nvPr/>
        </p:nvGraphicFramePr>
        <p:xfrm>
          <a:off x="322644" y="2415358"/>
          <a:ext cx="11603101" cy="3915719"/>
        </p:xfrm>
        <a:graphic>
          <a:graphicData uri="http://schemas.openxmlformats.org/drawingml/2006/table">
            <a:tbl>
              <a:tblPr firstRow="1" bandRow="1">
                <a:tableStyleId>{7E9639D4-E3E2-4D34-9284-5A2195B3D0D7}</a:tableStyleId>
              </a:tblPr>
              <a:tblGrid>
                <a:gridCol w="4184958">
                  <a:extLst>
                    <a:ext uri="{9D8B030D-6E8A-4147-A177-3AD203B41FA5}">
                      <a16:colId xmlns:a16="http://schemas.microsoft.com/office/drawing/2014/main" val="3624074238"/>
                    </a:ext>
                  </a:extLst>
                </a:gridCol>
                <a:gridCol w="5349892">
                  <a:extLst>
                    <a:ext uri="{9D8B030D-6E8A-4147-A177-3AD203B41FA5}">
                      <a16:colId xmlns:a16="http://schemas.microsoft.com/office/drawing/2014/main" val="4291145906"/>
                    </a:ext>
                  </a:extLst>
                </a:gridCol>
                <a:gridCol w="2068251">
                  <a:extLst>
                    <a:ext uri="{9D8B030D-6E8A-4147-A177-3AD203B41FA5}">
                      <a16:colId xmlns:a16="http://schemas.microsoft.com/office/drawing/2014/main" val="1971054893"/>
                    </a:ext>
                  </a:extLst>
                </a:gridCol>
              </a:tblGrid>
              <a:tr h="392240">
                <a:tc>
                  <a:txBody>
                    <a:bodyPr/>
                    <a:lstStyle/>
                    <a:p>
                      <a:r>
                        <a:rPr lang="en-US" dirty="0"/>
                        <a:t>M Function Syntax</a:t>
                      </a:r>
                    </a:p>
                  </a:txBody>
                  <a:tcPr/>
                </a:tc>
                <a:tc>
                  <a:txBody>
                    <a:bodyPr/>
                    <a:lstStyle/>
                    <a:p>
                      <a:r>
                        <a:rPr lang="en-US" dirty="0"/>
                        <a:t>Excel Syntax</a:t>
                      </a:r>
                    </a:p>
                  </a:txBody>
                  <a:tcPr/>
                </a:tc>
                <a:tc>
                  <a:txBody>
                    <a:bodyPr/>
                    <a:lstStyle/>
                    <a:p>
                      <a:r>
                        <a:rPr lang="en-US" dirty="0"/>
                        <a:t>M Output</a:t>
                      </a:r>
                    </a:p>
                  </a:txBody>
                  <a:tcPr/>
                </a:tc>
                <a:extLst>
                  <a:ext uri="{0D108BD9-81ED-4DB2-BD59-A6C34878D82A}">
                    <a16:rowId xmlns:a16="http://schemas.microsoft.com/office/drawing/2014/main" val="1712948694"/>
                  </a:ext>
                </a:extLst>
              </a:tr>
              <a:tr h="392240">
                <a:tc>
                  <a:txBody>
                    <a:bodyPr/>
                    <a:lstStyle/>
                    <a:p>
                      <a:r>
                        <a:rPr lang="en-US" dirty="0" err="1"/>
                        <a:t>Text.Start</a:t>
                      </a:r>
                      <a:r>
                        <a:rPr lang="en-US" dirty="0"/>
                        <a:t>([</a:t>
                      </a:r>
                      <a:r>
                        <a:rPr lang="en-US" dirty="0" err="1"/>
                        <a:t>MyColumn</a:t>
                      </a:r>
                      <a:r>
                        <a:rPr lang="en-US" dirty="0"/>
                        <a:t>],</a:t>
                      </a:r>
                      <a:r>
                        <a:rPr lang="en-US" baseline="0" dirty="0"/>
                        <a:t> 3)</a:t>
                      </a:r>
                      <a:endParaRPr lang="en-US" dirty="0"/>
                    </a:p>
                  </a:txBody>
                  <a:tcPr/>
                </a:tc>
                <a:tc>
                  <a:txBody>
                    <a:bodyPr/>
                    <a:lstStyle/>
                    <a:p>
                      <a:r>
                        <a:rPr lang="en-US" sz="1400" dirty="0"/>
                        <a:t>LEFT([</a:t>
                      </a:r>
                      <a:r>
                        <a:rPr lang="en-US" sz="1400" dirty="0" err="1"/>
                        <a:t>MyColumn</a:t>
                      </a:r>
                      <a:r>
                        <a:rPr lang="en-US" sz="1400" dirty="0"/>
                        <a:t>],</a:t>
                      </a:r>
                      <a:r>
                        <a:rPr lang="en-US" sz="1400" baseline="0" dirty="0"/>
                        <a:t> 3)</a:t>
                      </a:r>
                      <a:endParaRPr lang="en-US" sz="1400" dirty="0"/>
                    </a:p>
                  </a:txBody>
                  <a:tcPr/>
                </a:tc>
                <a:tc>
                  <a:txBody>
                    <a:bodyPr/>
                    <a:lstStyle/>
                    <a:p>
                      <a:r>
                        <a:rPr lang="en-US" dirty="0"/>
                        <a:t>ABC</a:t>
                      </a:r>
                    </a:p>
                  </a:txBody>
                  <a:tcPr/>
                </a:tc>
                <a:extLst>
                  <a:ext uri="{0D108BD9-81ED-4DB2-BD59-A6C34878D82A}">
                    <a16:rowId xmlns:a16="http://schemas.microsoft.com/office/drawing/2014/main" val="612191711"/>
                  </a:ext>
                </a:extLst>
              </a:tr>
              <a:tr h="392240">
                <a:tc>
                  <a:txBody>
                    <a:bodyPr/>
                    <a:lstStyle/>
                    <a:p>
                      <a:r>
                        <a:rPr lang="en-US" dirty="0" err="1"/>
                        <a:t>Text.End</a:t>
                      </a:r>
                      <a:r>
                        <a:rPr lang="en-US" dirty="0"/>
                        <a:t>([</a:t>
                      </a:r>
                      <a:r>
                        <a:rPr lang="en-US" dirty="0" err="1"/>
                        <a:t>MyColumn</a:t>
                      </a:r>
                      <a:r>
                        <a:rPr lang="en-US" dirty="0"/>
                        <a:t>], 4)</a:t>
                      </a:r>
                    </a:p>
                  </a:txBody>
                  <a:tcPr/>
                </a:tc>
                <a:tc>
                  <a:txBody>
                    <a:bodyPr/>
                    <a:lstStyle/>
                    <a:p>
                      <a:r>
                        <a:rPr lang="en-US" sz="1400" dirty="0"/>
                        <a:t>RIGHT([</a:t>
                      </a:r>
                      <a:r>
                        <a:rPr lang="en-US" sz="1400" dirty="0" err="1"/>
                        <a:t>MyColumn</a:t>
                      </a:r>
                      <a:r>
                        <a:rPr lang="en-US" sz="1400" dirty="0"/>
                        <a:t>],</a:t>
                      </a:r>
                      <a:r>
                        <a:rPr lang="en-US" sz="1400" baseline="0" dirty="0"/>
                        <a:t> 4)</a:t>
                      </a:r>
                      <a:endParaRPr lang="en-US" sz="1400" dirty="0"/>
                    </a:p>
                  </a:txBody>
                  <a:tcPr/>
                </a:tc>
                <a:tc>
                  <a:txBody>
                    <a:bodyPr/>
                    <a:lstStyle/>
                    <a:p>
                      <a:r>
                        <a:rPr lang="en-US" dirty="0"/>
                        <a:t>5xyz</a:t>
                      </a:r>
                    </a:p>
                  </a:txBody>
                  <a:tcPr/>
                </a:tc>
                <a:extLst>
                  <a:ext uri="{0D108BD9-81ED-4DB2-BD59-A6C34878D82A}">
                    <a16:rowId xmlns:a16="http://schemas.microsoft.com/office/drawing/2014/main" val="3523164440"/>
                  </a:ext>
                </a:extLst>
              </a:tr>
              <a:tr h="392240">
                <a:tc>
                  <a:txBody>
                    <a:bodyPr/>
                    <a:lstStyle/>
                    <a:p>
                      <a:r>
                        <a:rPr lang="en-US" dirty="0" err="1"/>
                        <a:t>Text.Range</a:t>
                      </a:r>
                      <a:r>
                        <a:rPr lang="en-US" dirty="0"/>
                        <a:t>([</a:t>
                      </a:r>
                      <a:r>
                        <a:rPr lang="en-US" dirty="0" err="1"/>
                        <a:t>MyColumn</a:t>
                      </a:r>
                      <a:r>
                        <a:rPr lang="en-US" dirty="0"/>
                        <a:t>], 4, 3) </a:t>
                      </a:r>
                      <a:r>
                        <a:rPr lang="en-US" dirty="0">
                          <a:solidFill>
                            <a:srgbClr val="FF0000"/>
                          </a:solidFill>
                        </a:rPr>
                        <a:t>*</a:t>
                      </a:r>
                    </a:p>
                  </a:txBody>
                  <a:tcPr/>
                </a:tc>
                <a:tc>
                  <a:txBody>
                    <a:bodyPr/>
                    <a:lstStyle/>
                    <a:p>
                      <a:r>
                        <a:rPr lang="en-US" sz="1400" dirty="0"/>
                        <a:t>MID([</a:t>
                      </a:r>
                      <a:r>
                        <a:rPr lang="en-US" sz="1400" dirty="0" err="1"/>
                        <a:t>MyColumn</a:t>
                      </a:r>
                      <a:r>
                        <a:rPr lang="en-US" sz="1400" dirty="0"/>
                        <a:t>],</a:t>
                      </a:r>
                      <a:r>
                        <a:rPr lang="en-US" sz="1400" baseline="0" dirty="0"/>
                        <a:t> 5, 3) </a:t>
                      </a:r>
                      <a:r>
                        <a:rPr lang="en-US" sz="1400" baseline="0" dirty="0">
                          <a:solidFill>
                            <a:srgbClr val="FF0000"/>
                          </a:solidFill>
                        </a:rPr>
                        <a:t>*</a:t>
                      </a:r>
                      <a:r>
                        <a:rPr lang="en-US" sz="1400" dirty="0">
                          <a:solidFill>
                            <a:srgbClr val="FF0000"/>
                          </a:solidFill>
                        </a:rPr>
                        <a:t>*</a:t>
                      </a:r>
                    </a:p>
                  </a:txBody>
                  <a:tcPr/>
                </a:tc>
                <a:tc>
                  <a:txBody>
                    <a:bodyPr/>
                    <a:lstStyle/>
                    <a:p>
                      <a:r>
                        <a:rPr lang="en-US" dirty="0"/>
                        <a:t>234</a:t>
                      </a:r>
                    </a:p>
                  </a:txBody>
                  <a:tcPr/>
                </a:tc>
                <a:extLst>
                  <a:ext uri="{0D108BD9-81ED-4DB2-BD59-A6C34878D82A}">
                    <a16:rowId xmlns:a16="http://schemas.microsoft.com/office/drawing/2014/main" val="1976104498"/>
                  </a:ext>
                </a:extLst>
              </a:tr>
              <a:tr h="392240">
                <a:tc>
                  <a:txBody>
                    <a:bodyPr/>
                    <a:lstStyle/>
                    <a:p>
                      <a:r>
                        <a:rPr lang="en-US" dirty="0" err="1"/>
                        <a:t>Text.Range</a:t>
                      </a:r>
                      <a:r>
                        <a:rPr lang="en-US" dirty="0"/>
                        <a:t>([</a:t>
                      </a:r>
                      <a:r>
                        <a:rPr lang="en-US" dirty="0" err="1"/>
                        <a:t>MyColumn</a:t>
                      </a:r>
                      <a:r>
                        <a:rPr lang="en-US" dirty="0"/>
                        <a:t>], 4) </a:t>
                      </a:r>
                      <a:r>
                        <a:rPr lang="en-US" dirty="0">
                          <a:solidFill>
                            <a:srgbClr val="FF0000"/>
                          </a:solidFill>
                        </a:rPr>
                        <a:t>*</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MID([</a:t>
                      </a:r>
                      <a:r>
                        <a:rPr lang="en-US" sz="1400" dirty="0" err="1"/>
                        <a:t>MyColumn</a:t>
                      </a:r>
                      <a:r>
                        <a:rPr lang="en-US" sz="1400" dirty="0"/>
                        <a:t>],</a:t>
                      </a:r>
                      <a:r>
                        <a:rPr lang="en-US" sz="1400" baseline="0" dirty="0"/>
                        <a:t> 5) </a:t>
                      </a:r>
                      <a:r>
                        <a:rPr lang="en-US" sz="1400" baseline="0" dirty="0">
                          <a:solidFill>
                            <a:srgbClr val="FF0000"/>
                          </a:solidFill>
                        </a:rPr>
                        <a:t>*</a:t>
                      </a:r>
                      <a:r>
                        <a:rPr lang="en-US" sz="1400" dirty="0">
                          <a:solidFill>
                            <a:srgbClr val="FF0000"/>
                          </a:solidFill>
                        </a:rPr>
                        <a:t>*</a:t>
                      </a:r>
                    </a:p>
                  </a:txBody>
                  <a:tcPr/>
                </a:tc>
                <a:tc>
                  <a:txBody>
                    <a:bodyPr/>
                    <a:lstStyle/>
                    <a:p>
                      <a:r>
                        <a:rPr lang="en-US" dirty="0"/>
                        <a:t>2345xyz</a:t>
                      </a:r>
                    </a:p>
                  </a:txBody>
                  <a:tcPr/>
                </a:tc>
                <a:extLst>
                  <a:ext uri="{0D108BD9-81ED-4DB2-BD59-A6C34878D82A}">
                    <a16:rowId xmlns:a16="http://schemas.microsoft.com/office/drawing/2014/main" val="3995542760"/>
                  </a:ext>
                </a:extLst>
              </a:tr>
              <a:tr h="385559">
                <a:tc>
                  <a:txBody>
                    <a:bodyPr/>
                    <a:lstStyle/>
                    <a:p>
                      <a:r>
                        <a:rPr lang="en-US" dirty="0" err="1"/>
                        <a:t>Text.StartsWith</a:t>
                      </a:r>
                      <a:r>
                        <a:rPr lang="en-US" dirty="0"/>
                        <a:t> ([</a:t>
                      </a:r>
                      <a:r>
                        <a:rPr lang="en-US" dirty="0" err="1"/>
                        <a:t>MyColumn</a:t>
                      </a:r>
                      <a:r>
                        <a:rPr lang="en-US" dirty="0"/>
                        <a:t>], "</a:t>
                      </a:r>
                      <a:r>
                        <a:rPr lang="en-US" dirty="0" err="1"/>
                        <a:t>abc</a:t>
                      </a:r>
                      <a:r>
                        <a:rPr lang="en-US" dirty="0"/>
                        <a:t>")</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IF(LEFT([</a:t>
                      </a:r>
                      <a:r>
                        <a:rPr lang="en-US" sz="1400" dirty="0" err="1"/>
                        <a:t>MyColumn</a:t>
                      </a:r>
                      <a:r>
                        <a:rPr lang="en-US" sz="1400" dirty="0"/>
                        <a:t>],</a:t>
                      </a:r>
                      <a:r>
                        <a:rPr lang="en-US" sz="1400" baseline="0" dirty="0"/>
                        <a:t> 3)=“</a:t>
                      </a:r>
                      <a:r>
                        <a:rPr lang="en-US" sz="1400" baseline="0" dirty="0" err="1"/>
                        <a:t>abc</a:t>
                      </a:r>
                      <a:r>
                        <a:rPr lang="en-US" sz="1400" baseline="0" dirty="0"/>
                        <a:t>”</a:t>
                      </a:r>
                      <a:r>
                        <a:rPr lang="en-US" sz="1400" kern="1200" dirty="0">
                          <a:effectLst/>
                        </a:rPr>
                        <a:t> , TRUE(), FALSE())</a:t>
                      </a:r>
                      <a:endParaRPr lang="en-US" sz="1400" dirty="0"/>
                    </a:p>
                  </a:txBody>
                  <a:tcPr/>
                </a:tc>
                <a:tc>
                  <a:txBody>
                    <a:bodyPr/>
                    <a:lstStyle/>
                    <a:p>
                      <a:r>
                        <a:rPr lang="en-US" dirty="0"/>
                        <a:t>FALSE </a:t>
                      </a:r>
                      <a:r>
                        <a:rPr lang="en-US" sz="1400" dirty="0"/>
                        <a:t>(Excel</a:t>
                      </a:r>
                      <a:r>
                        <a:rPr lang="en-US" sz="1400" baseline="0" dirty="0"/>
                        <a:t> -&gt; TRUE)</a:t>
                      </a:r>
                      <a:endParaRPr lang="en-US" i="1" dirty="0"/>
                    </a:p>
                  </a:txBody>
                  <a:tcPr/>
                </a:tc>
                <a:extLst>
                  <a:ext uri="{0D108BD9-81ED-4DB2-BD59-A6C34878D82A}">
                    <a16:rowId xmlns:a16="http://schemas.microsoft.com/office/drawing/2014/main" val="2207177007"/>
                  </a:ext>
                </a:extLst>
              </a:tr>
              <a:tr h="392240">
                <a:tc>
                  <a:txBody>
                    <a:bodyPr/>
                    <a:lstStyle/>
                    <a:p>
                      <a:r>
                        <a:rPr lang="en-US" dirty="0" err="1"/>
                        <a:t>Text.StartsWith</a:t>
                      </a:r>
                      <a:r>
                        <a:rPr lang="en-US" dirty="0"/>
                        <a:t> ([</a:t>
                      </a:r>
                      <a:r>
                        <a:rPr lang="en-US" dirty="0" err="1"/>
                        <a:t>MyColumn</a:t>
                      </a:r>
                      <a:r>
                        <a:rPr lang="en-US" dirty="0"/>
                        <a:t>], “ABC")</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IF(LEFT([</a:t>
                      </a:r>
                      <a:r>
                        <a:rPr lang="en-US" sz="1400" dirty="0" err="1"/>
                        <a:t>MyColumn</a:t>
                      </a:r>
                      <a:r>
                        <a:rPr lang="en-US" sz="1400" dirty="0"/>
                        <a:t>],</a:t>
                      </a:r>
                      <a:r>
                        <a:rPr lang="en-US" sz="1400" baseline="0" dirty="0"/>
                        <a:t> 3)=“ABC”</a:t>
                      </a:r>
                      <a:r>
                        <a:rPr lang="en-US" sz="1400" kern="1200" dirty="0">
                          <a:effectLst/>
                        </a:rPr>
                        <a:t>, TRUE(), FALSE())</a:t>
                      </a:r>
                      <a:endParaRPr lang="en-US" sz="1400" dirty="0"/>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dirty="0"/>
                        <a:t>TRUE</a:t>
                      </a:r>
                      <a:endParaRPr lang="en-US" i="1" dirty="0"/>
                    </a:p>
                  </a:txBody>
                  <a:tcPr/>
                </a:tc>
                <a:extLst>
                  <a:ext uri="{0D108BD9-81ED-4DB2-BD59-A6C34878D82A}">
                    <a16:rowId xmlns:a16="http://schemas.microsoft.com/office/drawing/2014/main" val="3833148465"/>
                  </a:ext>
                </a:extLst>
              </a:tr>
              <a:tr h="392240">
                <a:tc>
                  <a:txBody>
                    <a:bodyPr/>
                    <a:lstStyle/>
                    <a:p>
                      <a:r>
                        <a:rPr lang="en-US" dirty="0" err="1"/>
                        <a:t>Text.Length</a:t>
                      </a:r>
                      <a:r>
                        <a:rPr lang="en-US" dirty="0"/>
                        <a:t>([</a:t>
                      </a:r>
                      <a:r>
                        <a:rPr lang="en-US" dirty="0" err="1"/>
                        <a:t>MyColumn</a:t>
                      </a:r>
                      <a:r>
                        <a:rPr lang="en-US" dirty="0"/>
                        <a:t>])</a:t>
                      </a:r>
                    </a:p>
                  </a:txBody>
                  <a:tcPr/>
                </a:tc>
                <a:tc>
                  <a:txBody>
                    <a:bodyPr/>
                    <a:lstStyle/>
                    <a:p>
                      <a:r>
                        <a:rPr lang="en-US" sz="1400" dirty="0"/>
                        <a:t>LEN([</a:t>
                      </a:r>
                      <a:r>
                        <a:rPr lang="en-US" sz="1400" dirty="0" err="1"/>
                        <a:t>MyColumn</a:t>
                      </a:r>
                      <a:r>
                        <a:rPr lang="en-US" sz="1400" dirty="0"/>
                        <a:t>])</a:t>
                      </a:r>
                    </a:p>
                  </a:txBody>
                  <a:tcPr/>
                </a:tc>
                <a:tc>
                  <a:txBody>
                    <a:bodyPr/>
                    <a:lstStyle/>
                    <a:p>
                      <a:r>
                        <a:rPr lang="en-US" dirty="0"/>
                        <a:t>11</a:t>
                      </a:r>
                    </a:p>
                  </a:txBody>
                  <a:tcPr/>
                </a:tc>
                <a:extLst>
                  <a:ext uri="{0D108BD9-81ED-4DB2-BD59-A6C34878D82A}">
                    <a16:rowId xmlns:a16="http://schemas.microsoft.com/office/drawing/2014/main" val="613052879"/>
                  </a:ext>
                </a:extLst>
              </a:tr>
              <a:tr h="392240">
                <a:tc>
                  <a:txBody>
                    <a:bodyPr/>
                    <a:lstStyle/>
                    <a:p>
                      <a:r>
                        <a:rPr lang="en-US" dirty="0" err="1"/>
                        <a:t>Text.Contains</a:t>
                      </a:r>
                      <a:r>
                        <a:rPr lang="en-US" dirty="0"/>
                        <a:t> ([</a:t>
                      </a:r>
                      <a:r>
                        <a:rPr lang="en-US" dirty="0" err="1"/>
                        <a:t>MyColumn</a:t>
                      </a:r>
                      <a:r>
                        <a:rPr lang="en-US" dirty="0"/>
                        <a:t>], "123")</a:t>
                      </a:r>
                    </a:p>
                  </a:txBody>
                  <a:tcPr/>
                </a:tc>
                <a:tc>
                  <a:txBody>
                    <a:bodyPr/>
                    <a:lstStyle/>
                    <a:p>
                      <a:r>
                        <a:rPr lang="en-US" sz="1400" kern="1200" dirty="0">
                          <a:effectLst/>
                        </a:rPr>
                        <a:t>IF(ISNUMBER(SEARCH(“123",</a:t>
                      </a:r>
                      <a:r>
                        <a:rPr lang="en-US" sz="1400" dirty="0"/>
                        <a:t> [</a:t>
                      </a:r>
                      <a:r>
                        <a:rPr lang="en-US" sz="1400" dirty="0" err="1"/>
                        <a:t>MyColumn</a:t>
                      </a:r>
                      <a:r>
                        <a:rPr lang="en-US" sz="1400" dirty="0"/>
                        <a:t>]</a:t>
                      </a:r>
                      <a:r>
                        <a:rPr lang="en-US" sz="1400" kern="1200" dirty="0">
                          <a:effectLst/>
                        </a:rPr>
                        <a:t>)),TRUE(), FALSE())</a:t>
                      </a:r>
                      <a:r>
                        <a:rPr lang="en-US" sz="1400" dirty="0">
                          <a:solidFill>
                            <a:srgbClr val="FF0000"/>
                          </a:solidFill>
                        </a:rPr>
                        <a:t> **</a:t>
                      </a:r>
                      <a:endParaRPr lang="en-US" sz="1400" dirty="0"/>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dirty="0"/>
                        <a:t>TRUE</a:t>
                      </a:r>
                      <a:endParaRPr lang="en-US" i="1" dirty="0"/>
                    </a:p>
                  </a:txBody>
                  <a:tcPr/>
                </a:tc>
                <a:extLst>
                  <a:ext uri="{0D108BD9-81ED-4DB2-BD59-A6C34878D82A}">
                    <a16:rowId xmlns:a16="http://schemas.microsoft.com/office/drawing/2014/main" val="100031074"/>
                  </a:ext>
                </a:extLst>
              </a:tr>
              <a:tr h="392240">
                <a:tc>
                  <a:txBody>
                    <a:bodyPr/>
                    <a:lstStyle/>
                    <a:p>
                      <a:r>
                        <a:rPr lang="en-US" dirty="0" err="1"/>
                        <a:t>Text.PositionOf</a:t>
                      </a:r>
                      <a:r>
                        <a:rPr lang="en-US" dirty="0"/>
                        <a:t> ([</a:t>
                      </a:r>
                      <a:r>
                        <a:rPr lang="en-US" dirty="0" err="1"/>
                        <a:t>MyColumn</a:t>
                      </a:r>
                      <a:r>
                        <a:rPr lang="en-US" dirty="0"/>
                        <a:t>], "5" )</a:t>
                      </a:r>
                      <a:r>
                        <a:rPr lang="en-US" dirty="0">
                          <a:solidFill>
                            <a:srgbClr val="FF0000"/>
                          </a:solidFill>
                        </a:rPr>
                        <a:t> *</a:t>
                      </a:r>
                      <a:endParaRPr lang="en-US" dirty="0"/>
                    </a:p>
                  </a:txBody>
                  <a:tcPr/>
                </a:tc>
                <a:tc>
                  <a:txBody>
                    <a:bodyPr/>
                    <a:lstStyle/>
                    <a:p>
                      <a:r>
                        <a:rPr lang="en-US" sz="1400" kern="1200" dirty="0">
                          <a:effectLst/>
                        </a:rPr>
                        <a:t>SEARCH(“5",</a:t>
                      </a:r>
                      <a:r>
                        <a:rPr lang="en-US" sz="1400" dirty="0"/>
                        <a:t> [MyColumn]</a:t>
                      </a:r>
                      <a:r>
                        <a:rPr lang="en-US" sz="1400" kern="1200" dirty="0">
                          <a:effectLst/>
                        </a:rPr>
                        <a:t>)</a:t>
                      </a:r>
                      <a:r>
                        <a:rPr lang="en-US" sz="1400" dirty="0">
                          <a:solidFill>
                            <a:srgbClr val="FF0000"/>
                          </a:solidFill>
                        </a:rPr>
                        <a:t> **</a:t>
                      </a:r>
                      <a:r>
                        <a:rPr lang="en-US" sz="1400" baseline="0" dirty="0">
                          <a:solidFill>
                            <a:srgbClr val="FF0000"/>
                          </a:solidFill>
                        </a:rPr>
                        <a:t> </a:t>
                      </a:r>
                      <a:endParaRPr lang="en-US" sz="1770" kern="1200" dirty="0">
                        <a:solidFill>
                          <a:schemeClr val="tx1"/>
                        </a:solidFill>
                        <a:effectLst/>
                        <a:latin typeface="+mn-lt"/>
                        <a:ea typeface="+mn-ea"/>
                        <a:cs typeface="+mn-cs"/>
                      </a:endParaRPr>
                    </a:p>
                  </a:txBody>
                  <a:tcPr/>
                </a:tc>
                <a:tc>
                  <a:txBody>
                    <a:bodyPr/>
                    <a:lstStyle/>
                    <a:p>
                      <a:r>
                        <a:rPr lang="en-US" dirty="0"/>
                        <a:t>7 </a:t>
                      </a:r>
                      <a:r>
                        <a:rPr lang="en-US" sz="1400" dirty="0"/>
                        <a:t>(Excel -&gt; 8)</a:t>
                      </a:r>
                    </a:p>
                  </a:txBody>
                  <a:tcPr/>
                </a:tc>
                <a:extLst>
                  <a:ext uri="{0D108BD9-81ED-4DB2-BD59-A6C34878D82A}">
                    <a16:rowId xmlns:a16="http://schemas.microsoft.com/office/drawing/2014/main" val="2161189522"/>
                  </a:ext>
                </a:extLst>
              </a:tr>
            </a:tbl>
          </a:graphicData>
        </a:graphic>
      </p:graphicFrame>
      <p:pic>
        <p:nvPicPr>
          <p:cNvPr id="3" name="Picture 2">
            <a:extLst>
              <a:ext uri="{FF2B5EF4-FFF2-40B4-BE49-F238E27FC236}">
                <a16:creationId xmlns:a16="http://schemas.microsoft.com/office/drawing/2014/main" id="{F07C4A14-1932-4D7F-BA94-E14A7ABD9A91}"/>
              </a:ext>
            </a:extLst>
          </p:cNvPr>
          <p:cNvPicPr>
            <a:picLocks noChangeAspect="1"/>
          </p:cNvPicPr>
          <p:nvPr/>
        </p:nvPicPr>
        <p:blipFill>
          <a:blip r:embed="rId3"/>
          <a:stretch>
            <a:fillRect/>
          </a:stretch>
        </p:blipFill>
        <p:spPr>
          <a:xfrm>
            <a:off x="322644" y="1855146"/>
            <a:ext cx="11346972" cy="424791"/>
          </a:xfrm>
          <a:prstGeom prst="rect">
            <a:avLst/>
          </a:prstGeom>
          <a:ln w="3175">
            <a:solidFill>
              <a:schemeClr val="tx1"/>
            </a:solidFill>
          </a:ln>
        </p:spPr>
      </p:pic>
      <p:sp>
        <p:nvSpPr>
          <p:cNvPr id="8" name="Rectangle 7">
            <a:extLst>
              <a:ext uri="{FF2B5EF4-FFF2-40B4-BE49-F238E27FC236}">
                <a16:creationId xmlns:a16="http://schemas.microsoft.com/office/drawing/2014/main" id="{03EB7E98-6AF7-40BA-B309-F7F2ADD38D3F}"/>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34495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503744" y="2260879"/>
            <a:ext cx="10800000" cy="1523768"/>
          </a:xfrm>
        </p:spPr>
        <p:txBody>
          <a:bodyPr>
            <a:noAutofit/>
          </a:bodyPr>
          <a:lstStyle/>
          <a:p>
            <a:r>
              <a:rPr lang="en-US" sz="5400" dirty="0"/>
              <a:t>Your opinion is important </a:t>
            </a:r>
            <a:br>
              <a:rPr lang="en-US" sz="5400" dirty="0"/>
            </a:br>
            <a:r>
              <a:rPr lang="en-US" sz="5400" dirty="0"/>
              <a:t>please fill our survey, it allows us to maintain the content</a:t>
            </a:r>
            <a:br>
              <a:rPr lang="en-US" sz="5400" dirty="0"/>
            </a:br>
            <a:br>
              <a:rPr lang="en-US" sz="5400" dirty="0"/>
            </a:br>
            <a:r>
              <a:rPr lang="en-US" sz="5400" dirty="0"/>
              <a:t>https://aka.ms/PBIModShapS</a:t>
            </a:r>
            <a:endParaRPr lang="en-US" sz="5400" dirty="0">
              <a:solidFill>
                <a:schemeClr val="bg1"/>
              </a:solidFill>
            </a:endParaRPr>
          </a:p>
        </p:txBody>
      </p:sp>
    </p:spTree>
    <p:extLst>
      <p:ext uri="{BB962C8B-B14F-4D97-AF65-F5344CB8AC3E}">
        <p14:creationId xmlns:p14="http://schemas.microsoft.com/office/powerpoint/2010/main" val="242181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Text Functions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6" name="Picture 5">
            <a:extLst>
              <a:ext uri="{FF2B5EF4-FFF2-40B4-BE49-F238E27FC236}">
                <a16:creationId xmlns:a16="http://schemas.microsoft.com/office/drawing/2014/main" id="{3CCE1A1A-9F8A-4563-8953-170E44F96463}"/>
              </a:ext>
            </a:extLst>
          </p:cNvPr>
          <p:cNvPicPr>
            <a:picLocks noChangeAspect="1"/>
          </p:cNvPicPr>
          <p:nvPr/>
        </p:nvPicPr>
        <p:blipFill>
          <a:blip r:embed="rId3"/>
          <a:stretch>
            <a:fillRect/>
          </a:stretch>
        </p:blipFill>
        <p:spPr>
          <a:xfrm>
            <a:off x="345828" y="2183934"/>
            <a:ext cx="11346972" cy="424791"/>
          </a:xfrm>
          <a:prstGeom prst="rect">
            <a:avLst/>
          </a:prstGeom>
          <a:ln w="3175">
            <a:solidFill>
              <a:schemeClr val="tx1"/>
            </a:solidFill>
          </a:ln>
        </p:spPr>
      </p:pic>
      <p:sp>
        <p:nvSpPr>
          <p:cNvPr id="8" name="Bent Arrow 2">
            <a:extLst>
              <a:ext uri="{FF2B5EF4-FFF2-40B4-BE49-F238E27FC236}">
                <a16:creationId xmlns:a16="http://schemas.microsoft.com/office/drawing/2014/main" id="{9A0E60CF-F8A9-455B-B186-F0ADE99EE4C4}"/>
              </a:ext>
            </a:extLst>
          </p:cNvPr>
          <p:cNvSpPr/>
          <p:nvPr/>
        </p:nvSpPr>
        <p:spPr bwMode="auto">
          <a:xfrm rot="10800000" flipH="1">
            <a:off x="546747" y="2608725"/>
            <a:ext cx="2032928" cy="899833"/>
          </a:xfrm>
          <a:prstGeom prst="bentArrow">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4">
            <a:extLst>
              <a:ext uri="{FF2B5EF4-FFF2-40B4-BE49-F238E27FC236}">
                <a16:creationId xmlns:a16="http://schemas.microsoft.com/office/drawing/2014/main" id="{66AB9EB5-5786-4C0A-8C75-A7D5D570FFBD}"/>
              </a:ext>
            </a:extLst>
          </p:cNvPr>
          <p:cNvGrpSpPr>
            <a:grpSpLocks noChangeAspect="1"/>
          </p:cNvGrpSpPr>
          <p:nvPr/>
        </p:nvGrpSpPr>
        <p:grpSpPr bwMode="auto">
          <a:xfrm>
            <a:off x="857250" y="3262335"/>
            <a:ext cx="10477500" cy="2862263"/>
            <a:chOff x="540" y="1298"/>
            <a:chExt cx="6600" cy="1803"/>
          </a:xfrm>
        </p:grpSpPr>
        <p:sp>
          <p:nvSpPr>
            <p:cNvPr id="11" name="AutoShape 3">
              <a:extLst>
                <a:ext uri="{FF2B5EF4-FFF2-40B4-BE49-F238E27FC236}">
                  <a16:creationId xmlns:a16="http://schemas.microsoft.com/office/drawing/2014/main" id="{88E30C61-241B-4BB9-A3D6-F208063E4E83}"/>
                </a:ext>
              </a:extLst>
            </p:cNvPr>
            <p:cNvSpPr>
              <a:spLocks noChangeAspect="1" noChangeArrowheads="1" noTextEdit="1"/>
            </p:cNvSpPr>
            <p:nvPr/>
          </p:nvSpPr>
          <p:spPr bwMode="auto">
            <a:xfrm>
              <a:off x="540" y="1298"/>
              <a:ext cx="6600"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5">
              <a:extLst>
                <a:ext uri="{FF2B5EF4-FFF2-40B4-BE49-F238E27FC236}">
                  <a16:creationId xmlns:a16="http://schemas.microsoft.com/office/drawing/2014/main" id="{3B03F36E-DBD8-4631-8694-16422C74EEE8}"/>
                </a:ext>
              </a:extLst>
            </p:cNvPr>
            <p:cNvSpPr>
              <a:spLocks noChangeArrowheads="1"/>
            </p:cNvSpPr>
            <p:nvPr/>
          </p:nvSpPr>
          <p:spPr bwMode="auto">
            <a:xfrm>
              <a:off x="751" y="1880"/>
              <a:ext cx="1332" cy="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DA1961A-3932-4920-96DD-B106B848C540}"/>
                </a:ext>
              </a:extLst>
            </p:cNvPr>
            <p:cNvSpPr>
              <a:spLocks noChangeArrowheads="1"/>
            </p:cNvSpPr>
            <p:nvPr/>
          </p:nvSpPr>
          <p:spPr bwMode="auto">
            <a:xfrm>
              <a:off x="2323" y="1880"/>
              <a:ext cx="2142"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3B78B9B3-135B-4A68-9D11-1B407E5F7011}"/>
                </a:ext>
              </a:extLst>
            </p:cNvPr>
            <p:cNvSpPr>
              <a:spLocks noChangeArrowheads="1"/>
            </p:cNvSpPr>
            <p:nvPr/>
          </p:nvSpPr>
          <p:spPr bwMode="auto">
            <a:xfrm>
              <a:off x="4743" y="1880"/>
              <a:ext cx="2153"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ECBA5944-93CD-45D2-A9FE-5805DC7A5C02}"/>
                </a:ext>
              </a:extLst>
            </p:cNvPr>
            <p:cNvSpPr>
              <a:spLocks noChangeArrowheads="1"/>
            </p:cNvSpPr>
            <p:nvPr/>
          </p:nvSpPr>
          <p:spPr bwMode="auto">
            <a:xfrm>
              <a:off x="3320" y="1490"/>
              <a:ext cx="2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9">
              <a:extLst>
                <a:ext uri="{FF2B5EF4-FFF2-40B4-BE49-F238E27FC236}">
                  <a16:creationId xmlns:a16="http://schemas.microsoft.com/office/drawing/2014/main" id="{975AD82F-A087-4C5C-BFFC-DCF20C467864}"/>
                </a:ext>
              </a:extLst>
            </p:cNvPr>
            <p:cNvSpPr>
              <a:spLocks noChangeArrowheads="1"/>
            </p:cNvSpPr>
            <p:nvPr/>
          </p:nvSpPr>
          <p:spPr bwMode="auto">
            <a:xfrm>
              <a:off x="5678" y="1490"/>
              <a:ext cx="37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Excel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0">
              <a:extLst>
                <a:ext uri="{FF2B5EF4-FFF2-40B4-BE49-F238E27FC236}">
                  <a16:creationId xmlns:a16="http://schemas.microsoft.com/office/drawing/2014/main" id="{A9480D6A-F4D0-4D36-BDC6-A472F6DF1AB5}"/>
                </a:ext>
              </a:extLst>
            </p:cNvPr>
            <p:cNvSpPr>
              <a:spLocks noChangeArrowheads="1"/>
            </p:cNvSpPr>
            <p:nvPr/>
          </p:nvSpPr>
          <p:spPr bwMode="auto">
            <a:xfrm>
              <a:off x="1125" y="1668"/>
              <a:ext cx="5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Position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1">
              <a:extLst>
                <a:ext uri="{FF2B5EF4-FFF2-40B4-BE49-F238E27FC236}">
                  <a16:creationId xmlns:a16="http://schemas.microsoft.com/office/drawing/2014/main" id="{71A2B69F-5652-49DA-96F4-5DAEBB365A2D}"/>
                </a:ext>
              </a:extLst>
            </p:cNvPr>
            <p:cNvSpPr>
              <a:spLocks noChangeArrowheads="1"/>
            </p:cNvSpPr>
            <p:nvPr/>
          </p:nvSpPr>
          <p:spPr bwMode="auto">
            <a:xfrm>
              <a:off x="2347" y="1688"/>
              <a:ext cx="18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505050"/>
                  </a:solidFill>
                  <a:effectLst/>
                  <a:latin typeface="Calibri" panose="020F0502020204030204" pitchFamily="34" charset="0"/>
                </a:rPr>
                <a:t>0    1    2   3   4   5    6   7   8   9   10</a:t>
              </a:r>
              <a:endParaRPr kumimoji="0" lang="en-US" altLang="en-US" sz="1800" b="0" i="0" u="none" strike="noStrike" cap="none" normalizeH="0" baseline="0" dirty="0">
                <a:ln>
                  <a:noFill/>
                </a:ln>
                <a:solidFill>
                  <a:srgbClr val="505050"/>
                </a:solidFill>
                <a:effectLst/>
                <a:latin typeface="Arial" panose="020B0604020202020204" pitchFamily="34" charset="0"/>
              </a:endParaRPr>
            </a:p>
          </p:txBody>
        </p:sp>
        <p:sp>
          <p:nvSpPr>
            <p:cNvPr id="19" name="Rectangle 12">
              <a:extLst>
                <a:ext uri="{FF2B5EF4-FFF2-40B4-BE49-F238E27FC236}">
                  <a16:creationId xmlns:a16="http://schemas.microsoft.com/office/drawing/2014/main" id="{BC21EBB1-219F-45B5-B876-EA54D7DB7173}"/>
                </a:ext>
              </a:extLst>
            </p:cNvPr>
            <p:cNvSpPr>
              <a:spLocks noChangeArrowheads="1"/>
            </p:cNvSpPr>
            <p:nvPr/>
          </p:nvSpPr>
          <p:spPr bwMode="auto">
            <a:xfrm>
              <a:off x="4767" y="1688"/>
              <a:ext cx="193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505050"/>
                  </a:solidFill>
                  <a:effectLst/>
                  <a:latin typeface="Calibri" panose="020F0502020204030204" pitchFamily="34" charset="0"/>
                </a:rPr>
                <a:t>1    2   3    4   5   6    7   8   9   10   11</a:t>
              </a:r>
              <a:endParaRPr kumimoji="0" lang="en-US" altLang="en-US" sz="1800" b="0" i="0" u="none" strike="noStrike" cap="none" normalizeH="0" baseline="0" dirty="0">
                <a:ln>
                  <a:noFill/>
                </a:ln>
                <a:solidFill>
                  <a:srgbClr val="505050"/>
                </a:solidFill>
                <a:effectLst/>
                <a:latin typeface="Arial" panose="020B0604020202020204" pitchFamily="34" charset="0"/>
              </a:endParaRPr>
            </a:p>
          </p:txBody>
        </p:sp>
        <p:sp>
          <p:nvSpPr>
            <p:cNvPr id="20" name="Rectangle 13">
              <a:extLst>
                <a:ext uri="{FF2B5EF4-FFF2-40B4-BE49-F238E27FC236}">
                  <a16:creationId xmlns:a16="http://schemas.microsoft.com/office/drawing/2014/main" id="{E2197B95-210B-44A6-9F94-AED10549F12B}"/>
                </a:ext>
              </a:extLst>
            </p:cNvPr>
            <p:cNvSpPr>
              <a:spLocks noChangeArrowheads="1"/>
            </p:cNvSpPr>
            <p:nvPr/>
          </p:nvSpPr>
          <p:spPr bwMode="auto">
            <a:xfrm>
              <a:off x="1058" y="1885"/>
              <a:ext cx="7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FFFF"/>
                  </a:solidFill>
                  <a:effectLst/>
                  <a:latin typeface="Segoe UI Light" panose="020B0502040204020203" pitchFamily="34" charset="0"/>
                </a:rPr>
                <a:t>My Column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4">
              <a:extLst>
                <a:ext uri="{FF2B5EF4-FFF2-40B4-BE49-F238E27FC236}">
                  <a16:creationId xmlns:a16="http://schemas.microsoft.com/office/drawing/2014/main" id="{02B37EA9-19AB-4365-9ACA-AF19BA31F944}"/>
                </a:ext>
              </a:extLst>
            </p:cNvPr>
            <p:cNvSpPr>
              <a:spLocks noChangeArrowheads="1"/>
            </p:cNvSpPr>
            <p:nvPr/>
          </p:nvSpPr>
          <p:spPr bwMode="auto">
            <a:xfrm>
              <a:off x="2347" y="1885"/>
              <a:ext cx="20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5">
              <a:extLst>
                <a:ext uri="{FF2B5EF4-FFF2-40B4-BE49-F238E27FC236}">
                  <a16:creationId xmlns:a16="http://schemas.microsoft.com/office/drawing/2014/main" id="{4434E030-DD88-43BD-87A4-F8BC7436A538}"/>
                </a:ext>
              </a:extLst>
            </p:cNvPr>
            <p:cNvSpPr>
              <a:spLocks noChangeArrowheads="1"/>
            </p:cNvSpPr>
            <p:nvPr/>
          </p:nvSpPr>
          <p:spPr bwMode="auto">
            <a:xfrm>
              <a:off x="4767" y="1885"/>
              <a:ext cx="21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6">
              <a:extLst>
                <a:ext uri="{FF2B5EF4-FFF2-40B4-BE49-F238E27FC236}">
                  <a16:creationId xmlns:a16="http://schemas.microsoft.com/office/drawing/2014/main" id="{5978305F-BCF5-4BCD-9097-CB9C0B07338E}"/>
                </a:ext>
              </a:extLst>
            </p:cNvPr>
            <p:cNvSpPr>
              <a:spLocks noChangeArrowheads="1"/>
            </p:cNvSpPr>
            <p:nvPr/>
          </p:nvSpPr>
          <p:spPr bwMode="auto">
            <a:xfrm>
              <a:off x="1015" y="2284"/>
              <a:ext cx="9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Return "ABC"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7">
              <a:extLst>
                <a:ext uri="{FF2B5EF4-FFF2-40B4-BE49-F238E27FC236}">
                  <a16:creationId xmlns:a16="http://schemas.microsoft.com/office/drawing/2014/main" id="{BC8D3A5D-2791-4E75-BA54-FB4C77D492FA}"/>
                </a:ext>
              </a:extLst>
            </p:cNvPr>
            <p:cNvSpPr>
              <a:spLocks noChangeArrowheads="1"/>
            </p:cNvSpPr>
            <p:nvPr/>
          </p:nvSpPr>
          <p:spPr bwMode="auto">
            <a:xfrm>
              <a:off x="2620" y="2284"/>
              <a:ext cx="16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Text.Start([MyColumn],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18">
              <a:extLst>
                <a:ext uri="{FF2B5EF4-FFF2-40B4-BE49-F238E27FC236}">
                  <a16:creationId xmlns:a16="http://schemas.microsoft.com/office/drawing/2014/main" id="{510560B6-8BFE-41FA-81FC-42C0429EE402}"/>
                </a:ext>
              </a:extLst>
            </p:cNvPr>
            <p:cNvSpPr>
              <a:spLocks noChangeArrowheads="1"/>
            </p:cNvSpPr>
            <p:nvPr/>
          </p:nvSpPr>
          <p:spPr bwMode="auto">
            <a:xfrm>
              <a:off x="5189" y="2284"/>
              <a:ext cx="1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LEFT([MyColumn],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9">
              <a:extLst>
                <a:ext uri="{FF2B5EF4-FFF2-40B4-BE49-F238E27FC236}">
                  <a16:creationId xmlns:a16="http://schemas.microsoft.com/office/drawing/2014/main" id="{0050F524-F71E-4489-BEFC-8CD449C6B870}"/>
                </a:ext>
              </a:extLst>
            </p:cNvPr>
            <p:cNvSpPr>
              <a:spLocks noChangeArrowheads="1"/>
            </p:cNvSpPr>
            <p:nvPr/>
          </p:nvSpPr>
          <p:spPr bwMode="auto">
            <a:xfrm>
              <a:off x="1029" y="2495"/>
              <a:ext cx="8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Return "234"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0">
              <a:extLst>
                <a:ext uri="{FF2B5EF4-FFF2-40B4-BE49-F238E27FC236}">
                  <a16:creationId xmlns:a16="http://schemas.microsoft.com/office/drawing/2014/main" id="{F986E47A-5F07-423F-8142-1BDD8F860B1E}"/>
                </a:ext>
              </a:extLst>
            </p:cNvPr>
            <p:cNvSpPr>
              <a:spLocks noChangeArrowheads="1"/>
            </p:cNvSpPr>
            <p:nvPr/>
          </p:nvSpPr>
          <p:spPr bwMode="auto">
            <a:xfrm>
              <a:off x="2496" y="2495"/>
              <a:ext cx="16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Text.Range([MyColumn],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1">
              <a:extLst>
                <a:ext uri="{FF2B5EF4-FFF2-40B4-BE49-F238E27FC236}">
                  <a16:creationId xmlns:a16="http://schemas.microsoft.com/office/drawing/2014/main" id="{27C50B75-0328-4E7D-AFAB-B9CFD09E36D6}"/>
                </a:ext>
              </a:extLst>
            </p:cNvPr>
            <p:cNvSpPr>
              <a:spLocks noChangeArrowheads="1"/>
            </p:cNvSpPr>
            <p:nvPr/>
          </p:nvSpPr>
          <p:spPr bwMode="auto">
            <a:xfrm>
              <a:off x="4025" y="2495"/>
              <a:ext cx="7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505050"/>
                  </a:solidFill>
                  <a:effectLst/>
                  <a:latin typeface="Segoe UI" panose="020B0502040204020203" pitchFamily="34" charset="0"/>
                </a:rPr>
                <a:t>4</a:t>
              </a:r>
              <a:endParaRPr kumimoji="0" lang="en-US" altLang="en-US" sz="1800" b="0" i="0" u="none" strike="noStrike" cap="none" normalizeH="0" baseline="0" dirty="0">
                <a:ln>
                  <a:noFill/>
                </a:ln>
                <a:solidFill>
                  <a:srgbClr val="505050"/>
                </a:solidFill>
                <a:effectLst/>
                <a:latin typeface="Arial" panose="020B0604020202020204" pitchFamily="34" charset="0"/>
              </a:endParaRPr>
            </a:p>
          </p:txBody>
        </p:sp>
        <p:sp>
          <p:nvSpPr>
            <p:cNvPr id="29" name="Rectangle 22">
              <a:extLst>
                <a:ext uri="{FF2B5EF4-FFF2-40B4-BE49-F238E27FC236}">
                  <a16:creationId xmlns:a16="http://schemas.microsoft.com/office/drawing/2014/main" id="{00A57F14-5B21-4F03-8A46-B7E7C4E01253}"/>
                </a:ext>
              </a:extLst>
            </p:cNvPr>
            <p:cNvSpPr>
              <a:spLocks noChangeArrowheads="1"/>
            </p:cNvSpPr>
            <p:nvPr/>
          </p:nvSpPr>
          <p:spPr bwMode="auto">
            <a:xfrm>
              <a:off x="41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3">
              <a:extLst>
                <a:ext uri="{FF2B5EF4-FFF2-40B4-BE49-F238E27FC236}">
                  <a16:creationId xmlns:a16="http://schemas.microsoft.com/office/drawing/2014/main" id="{3B4C2993-63E9-446F-9BD9-D6C3281F01D9}"/>
                </a:ext>
              </a:extLst>
            </p:cNvPr>
            <p:cNvSpPr>
              <a:spLocks noChangeArrowheads="1"/>
            </p:cNvSpPr>
            <p:nvPr/>
          </p:nvSpPr>
          <p:spPr bwMode="auto">
            <a:xfrm>
              <a:off x="5146" y="2495"/>
              <a:ext cx="1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MID([MyColumn,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4">
              <a:extLst>
                <a:ext uri="{FF2B5EF4-FFF2-40B4-BE49-F238E27FC236}">
                  <a16:creationId xmlns:a16="http://schemas.microsoft.com/office/drawing/2014/main" id="{63B5131D-7ED7-4AD6-8C74-34A58956273D}"/>
                </a:ext>
              </a:extLst>
            </p:cNvPr>
            <p:cNvSpPr>
              <a:spLocks noChangeArrowheads="1"/>
            </p:cNvSpPr>
            <p:nvPr/>
          </p:nvSpPr>
          <p:spPr bwMode="auto">
            <a:xfrm>
              <a:off x="6225" y="2495"/>
              <a:ext cx="7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505050"/>
                  </a:solidFill>
                  <a:effectLst/>
                  <a:latin typeface="Segoe UI" panose="020B0502040204020203" pitchFamily="34" charset="0"/>
                </a:rPr>
                <a:t>5</a:t>
              </a:r>
              <a:endParaRPr kumimoji="0" lang="en-US" altLang="en-US" sz="1800" b="0" i="0" u="none" strike="noStrike" cap="none" normalizeH="0" baseline="0" dirty="0">
                <a:ln>
                  <a:noFill/>
                </a:ln>
                <a:solidFill>
                  <a:srgbClr val="505050"/>
                </a:solidFill>
                <a:effectLst/>
                <a:latin typeface="Arial" panose="020B0604020202020204" pitchFamily="34" charset="0"/>
              </a:endParaRPr>
            </a:p>
          </p:txBody>
        </p:sp>
        <p:sp>
          <p:nvSpPr>
            <p:cNvPr id="32" name="Rectangle 25">
              <a:extLst>
                <a:ext uri="{FF2B5EF4-FFF2-40B4-BE49-F238E27FC236}">
                  <a16:creationId xmlns:a16="http://schemas.microsoft.com/office/drawing/2014/main" id="{4FF4F9C5-F2F4-440C-B038-A49C9E9693EB}"/>
                </a:ext>
              </a:extLst>
            </p:cNvPr>
            <p:cNvSpPr>
              <a:spLocks noChangeArrowheads="1"/>
            </p:cNvSpPr>
            <p:nvPr/>
          </p:nvSpPr>
          <p:spPr bwMode="auto">
            <a:xfrm>
              <a:off x="63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6">
              <a:extLst>
                <a:ext uri="{FF2B5EF4-FFF2-40B4-BE49-F238E27FC236}">
                  <a16:creationId xmlns:a16="http://schemas.microsoft.com/office/drawing/2014/main" id="{6206B03F-BA4E-4E8E-966B-3109404CDE32}"/>
                </a:ext>
              </a:extLst>
            </p:cNvPr>
            <p:cNvSpPr>
              <a:spLocks noChangeArrowheads="1"/>
            </p:cNvSpPr>
            <p:nvPr/>
          </p:nvSpPr>
          <p:spPr bwMode="auto">
            <a:xfrm>
              <a:off x="832" y="2707"/>
              <a:ext cx="12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Find position of "5"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27">
              <a:extLst>
                <a:ext uri="{FF2B5EF4-FFF2-40B4-BE49-F238E27FC236}">
                  <a16:creationId xmlns:a16="http://schemas.microsoft.com/office/drawing/2014/main" id="{37FDDB97-F3D2-4609-BEE4-0F4800A618E3}"/>
                </a:ext>
              </a:extLst>
            </p:cNvPr>
            <p:cNvSpPr>
              <a:spLocks noChangeArrowheads="1"/>
            </p:cNvSpPr>
            <p:nvPr/>
          </p:nvSpPr>
          <p:spPr bwMode="auto">
            <a:xfrm>
              <a:off x="2404" y="2707"/>
              <a:ext cx="20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PositionOf([MyColumn], "5")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28">
              <a:extLst>
                <a:ext uri="{FF2B5EF4-FFF2-40B4-BE49-F238E27FC236}">
                  <a16:creationId xmlns:a16="http://schemas.microsoft.com/office/drawing/2014/main" id="{27CC67C7-A724-47B4-B3D9-88D5CFDF9518}"/>
                </a:ext>
              </a:extLst>
            </p:cNvPr>
            <p:cNvSpPr>
              <a:spLocks noChangeArrowheads="1"/>
            </p:cNvSpPr>
            <p:nvPr/>
          </p:nvSpPr>
          <p:spPr bwMode="auto">
            <a:xfrm>
              <a:off x="4303"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29">
              <a:extLst>
                <a:ext uri="{FF2B5EF4-FFF2-40B4-BE49-F238E27FC236}">
                  <a16:creationId xmlns:a16="http://schemas.microsoft.com/office/drawing/2014/main" id="{32AAC7F8-705F-4F60-84A3-117B6E89885E}"/>
                </a:ext>
              </a:extLst>
            </p:cNvPr>
            <p:cNvSpPr>
              <a:spLocks noChangeArrowheads="1"/>
            </p:cNvSpPr>
            <p:nvPr/>
          </p:nvSpPr>
          <p:spPr bwMode="auto">
            <a:xfrm>
              <a:off x="4897" y="2707"/>
              <a:ext cx="18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SEARCH("5", [MyColumn])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0">
              <a:extLst>
                <a:ext uri="{FF2B5EF4-FFF2-40B4-BE49-F238E27FC236}">
                  <a16:creationId xmlns:a16="http://schemas.microsoft.com/office/drawing/2014/main" id="{A3BFC882-BE4F-45BB-A5DB-A3EB06413032}"/>
                </a:ext>
              </a:extLst>
            </p:cNvPr>
            <p:cNvSpPr>
              <a:spLocks noChangeArrowheads="1"/>
            </p:cNvSpPr>
            <p:nvPr/>
          </p:nvSpPr>
          <p:spPr bwMode="auto">
            <a:xfrm>
              <a:off x="6661"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1">
              <a:extLst>
                <a:ext uri="{FF2B5EF4-FFF2-40B4-BE49-F238E27FC236}">
                  <a16:creationId xmlns:a16="http://schemas.microsoft.com/office/drawing/2014/main" id="{467B34CE-F39B-49FF-B394-5F087C9CE5BA}"/>
                </a:ext>
              </a:extLst>
            </p:cNvPr>
            <p:cNvSpPr>
              <a:spLocks noChangeArrowheads="1"/>
            </p:cNvSpPr>
            <p:nvPr/>
          </p:nvSpPr>
          <p:spPr bwMode="auto">
            <a:xfrm>
              <a:off x="2328" y="1875"/>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2">
              <a:extLst>
                <a:ext uri="{FF2B5EF4-FFF2-40B4-BE49-F238E27FC236}">
                  <a16:creationId xmlns:a16="http://schemas.microsoft.com/office/drawing/2014/main" id="{E2E7DD13-378B-4763-B1E3-E2FDBCC42CB8}"/>
                </a:ext>
              </a:extLst>
            </p:cNvPr>
            <p:cNvSpPr>
              <a:spLocks noChangeArrowheads="1"/>
            </p:cNvSpPr>
            <p:nvPr/>
          </p:nvSpPr>
          <p:spPr bwMode="auto">
            <a:xfrm>
              <a:off x="2328" y="2091"/>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AE8D863B-8AEC-4DB4-8757-5B91853E36B4}"/>
                </a:ext>
              </a:extLst>
            </p:cNvPr>
            <p:cNvSpPr>
              <a:spLocks noChangeArrowheads="1"/>
            </p:cNvSpPr>
            <p:nvPr/>
          </p:nvSpPr>
          <p:spPr bwMode="auto">
            <a:xfrm>
              <a:off x="2318" y="1875"/>
              <a:ext cx="10"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34C23933-8C44-4B6B-9DAB-A63BA499F67E}"/>
                </a:ext>
              </a:extLst>
            </p:cNvPr>
            <p:cNvSpPr>
              <a:spLocks noChangeArrowheads="1"/>
            </p:cNvSpPr>
            <p:nvPr/>
          </p:nvSpPr>
          <p:spPr bwMode="auto">
            <a:xfrm>
              <a:off x="4456" y="1885"/>
              <a:ext cx="9"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BBCD5B3F-E6D2-48B3-85D0-A66B0C39BA9C}"/>
                </a:ext>
              </a:extLst>
            </p:cNvPr>
            <p:cNvSpPr>
              <a:spLocks noChangeArrowheads="1"/>
            </p:cNvSpPr>
            <p:nvPr/>
          </p:nvSpPr>
          <p:spPr bwMode="auto">
            <a:xfrm>
              <a:off x="4739" y="1875"/>
              <a:ext cx="9"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6">
              <a:extLst>
                <a:ext uri="{FF2B5EF4-FFF2-40B4-BE49-F238E27FC236}">
                  <a16:creationId xmlns:a16="http://schemas.microsoft.com/office/drawing/2014/main" id="{AB9F88B4-4E6A-4712-939C-2E32BDB388AD}"/>
                </a:ext>
              </a:extLst>
            </p:cNvPr>
            <p:cNvSpPr>
              <a:spLocks noChangeArrowheads="1"/>
            </p:cNvSpPr>
            <p:nvPr/>
          </p:nvSpPr>
          <p:spPr bwMode="auto">
            <a:xfrm>
              <a:off x="6886" y="1885"/>
              <a:ext cx="10"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7">
              <a:extLst>
                <a:ext uri="{FF2B5EF4-FFF2-40B4-BE49-F238E27FC236}">
                  <a16:creationId xmlns:a16="http://schemas.microsoft.com/office/drawing/2014/main" id="{C28FC291-ED7B-4F5F-A4A9-FCE46DF44E95}"/>
                </a:ext>
              </a:extLst>
            </p:cNvPr>
            <p:cNvSpPr>
              <a:spLocks noChangeArrowheads="1"/>
            </p:cNvSpPr>
            <p:nvPr/>
          </p:nvSpPr>
          <p:spPr bwMode="auto">
            <a:xfrm>
              <a:off x="4748" y="1875"/>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FF7080A1-4380-4FF8-A504-46A81FC21652}"/>
                </a:ext>
              </a:extLst>
            </p:cNvPr>
            <p:cNvSpPr>
              <a:spLocks noChangeArrowheads="1"/>
            </p:cNvSpPr>
            <p:nvPr/>
          </p:nvSpPr>
          <p:spPr bwMode="auto">
            <a:xfrm>
              <a:off x="4748" y="2091"/>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Rectangle 45">
            <a:extLst>
              <a:ext uri="{FF2B5EF4-FFF2-40B4-BE49-F238E27FC236}">
                <a16:creationId xmlns:a16="http://schemas.microsoft.com/office/drawing/2014/main" id="{0870B123-AD91-4DDE-A99D-2341224F49B6}"/>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00480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Syntax</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3" name="Rectangle 2">
            <a:extLst>
              <a:ext uri="{FF2B5EF4-FFF2-40B4-BE49-F238E27FC236}">
                <a16:creationId xmlns:a16="http://schemas.microsoft.com/office/drawing/2014/main" id="{11017BCD-47A0-4584-960F-BFFB97ADC017}"/>
              </a:ext>
            </a:extLst>
          </p:cNvPr>
          <p:cNvSpPr/>
          <p:nvPr/>
        </p:nvSpPr>
        <p:spPr bwMode="auto">
          <a:xfrm>
            <a:off x="4056358" y="1829029"/>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25E719B-45F1-42BF-B815-4062D4EE8970}"/>
              </a:ext>
            </a:extLst>
          </p:cNvPr>
          <p:cNvSpPr/>
          <p:nvPr/>
        </p:nvSpPr>
        <p:spPr bwMode="auto">
          <a:xfrm>
            <a:off x="7818230" y="1829028"/>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97735C-8DB1-49AA-8B4A-657D607C939C}"/>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
        <p:nvSpPr>
          <p:cNvPr id="12" name="Title 1">
            <a:extLst>
              <a:ext uri="{FF2B5EF4-FFF2-40B4-BE49-F238E27FC236}">
                <a16:creationId xmlns:a16="http://schemas.microsoft.com/office/drawing/2014/main" id="{8BCA2798-2BF0-4FD1-9603-57398F3C5132}"/>
              </a:ext>
            </a:extLst>
          </p:cNvPr>
          <p:cNvSpPr txBox="1">
            <a:spLocks/>
          </p:cNvSpPr>
          <p:nvPr/>
        </p:nvSpPr>
        <p:spPr>
          <a:xfrm>
            <a:off x="499200" y="986481"/>
            <a:ext cx="10515600" cy="5486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let</a:t>
            </a:r>
            <a:b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br>
            <a: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	Source = </a:t>
            </a:r>
            <a:b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br>
            <a: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in</a:t>
            </a:r>
            <a:b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br>
            <a: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	</a:t>
            </a:r>
          </a:p>
        </p:txBody>
      </p:sp>
      <p:sp>
        <p:nvSpPr>
          <p:cNvPr id="13" name="Title 1">
            <a:extLst>
              <a:ext uri="{FF2B5EF4-FFF2-40B4-BE49-F238E27FC236}">
                <a16:creationId xmlns:a16="http://schemas.microsoft.com/office/drawing/2014/main" id="{43C4A3E2-2797-4B23-9BAA-C84CC7B3E145}"/>
              </a:ext>
            </a:extLst>
          </p:cNvPr>
          <p:cNvSpPr txBox="1">
            <a:spLocks/>
          </p:cNvSpPr>
          <p:nvPr/>
        </p:nvSpPr>
        <p:spPr>
          <a:xfrm>
            <a:off x="499200" y="986481"/>
            <a:ext cx="10515600" cy="5486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let</a:t>
            </a:r>
            <a:b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br>
            <a: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	Source = “Hello, World!”</a:t>
            </a:r>
            <a:b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br>
            <a: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in</a:t>
            </a:r>
            <a:b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br>
            <a:r>
              <a:rPr kumimoji="0" lang="en-US" sz="6000" b="1" i="0" u="none" strike="noStrike" kern="1200" cap="none" spc="0" normalizeH="0" baseline="0" noProof="0" dirty="0">
                <a:ln>
                  <a:noFill/>
                </a:ln>
                <a:solidFill>
                  <a:prstClr val="black"/>
                </a:solidFill>
                <a:effectLst/>
                <a:uLnTx/>
                <a:uFillTx/>
                <a:latin typeface="Helvetica" panose="020B0604020202020204" pitchFamily="34" charset="0"/>
                <a:ea typeface="+mj-ea"/>
                <a:cs typeface="Helvetica" panose="020B0604020202020204" pitchFamily="34" charset="0"/>
              </a:rPr>
              <a:t>	</a:t>
            </a:r>
          </a:p>
        </p:txBody>
      </p:sp>
      <p:sp>
        <p:nvSpPr>
          <p:cNvPr id="15" name="Title 1">
            <a:extLst>
              <a:ext uri="{FF2B5EF4-FFF2-40B4-BE49-F238E27FC236}">
                <a16:creationId xmlns:a16="http://schemas.microsoft.com/office/drawing/2014/main" id="{A130E27A-89BC-4262-BF4B-E101C9A91F64}"/>
              </a:ext>
            </a:extLst>
          </p:cNvPr>
          <p:cNvSpPr txBox="1">
            <a:spLocks/>
          </p:cNvSpPr>
          <p:nvPr/>
        </p:nvSpPr>
        <p:spPr>
          <a:xfrm>
            <a:off x="499200" y="986481"/>
            <a:ext cx="10515600" cy="5486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505050"/>
                </a:solidFill>
                <a:effectLst/>
                <a:uLnTx/>
                <a:uFillTx/>
                <a:latin typeface="Helvetica" panose="020B0604020202020204" pitchFamily="34" charset="0"/>
                <a:ea typeface="+mj-ea"/>
                <a:cs typeface="Helvetica" panose="020B0604020202020204" pitchFamily="34" charset="0"/>
              </a:rPr>
              <a:t>let</a:t>
            </a:r>
            <a:br>
              <a:rPr kumimoji="0" lang="en-US" sz="6000" b="1" i="0" u="none" strike="noStrike" kern="1200" cap="none" spc="0" normalizeH="0" baseline="0" noProof="0" dirty="0">
                <a:ln>
                  <a:noFill/>
                </a:ln>
                <a:solidFill>
                  <a:srgbClr val="505050"/>
                </a:solidFill>
                <a:effectLst/>
                <a:uLnTx/>
                <a:uFillTx/>
                <a:latin typeface="Helvetica" panose="020B0604020202020204" pitchFamily="34" charset="0"/>
                <a:ea typeface="+mj-ea"/>
                <a:cs typeface="Helvetica" panose="020B0604020202020204" pitchFamily="34" charset="0"/>
              </a:rPr>
            </a:br>
            <a:r>
              <a:rPr kumimoji="0" lang="en-US" sz="6000" b="1" i="0" u="none" strike="noStrike" kern="1200" cap="none" spc="0" normalizeH="0" baseline="0" noProof="0" dirty="0">
                <a:ln>
                  <a:noFill/>
                </a:ln>
                <a:solidFill>
                  <a:srgbClr val="505050"/>
                </a:solidFill>
                <a:effectLst/>
                <a:uLnTx/>
                <a:uFillTx/>
                <a:latin typeface="Helvetica" panose="020B0604020202020204" pitchFamily="34" charset="0"/>
                <a:ea typeface="+mj-ea"/>
                <a:cs typeface="Helvetica" panose="020B0604020202020204" pitchFamily="34" charset="0"/>
              </a:rPr>
              <a:t>	Source = “Hello, World!”</a:t>
            </a:r>
            <a:br>
              <a:rPr kumimoji="0" lang="en-US" sz="6000" b="1" i="0" u="none" strike="noStrike" kern="1200" cap="none" spc="0" normalizeH="0" baseline="0" noProof="0" dirty="0">
                <a:ln>
                  <a:noFill/>
                </a:ln>
                <a:solidFill>
                  <a:srgbClr val="505050"/>
                </a:solidFill>
                <a:effectLst/>
                <a:uLnTx/>
                <a:uFillTx/>
                <a:latin typeface="Helvetica" panose="020B0604020202020204" pitchFamily="34" charset="0"/>
                <a:ea typeface="+mj-ea"/>
                <a:cs typeface="Helvetica" panose="020B0604020202020204" pitchFamily="34" charset="0"/>
              </a:rPr>
            </a:br>
            <a:r>
              <a:rPr kumimoji="0" lang="en-US" sz="6000" b="1" i="0" u="none" strike="noStrike" kern="1200" cap="none" spc="0" normalizeH="0" baseline="0" noProof="0" dirty="0">
                <a:ln>
                  <a:noFill/>
                </a:ln>
                <a:solidFill>
                  <a:srgbClr val="505050"/>
                </a:solidFill>
                <a:effectLst/>
                <a:uLnTx/>
                <a:uFillTx/>
                <a:latin typeface="Helvetica" panose="020B0604020202020204" pitchFamily="34" charset="0"/>
                <a:ea typeface="+mj-ea"/>
                <a:cs typeface="Helvetica" panose="020B0604020202020204" pitchFamily="34" charset="0"/>
              </a:rPr>
              <a:t>in</a:t>
            </a:r>
            <a:br>
              <a:rPr kumimoji="0" lang="en-US" sz="6000" b="1" i="0" u="none" strike="noStrike" kern="1200" cap="none" spc="0" normalizeH="0" baseline="0" noProof="0" dirty="0">
                <a:ln>
                  <a:noFill/>
                </a:ln>
                <a:solidFill>
                  <a:srgbClr val="505050"/>
                </a:solidFill>
                <a:effectLst/>
                <a:uLnTx/>
                <a:uFillTx/>
                <a:latin typeface="Helvetica" panose="020B0604020202020204" pitchFamily="34" charset="0"/>
                <a:ea typeface="+mj-ea"/>
                <a:cs typeface="Helvetica" panose="020B0604020202020204" pitchFamily="34" charset="0"/>
              </a:rPr>
            </a:br>
            <a:r>
              <a:rPr kumimoji="0" lang="en-US" sz="6000" b="1" i="0" u="none" strike="noStrike" kern="1200" cap="none" spc="0" normalizeH="0" baseline="0" noProof="0" dirty="0">
                <a:ln>
                  <a:noFill/>
                </a:ln>
                <a:solidFill>
                  <a:srgbClr val="505050"/>
                </a:solidFill>
                <a:effectLst/>
                <a:uLnTx/>
                <a:uFillTx/>
                <a:latin typeface="Helvetica" panose="020B0604020202020204" pitchFamily="34" charset="0"/>
                <a:ea typeface="+mj-ea"/>
                <a:cs typeface="Helvetica" panose="020B0604020202020204" pitchFamily="34" charset="0"/>
              </a:rPr>
              <a:t>	Source</a:t>
            </a:r>
          </a:p>
        </p:txBody>
      </p:sp>
    </p:spTree>
    <p:extLst>
      <p:ext uri="{BB962C8B-B14F-4D97-AF65-F5344CB8AC3E}">
        <p14:creationId xmlns:p14="http://schemas.microsoft.com/office/powerpoint/2010/main" val="160779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11480" y="228600"/>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spc="0" dirty="0">
                <a:ln>
                  <a:noFill/>
                </a:ln>
                <a:latin typeface="Segoe UI" panose="020B0502040204020203" pitchFamily="34" charset="0"/>
              </a:rPr>
              <a:t>i</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f….then….else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Subtitle 4">
            <a:extLst>
              <a:ext uri="{FF2B5EF4-FFF2-40B4-BE49-F238E27FC236}">
                <a16:creationId xmlns:a16="http://schemas.microsoft.com/office/drawing/2014/main" id="{3AD25680-7D79-4822-933A-9611236D6782}"/>
              </a:ext>
            </a:extLst>
          </p:cNvPr>
          <p:cNvSpPr txBox="1">
            <a:spLocks/>
          </p:cNvSpPr>
          <p:nvPr/>
        </p:nvSpPr>
        <p:spPr>
          <a:xfrm>
            <a:off x="251460" y="1960995"/>
            <a:ext cx="5844540" cy="4472583"/>
          </a:xfrm>
          <a:prstGeom prst="rect">
            <a:avLst/>
          </a:prstGeom>
        </p:spPr>
        <p:txBody>
          <a:bodyPr vert="horz" lIns="91440" tIns="45720" rIns="91440" bIns="45720" rtlCol="0">
            <a:no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000" dirty="0"/>
              <a:t>Basic Syntax:</a:t>
            </a:r>
            <a:br>
              <a:rPr lang="en-US" sz="2000" dirty="0"/>
            </a:br>
            <a:r>
              <a:rPr lang="en-US" sz="2000" b="1" dirty="0">
                <a:solidFill>
                  <a:srgbClr val="505050"/>
                </a:solidFill>
              </a:rPr>
              <a:t>if</a:t>
            </a:r>
            <a:r>
              <a:rPr lang="en-US" sz="2000" dirty="0"/>
              <a:t> &lt;test if true&gt; </a:t>
            </a:r>
            <a:r>
              <a:rPr lang="en-US" sz="2000" b="1" dirty="0">
                <a:solidFill>
                  <a:srgbClr val="505050"/>
                </a:solidFill>
              </a:rPr>
              <a:t>then</a:t>
            </a:r>
            <a:r>
              <a:rPr lang="en-US" sz="2000" dirty="0"/>
              <a:t> &lt;result if true&gt; else &lt;result if false&gt;</a:t>
            </a:r>
          </a:p>
          <a:p>
            <a:pPr marL="228594" indent="-228594">
              <a:spcAft>
                <a:spcPts val="600"/>
              </a:spcAft>
            </a:pPr>
            <a:r>
              <a:rPr lang="en-US" sz="2000" dirty="0"/>
              <a:t>if’s can be chained or nested</a:t>
            </a:r>
          </a:p>
          <a:p>
            <a:pPr marL="228594" indent="-228594">
              <a:spcAft>
                <a:spcPts val="600"/>
              </a:spcAft>
            </a:pPr>
            <a:r>
              <a:rPr lang="en-US" sz="2000" dirty="0"/>
              <a:t>No parentheses () are </a:t>
            </a:r>
            <a:r>
              <a:rPr lang="en-US" sz="2000" i="1" dirty="0"/>
              <a:t>required, except</a:t>
            </a:r>
          </a:p>
          <a:p>
            <a:pPr marL="228594" indent="-228594">
              <a:spcAft>
                <a:spcPts val="600"/>
              </a:spcAft>
            </a:pPr>
            <a:r>
              <a:rPr lang="en-US" sz="2000" dirty="0"/>
              <a:t>When if test or results have multiple conditions:</a:t>
            </a:r>
          </a:p>
          <a:p>
            <a:pPr marL="0" indent="0">
              <a:spcBef>
                <a:spcPts val="0"/>
              </a:spcBef>
              <a:buNone/>
            </a:pPr>
            <a:r>
              <a:rPr lang="en-US" sz="2000" dirty="0"/>
              <a:t>        (condition 1 and condition 2)</a:t>
            </a:r>
          </a:p>
          <a:p>
            <a:pPr marL="0" indent="0">
              <a:spcBef>
                <a:spcPts val="0"/>
              </a:spcBef>
              <a:buNone/>
            </a:pPr>
            <a:r>
              <a:rPr lang="en-US" sz="2000" dirty="0"/>
              <a:t>        (condition 1 or condition 2)</a:t>
            </a:r>
          </a:p>
          <a:p>
            <a:pPr marL="0" indent="0">
              <a:spcBef>
                <a:spcPts val="0"/>
              </a:spcBef>
              <a:spcAft>
                <a:spcPts val="600"/>
              </a:spcAft>
              <a:buNone/>
            </a:pPr>
            <a:r>
              <a:rPr lang="en-US" sz="2000" dirty="0"/>
              <a:t>        (condition 1 or (condition 2 and condition 3))</a:t>
            </a:r>
          </a:p>
          <a:p>
            <a:pPr>
              <a:spcAft>
                <a:spcPts val="600"/>
              </a:spcAft>
            </a:pPr>
            <a:r>
              <a:rPr lang="en-US" sz="2000" dirty="0"/>
              <a:t>If multiple if’s are used ensure you have the same number of “if”, “then”, “else”</a:t>
            </a:r>
            <a:br>
              <a:rPr lang="en-US" sz="2000" dirty="0"/>
            </a:br>
            <a:endParaRPr lang="en-US" sz="2000" dirty="0"/>
          </a:p>
        </p:txBody>
      </p:sp>
      <p:sp>
        <p:nvSpPr>
          <p:cNvPr id="3" name="TextBox 2">
            <a:extLst>
              <a:ext uri="{FF2B5EF4-FFF2-40B4-BE49-F238E27FC236}">
                <a16:creationId xmlns:a16="http://schemas.microsoft.com/office/drawing/2014/main" id="{8DC8EE4F-DEF2-4F44-8CD1-859F67072ECC}"/>
              </a:ext>
            </a:extLst>
          </p:cNvPr>
          <p:cNvSpPr txBox="1"/>
          <p:nvPr/>
        </p:nvSpPr>
        <p:spPr>
          <a:xfrm>
            <a:off x="6116209" y="2723285"/>
            <a:ext cx="5940357" cy="1323439"/>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Chained</a:t>
            </a:r>
            <a:r>
              <a:rPr lang="en-US" sz="1600" dirty="0">
                <a:solidFill>
                  <a:schemeClr val="accent2"/>
                </a:solidFill>
              </a:rPr>
              <a:t> example </a:t>
            </a:r>
            <a:r>
              <a:rPr lang="en-US" sz="1600" dirty="0"/>
              <a:t>(3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a:t>
            </a:r>
            <a:r>
              <a:rPr lang="en-US" sz="1600" dirty="0" err="1">
                <a:solidFill>
                  <a:schemeClr val="accent2"/>
                </a:solidFill>
              </a:rPr>
              <a:t>Text.EndsWith</a:t>
            </a:r>
            <a:r>
              <a:rPr lang="en-US" sz="1600" dirty="0">
                <a:solidFill>
                  <a:schemeClr val="accent2"/>
                </a:solidFill>
              </a:rPr>
              <a:t>([Column2],"Key") </a:t>
            </a:r>
            <a:r>
              <a:rPr lang="en-US" sz="1600" dirty="0">
                <a:solidFill>
                  <a:schemeClr val="accent6"/>
                </a:solidFill>
              </a:rPr>
              <a:t>then</a:t>
            </a:r>
            <a:r>
              <a:rPr lang="en-US" sz="1600" dirty="0">
                <a:solidFill>
                  <a:schemeClr val="accent2"/>
                </a:solidFill>
              </a:rPr>
              <a:t> [Column2] </a:t>
            </a:r>
            <a:r>
              <a:rPr lang="en-US" sz="1600" dirty="0">
                <a:solidFill>
                  <a:schemeClr val="accent6"/>
                </a:solidFill>
              </a:rPr>
              <a:t>else</a:t>
            </a:r>
          </a:p>
          <a:p>
            <a:r>
              <a:rPr lang="en-US" sz="1600" dirty="0">
                <a:solidFill>
                  <a:schemeClr val="accent6"/>
                </a:solidFill>
              </a:rPr>
              <a:t>if</a:t>
            </a:r>
            <a:r>
              <a:rPr lang="en-US" sz="1600" dirty="0">
                <a:solidFill>
                  <a:schemeClr val="accent2"/>
                </a:solidFill>
              </a:rPr>
              <a:t> [Column2] = "</a:t>
            </a:r>
            <a:r>
              <a:rPr lang="en-US" sz="1600" dirty="0" err="1">
                <a:solidFill>
                  <a:schemeClr val="accent2"/>
                </a:solidFill>
              </a:rPr>
              <a:t>TotalCost</a:t>
            </a:r>
            <a:r>
              <a:rPr lang="en-US" sz="1600" dirty="0">
                <a:solidFill>
                  <a:schemeClr val="accent2"/>
                </a:solidFill>
              </a:rPr>
              <a:t>" </a:t>
            </a:r>
            <a:r>
              <a:rPr lang="en-US" sz="1600" dirty="0">
                <a:solidFill>
                  <a:schemeClr val="accent6"/>
                </a:solidFill>
              </a:rPr>
              <a:t>then</a:t>
            </a:r>
            <a:r>
              <a:rPr lang="en-US" sz="1600" dirty="0">
                <a:solidFill>
                  <a:schemeClr val="accent2"/>
                </a:solidFill>
              </a:rPr>
              <a:t> "Cost $" </a:t>
            </a:r>
            <a:r>
              <a:rPr lang="en-US" sz="1600" dirty="0">
                <a:solidFill>
                  <a:schemeClr val="accent6"/>
                </a:solidFill>
              </a:rPr>
              <a:t>else</a:t>
            </a:r>
          </a:p>
          <a:p>
            <a:r>
              <a:rPr lang="en-US" sz="1600" dirty="0">
                <a:solidFill>
                  <a:schemeClr val="accent6"/>
                </a:solidFill>
              </a:rPr>
              <a:t>if</a:t>
            </a:r>
            <a:r>
              <a:rPr lang="en-US" sz="1600" dirty="0">
                <a:solidFill>
                  <a:schemeClr val="accent2"/>
                </a:solidFill>
              </a:rPr>
              <a:t> [Column2] = "</a:t>
            </a:r>
            <a:r>
              <a:rPr lang="en-US" sz="1600" dirty="0" err="1">
                <a:solidFill>
                  <a:schemeClr val="accent2"/>
                </a:solidFill>
              </a:rPr>
              <a:t>SalesQuantity</a:t>
            </a:r>
            <a:r>
              <a:rPr lang="en-US" sz="1600" dirty="0">
                <a:solidFill>
                  <a:schemeClr val="accent2"/>
                </a:solidFill>
              </a:rPr>
              <a:t>" </a:t>
            </a:r>
            <a:r>
              <a:rPr lang="en-US" sz="1600" dirty="0">
                <a:solidFill>
                  <a:schemeClr val="accent6"/>
                </a:solidFill>
              </a:rPr>
              <a:t>then</a:t>
            </a:r>
            <a:r>
              <a:rPr lang="en-US" sz="1600" dirty="0">
                <a:solidFill>
                  <a:schemeClr val="accent2"/>
                </a:solidFill>
              </a:rPr>
              <a:t> "Sales #" </a:t>
            </a:r>
            <a:r>
              <a:rPr lang="en-US" sz="1600" dirty="0">
                <a:solidFill>
                  <a:schemeClr val="accent6"/>
                </a:solidFill>
              </a:rPr>
              <a:t>else</a:t>
            </a:r>
            <a:r>
              <a:rPr lang="en-US" sz="1600" dirty="0">
                <a:solidFill>
                  <a:schemeClr val="accent2"/>
                </a:solidFill>
              </a:rPr>
              <a:t> null</a:t>
            </a:r>
            <a:endParaRPr lang="en-US" sz="2133" dirty="0">
              <a:solidFill>
                <a:schemeClr val="accent2"/>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3A4CAFB-FF4F-4AE3-9B16-B88E15F7A576}"/>
              </a:ext>
            </a:extLst>
          </p:cNvPr>
          <p:cNvSpPr txBox="1"/>
          <p:nvPr/>
        </p:nvSpPr>
        <p:spPr>
          <a:xfrm>
            <a:off x="6116208" y="4108051"/>
            <a:ext cx="5940357" cy="1569660"/>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Nested </a:t>
            </a:r>
            <a:r>
              <a:rPr lang="en-US" sz="1600" dirty="0">
                <a:solidFill>
                  <a:schemeClr val="accent2"/>
                </a:solidFill>
              </a:rPr>
              <a:t>example </a:t>
            </a:r>
            <a:r>
              <a:rPr lang="en-US" sz="1600" dirty="0"/>
              <a:t>(3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a:t>
            </a:r>
            <a:r>
              <a:rPr lang="en-US" sz="1600" dirty="0" err="1">
                <a:solidFill>
                  <a:schemeClr val="accent2"/>
                </a:solidFill>
              </a:rPr>
              <a:t>Text.EndsWith</a:t>
            </a:r>
            <a:r>
              <a:rPr lang="en-US" sz="1600" dirty="0">
                <a:solidFill>
                  <a:schemeClr val="accent2"/>
                </a:solidFill>
              </a:rPr>
              <a:t>([Column2],"Key") </a:t>
            </a:r>
            <a:r>
              <a:rPr lang="en-US" sz="1600" dirty="0">
                <a:solidFill>
                  <a:schemeClr val="accent6"/>
                </a:solidFill>
              </a:rPr>
              <a:t>then</a:t>
            </a:r>
            <a:r>
              <a:rPr lang="en-US" sz="1600" dirty="0">
                <a:solidFill>
                  <a:schemeClr val="accent2"/>
                </a:solidFill>
              </a:rPr>
              <a:t> </a:t>
            </a:r>
          </a:p>
          <a:p>
            <a:r>
              <a:rPr lang="en-US" sz="1600" dirty="0">
                <a:solidFill>
                  <a:schemeClr val="accent6"/>
                </a:solidFill>
              </a:rPr>
              <a:t>      if</a:t>
            </a:r>
            <a:r>
              <a:rPr lang="en-US" sz="1600" dirty="0">
                <a:solidFill>
                  <a:schemeClr val="accent2"/>
                </a:solidFill>
              </a:rPr>
              <a:t> [Column2] = "</a:t>
            </a:r>
            <a:r>
              <a:rPr lang="en-US" sz="1600" dirty="0" err="1">
                <a:solidFill>
                  <a:schemeClr val="accent2"/>
                </a:solidFill>
              </a:rPr>
              <a:t>TotalCost</a:t>
            </a:r>
            <a:r>
              <a:rPr lang="en-US" sz="1600" dirty="0">
                <a:solidFill>
                  <a:schemeClr val="accent2"/>
                </a:solidFill>
              </a:rPr>
              <a:t>" </a:t>
            </a:r>
            <a:r>
              <a:rPr lang="en-US" sz="1600" dirty="0">
                <a:solidFill>
                  <a:schemeClr val="accent6"/>
                </a:solidFill>
              </a:rPr>
              <a:t>then</a:t>
            </a:r>
            <a:r>
              <a:rPr lang="en-US" sz="1600" dirty="0">
                <a:solidFill>
                  <a:schemeClr val="accent2"/>
                </a:solidFill>
              </a:rPr>
              <a:t> "Cost $" </a:t>
            </a:r>
            <a:r>
              <a:rPr lang="en-US" sz="1600" dirty="0">
                <a:solidFill>
                  <a:schemeClr val="accent6"/>
                </a:solidFill>
              </a:rPr>
              <a:t>else</a:t>
            </a:r>
          </a:p>
          <a:p>
            <a:r>
              <a:rPr lang="en-US" sz="1600" dirty="0">
                <a:solidFill>
                  <a:schemeClr val="accent6"/>
                </a:solidFill>
              </a:rPr>
              <a:t>      if</a:t>
            </a:r>
            <a:r>
              <a:rPr lang="en-US" sz="1600" dirty="0">
                <a:solidFill>
                  <a:schemeClr val="accent2"/>
                </a:solidFill>
              </a:rPr>
              <a:t> [Column2] = "</a:t>
            </a:r>
            <a:r>
              <a:rPr lang="en-US" sz="1600" dirty="0" err="1">
                <a:solidFill>
                  <a:schemeClr val="accent2"/>
                </a:solidFill>
              </a:rPr>
              <a:t>SalesQuantity</a:t>
            </a:r>
            <a:r>
              <a:rPr lang="en-US" sz="1600" dirty="0">
                <a:solidFill>
                  <a:schemeClr val="accent2"/>
                </a:solidFill>
              </a:rPr>
              <a:t>" </a:t>
            </a:r>
            <a:r>
              <a:rPr lang="en-US" sz="1600" dirty="0">
                <a:solidFill>
                  <a:schemeClr val="accent6"/>
                </a:solidFill>
              </a:rPr>
              <a:t>then</a:t>
            </a:r>
            <a:r>
              <a:rPr lang="en-US" sz="1600" dirty="0">
                <a:solidFill>
                  <a:schemeClr val="accent2"/>
                </a:solidFill>
              </a:rPr>
              <a:t> "Sales #" </a:t>
            </a:r>
            <a:r>
              <a:rPr lang="en-US" sz="1600" dirty="0">
                <a:solidFill>
                  <a:schemeClr val="accent6"/>
                </a:solidFill>
              </a:rPr>
              <a:t>else</a:t>
            </a:r>
            <a:r>
              <a:rPr lang="en-US" sz="1600" dirty="0">
                <a:solidFill>
                  <a:schemeClr val="accent2"/>
                </a:solidFill>
              </a:rPr>
              <a:t> null </a:t>
            </a:r>
          </a:p>
          <a:p>
            <a:r>
              <a:rPr lang="en-US" sz="1600" dirty="0">
                <a:solidFill>
                  <a:schemeClr val="accent6"/>
                </a:solidFill>
              </a:rPr>
              <a:t>   else</a:t>
            </a:r>
            <a:r>
              <a:rPr lang="en-US" sz="1600" dirty="0">
                <a:solidFill>
                  <a:schemeClr val="accent2"/>
                </a:solidFill>
              </a:rPr>
              <a:t> “Item #"</a:t>
            </a:r>
          </a:p>
        </p:txBody>
      </p:sp>
      <p:sp>
        <p:nvSpPr>
          <p:cNvPr id="13" name="TextBox 12">
            <a:extLst>
              <a:ext uri="{FF2B5EF4-FFF2-40B4-BE49-F238E27FC236}">
                <a16:creationId xmlns:a16="http://schemas.microsoft.com/office/drawing/2014/main" id="{17EDC1A6-9C72-43A9-A2C2-F6509D0D94E0}"/>
              </a:ext>
            </a:extLst>
          </p:cNvPr>
          <p:cNvSpPr txBox="1"/>
          <p:nvPr/>
        </p:nvSpPr>
        <p:spPr>
          <a:xfrm>
            <a:off x="6116207" y="5739038"/>
            <a:ext cx="5940357" cy="1077218"/>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Multiple conditions </a:t>
            </a:r>
            <a:r>
              <a:rPr lang="en-US" sz="1600" dirty="0">
                <a:solidFill>
                  <a:schemeClr val="accent2"/>
                </a:solidFill>
              </a:rPr>
              <a:t>example  </a:t>
            </a:r>
            <a:r>
              <a:rPr lang="en-US" sz="1600" dirty="0"/>
              <a:t>(1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a:t>
            </a:r>
            <a:r>
              <a:rPr lang="en-US" sz="1600" dirty="0">
                <a:solidFill>
                  <a:schemeClr val="accent6"/>
                </a:solidFill>
              </a:rPr>
              <a:t>(</a:t>
            </a:r>
            <a:r>
              <a:rPr lang="en-US" sz="1600" dirty="0" err="1">
                <a:solidFill>
                  <a:schemeClr val="accent2"/>
                </a:solidFill>
              </a:rPr>
              <a:t>Text.Length</a:t>
            </a:r>
            <a:r>
              <a:rPr lang="en-US" sz="1600" dirty="0">
                <a:solidFill>
                  <a:schemeClr val="accent2"/>
                </a:solidFill>
              </a:rPr>
              <a:t>([Column2]) = 3 or </a:t>
            </a:r>
            <a:r>
              <a:rPr lang="en-US" sz="1600" dirty="0" err="1">
                <a:solidFill>
                  <a:schemeClr val="accent2"/>
                </a:solidFill>
              </a:rPr>
              <a:t>Text.Length</a:t>
            </a:r>
            <a:r>
              <a:rPr lang="en-US" sz="1600" dirty="0">
                <a:solidFill>
                  <a:schemeClr val="accent2"/>
                </a:solidFill>
              </a:rPr>
              <a:t>([Column2]) = 2 </a:t>
            </a:r>
            <a:r>
              <a:rPr lang="en-US" sz="1600" dirty="0">
                <a:solidFill>
                  <a:schemeClr val="accent6"/>
                </a:solidFill>
              </a:rPr>
              <a:t>)</a:t>
            </a:r>
            <a:r>
              <a:rPr lang="en-US" sz="1600" dirty="0">
                <a:solidFill>
                  <a:schemeClr val="accent2"/>
                </a:solidFill>
              </a:rPr>
              <a:t> </a:t>
            </a:r>
          </a:p>
          <a:p>
            <a:r>
              <a:rPr lang="en-US" sz="1600" dirty="0">
                <a:solidFill>
                  <a:schemeClr val="accent6"/>
                </a:solidFill>
              </a:rPr>
              <a:t>then</a:t>
            </a:r>
            <a:r>
              <a:rPr lang="en-US" sz="1600" dirty="0">
                <a:solidFill>
                  <a:schemeClr val="accent2"/>
                </a:solidFill>
              </a:rPr>
              <a:t> </a:t>
            </a:r>
            <a:r>
              <a:rPr lang="en-US" sz="1600" b="1" dirty="0">
                <a:solidFill>
                  <a:schemeClr val="accent6"/>
                </a:solidFill>
              </a:rPr>
              <a:t> </a:t>
            </a:r>
            <a:r>
              <a:rPr lang="en-US" sz="1600" b="1" dirty="0">
                <a:solidFill>
                  <a:srgbClr val="505050"/>
                </a:solidFill>
              </a:rPr>
              <a:t>true</a:t>
            </a:r>
            <a:r>
              <a:rPr lang="en-US" sz="1600" dirty="0">
                <a:solidFill>
                  <a:schemeClr val="accent2"/>
                </a:solidFill>
              </a:rPr>
              <a:t> </a:t>
            </a:r>
            <a:r>
              <a:rPr lang="en-US" sz="1600" dirty="0">
                <a:solidFill>
                  <a:schemeClr val="accent6"/>
                </a:solidFill>
              </a:rPr>
              <a:t>else </a:t>
            </a:r>
            <a:r>
              <a:rPr lang="en-US" sz="1600" b="1" dirty="0">
                <a:solidFill>
                  <a:srgbClr val="505050"/>
                </a:solidFill>
              </a:rPr>
              <a:t>false</a:t>
            </a:r>
          </a:p>
        </p:txBody>
      </p:sp>
      <p:sp>
        <p:nvSpPr>
          <p:cNvPr id="15" name="TextBox 14">
            <a:extLst>
              <a:ext uri="{FF2B5EF4-FFF2-40B4-BE49-F238E27FC236}">
                <a16:creationId xmlns:a16="http://schemas.microsoft.com/office/drawing/2014/main" id="{13509A2E-D679-4890-9315-158318953BF6}"/>
              </a:ext>
            </a:extLst>
          </p:cNvPr>
          <p:cNvSpPr txBox="1"/>
          <p:nvPr/>
        </p:nvSpPr>
        <p:spPr>
          <a:xfrm>
            <a:off x="6116211" y="1801217"/>
            <a:ext cx="5940357" cy="830997"/>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Simple</a:t>
            </a:r>
            <a:r>
              <a:rPr lang="en-US" sz="1600" dirty="0">
                <a:solidFill>
                  <a:schemeClr val="accent2"/>
                </a:solidFill>
              </a:rPr>
              <a:t> example  </a:t>
            </a:r>
            <a:r>
              <a:rPr lang="en-US" sz="1600" dirty="0"/>
              <a:t>(1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[Column2] = "Key" </a:t>
            </a:r>
            <a:r>
              <a:rPr lang="en-US" sz="1600" dirty="0">
                <a:solidFill>
                  <a:schemeClr val="accent6"/>
                </a:solidFill>
              </a:rPr>
              <a:t>then</a:t>
            </a:r>
            <a:r>
              <a:rPr lang="en-US" sz="1600" dirty="0">
                <a:solidFill>
                  <a:schemeClr val="accent2"/>
                </a:solidFill>
              </a:rPr>
              <a:t> [Column2] </a:t>
            </a:r>
            <a:r>
              <a:rPr lang="en-US" sz="1600" dirty="0">
                <a:solidFill>
                  <a:schemeClr val="accent6"/>
                </a:solidFill>
              </a:rPr>
              <a:t>else “Other”</a:t>
            </a:r>
            <a:endParaRPr lang="en-US" sz="2133" dirty="0">
              <a:solidFill>
                <a:schemeClr val="accent2"/>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02CB4C0-1A57-4806-8EA9-3DB3FB0BB35F}"/>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57155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11480" y="228600"/>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spc="0" dirty="0">
                <a:ln>
                  <a:noFill/>
                </a:ln>
                <a:latin typeface="Segoe UI" panose="020B0502040204020203" pitchFamily="34" charset="0"/>
              </a:rPr>
              <a:t>i</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f….then….else</a:t>
            </a:r>
            <a:b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b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Using Conditional and Custom Column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46EC6C0D-67D4-41AA-8A47-63F685E2C8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1299" y="3811191"/>
            <a:ext cx="4859090" cy="2589609"/>
          </a:xfrm>
          <a:prstGeom prst="rect">
            <a:avLst/>
          </a:prstGeom>
          <a:ln>
            <a:solidFill>
              <a:schemeClr val="tx1"/>
            </a:solidFill>
          </a:ln>
        </p:spPr>
      </p:pic>
      <p:pic>
        <p:nvPicPr>
          <p:cNvPr id="3" name="Picture 2">
            <a:extLst>
              <a:ext uri="{FF2B5EF4-FFF2-40B4-BE49-F238E27FC236}">
                <a16:creationId xmlns:a16="http://schemas.microsoft.com/office/drawing/2014/main" id="{B7D9C95E-D0B8-41D0-8880-ED00EE87937D}"/>
              </a:ext>
            </a:extLst>
          </p:cNvPr>
          <p:cNvPicPr>
            <a:picLocks noChangeAspect="1"/>
          </p:cNvPicPr>
          <p:nvPr/>
        </p:nvPicPr>
        <p:blipFill>
          <a:blip r:embed="rId4"/>
          <a:stretch>
            <a:fillRect/>
          </a:stretch>
        </p:blipFill>
        <p:spPr>
          <a:xfrm>
            <a:off x="406400" y="4192301"/>
            <a:ext cx="5151990" cy="2347389"/>
          </a:xfrm>
          <a:prstGeom prst="rect">
            <a:avLst/>
          </a:prstGeom>
          <a:ln>
            <a:solidFill>
              <a:schemeClr val="tx1"/>
            </a:solidFill>
          </a:ln>
        </p:spPr>
      </p:pic>
      <p:sp>
        <p:nvSpPr>
          <p:cNvPr id="9" name="TextBox 8">
            <a:extLst>
              <a:ext uri="{FF2B5EF4-FFF2-40B4-BE49-F238E27FC236}">
                <a16:creationId xmlns:a16="http://schemas.microsoft.com/office/drawing/2014/main" id="{C18A1E93-219E-41CA-808E-A2DCF5124367}"/>
              </a:ext>
            </a:extLst>
          </p:cNvPr>
          <p:cNvSpPr txBox="1"/>
          <p:nvPr/>
        </p:nvSpPr>
        <p:spPr>
          <a:xfrm>
            <a:off x="118566" y="2763848"/>
            <a:ext cx="5439824"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t>1. How it reads in the formula bar when using the Conditional Column format</a:t>
            </a:r>
          </a:p>
        </p:txBody>
      </p:sp>
      <p:sp>
        <p:nvSpPr>
          <p:cNvPr id="13" name="TextBox 12">
            <a:extLst>
              <a:ext uri="{FF2B5EF4-FFF2-40B4-BE49-F238E27FC236}">
                <a16:creationId xmlns:a16="http://schemas.microsoft.com/office/drawing/2014/main" id="{96DA6271-197C-4E17-8E71-DCC24918CE83}"/>
              </a:ext>
            </a:extLst>
          </p:cNvPr>
          <p:cNvSpPr txBox="1"/>
          <p:nvPr/>
        </p:nvSpPr>
        <p:spPr>
          <a:xfrm>
            <a:off x="180092" y="1929668"/>
            <a:ext cx="5524630"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Whether you use Conditional Column or Custom Column, the results are the same</a:t>
            </a:r>
          </a:p>
        </p:txBody>
      </p:sp>
      <p:sp>
        <p:nvSpPr>
          <p:cNvPr id="15" name="TextBox 14">
            <a:extLst>
              <a:ext uri="{FF2B5EF4-FFF2-40B4-BE49-F238E27FC236}">
                <a16:creationId xmlns:a16="http://schemas.microsoft.com/office/drawing/2014/main" id="{FC0105F0-4C23-4291-AEEE-8E5A0884E910}"/>
              </a:ext>
            </a:extLst>
          </p:cNvPr>
          <p:cNvSpPr txBox="1"/>
          <p:nvPr/>
        </p:nvSpPr>
        <p:spPr>
          <a:xfrm>
            <a:off x="6112091" y="3176765"/>
            <a:ext cx="6079909" cy="5724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2. </a:t>
            </a:r>
            <a:r>
              <a:rPr lang="en-US" sz="2000" dirty="0">
                <a:gradFill>
                  <a:gsLst>
                    <a:gs pos="2917">
                      <a:schemeClr val="tx1"/>
                    </a:gs>
                    <a:gs pos="30000">
                      <a:schemeClr val="tx1"/>
                    </a:gs>
                  </a:gsLst>
                  <a:lin ang="5400000" scaled="0"/>
                </a:gradFill>
              </a:rPr>
              <a:t>When using the Custom Column format</a:t>
            </a:r>
          </a:p>
        </p:txBody>
      </p:sp>
      <p:pic>
        <p:nvPicPr>
          <p:cNvPr id="17" name="Picture 16">
            <a:extLst>
              <a:ext uri="{FF2B5EF4-FFF2-40B4-BE49-F238E27FC236}">
                <a16:creationId xmlns:a16="http://schemas.microsoft.com/office/drawing/2014/main" id="{741D652C-D9B7-4E70-885C-87CEA7D835DC}"/>
              </a:ext>
            </a:extLst>
          </p:cNvPr>
          <p:cNvPicPr>
            <a:picLocks noChangeAspect="1"/>
          </p:cNvPicPr>
          <p:nvPr/>
        </p:nvPicPr>
        <p:blipFill>
          <a:blip r:embed="rId5"/>
          <a:stretch>
            <a:fillRect/>
          </a:stretch>
        </p:blipFill>
        <p:spPr>
          <a:xfrm>
            <a:off x="389203" y="3584839"/>
            <a:ext cx="5439823" cy="525314"/>
          </a:xfrm>
          <a:prstGeom prst="rect">
            <a:avLst/>
          </a:prstGeom>
        </p:spPr>
      </p:pic>
      <p:pic>
        <p:nvPicPr>
          <p:cNvPr id="19" name="Picture 18">
            <a:extLst>
              <a:ext uri="{FF2B5EF4-FFF2-40B4-BE49-F238E27FC236}">
                <a16:creationId xmlns:a16="http://schemas.microsoft.com/office/drawing/2014/main" id="{889F8B2C-70A4-43C9-8FDA-59EC909BFD4B}"/>
              </a:ext>
            </a:extLst>
          </p:cNvPr>
          <p:cNvPicPr>
            <a:picLocks noChangeAspect="1"/>
          </p:cNvPicPr>
          <p:nvPr/>
        </p:nvPicPr>
        <p:blipFill>
          <a:blip r:embed="rId6"/>
          <a:stretch>
            <a:fillRect/>
          </a:stretch>
        </p:blipFill>
        <p:spPr>
          <a:xfrm>
            <a:off x="5605002" y="1873109"/>
            <a:ext cx="6324120" cy="1200511"/>
          </a:xfrm>
          <a:prstGeom prst="rect">
            <a:avLst/>
          </a:prstGeom>
        </p:spPr>
      </p:pic>
      <p:sp>
        <p:nvSpPr>
          <p:cNvPr id="12" name="Rectangle 11">
            <a:extLst>
              <a:ext uri="{FF2B5EF4-FFF2-40B4-BE49-F238E27FC236}">
                <a16:creationId xmlns:a16="http://schemas.microsoft.com/office/drawing/2014/main" id="{51E2CF26-5D44-4378-A51E-4F10A870A2A4}"/>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7506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11480" y="228600"/>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spc="0" dirty="0">
                <a:ln>
                  <a:noFill/>
                </a:ln>
                <a:latin typeface="Segoe UI" panose="020B0502040204020203" pitchFamily="34" charset="0"/>
              </a:rPr>
              <a:t>i</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f….then….else</a:t>
            </a:r>
            <a:b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b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Using Column </a:t>
            </a:r>
            <a:r>
              <a:rPr lang="en-US" sz="4400" kern="0" spc="0" dirty="0">
                <a:ln>
                  <a:noFill/>
                </a:ln>
                <a:latin typeface="Segoe UI" panose="020B0502040204020203" pitchFamily="34" charset="0"/>
              </a:rPr>
              <a:t>F</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rom Examples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BB8E1712-6061-4C18-8E51-18362A0B72C2}"/>
              </a:ext>
            </a:extLst>
          </p:cNvPr>
          <p:cNvSpPr txBox="1"/>
          <p:nvPr/>
        </p:nvSpPr>
        <p:spPr>
          <a:xfrm>
            <a:off x="156743" y="1768214"/>
            <a:ext cx="10823314"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rgbClr val="505050"/>
                </a:solidFill>
              </a:rPr>
              <a:t>You can use Column From Examples to create if else logic</a:t>
            </a:r>
          </a:p>
        </p:txBody>
      </p:sp>
      <p:pic>
        <p:nvPicPr>
          <p:cNvPr id="3" name="Picture 2">
            <a:extLst>
              <a:ext uri="{FF2B5EF4-FFF2-40B4-BE49-F238E27FC236}">
                <a16:creationId xmlns:a16="http://schemas.microsoft.com/office/drawing/2014/main" id="{7B5E8758-8854-4C6F-8F20-FF356013D9E6}"/>
              </a:ext>
            </a:extLst>
          </p:cNvPr>
          <p:cNvPicPr>
            <a:picLocks noChangeAspect="1"/>
          </p:cNvPicPr>
          <p:nvPr/>
        </p:nvPicPr>
        <p:blipFill>
          <a:blip r:embed="rId3"/>
          <a:stretch>
            <a:fillRect/>
          </a:stretch>
        </p:blipFill>
        <p:spPr>
          <a:xfrm>
            <a:off x="2037907" y="2396652"/>
            <a:ext cx="8521426" cy="4145885"/>
          </a:xfrm>
          <a:prstGeom prst="rect">
            <a:avLst/>
          </a:prstGeom>
          <a:ln>
            <a:solidFill>
              <a:schemeClr val="tx1"/>
            </a:solidFill>
          </a:ln>
        </p:spPr>
      </p:pic>
      <p:sp>
        <p:nvSpPr>
          <p:cNvPr id="8" name="Rectangle 7">
            <a:extLst>
              <a:ext uri="{FF2B5EF4-FFF2-40B4-BE49-F238E27FC236}">
                <a16:creationId xmlns:a16="http://schemas.microsoft.com/office/drawing/2014/main" id="{608C56E0-24B6-4D33-98CE-FB3CF2D070CD}"/>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7561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ea typeface="ＭＳ Ｐゴシック"/>
                <a:cs typeface="Segoe UI"/>
              </a:rPr>
              <a:t>Demo 3</a:t>
            </a:r>
            <a:br>
              <a:rPr lang="en-US" sz="8000" dirty="0"/>
            </a:br>
            <a:r>
              <a:rPr lang="en-US" b="0" i="0" dirty="0">
                <a:effectLst/>
                <a:latin typeface="Segoe UI"/>
                <a:ea typeface="ＭＳ Ｐゴシック"/>
                <a:cs typeface="Segoe UI"/>
              </a:rPr>
              <a:t>Power Query M</a:t>
            </a:r>
            <a:br>
              <a:rPr lang="en-US" b="0" i="0" dirty="0">
                <a:effectLst/>
                <a:latin typeface="Segoe UI" panose="020B0502040204020203" pitchFamily="34" charset="0"/>
              </a:rPr>
            </a:br>
            <a:endParaRPr lang="en-US" dirty="0">
              <a:solidFill>
                <a:schemeClr val="bg1"/>
              </a:solidFill>
            </a:endParaRPr>
          </a:p>
        </p:txBody>
      </p:sp>
    </p:spTree>
    <p:extLst>
      <p:ext uri="{BB962C8B-B14F-4D97-AF65-F5344CB8AC3E}">
        <p14:creationId xmlns:p14="http://schemas.microsoft.com/office/powerpoint/2010/main" val="408400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ea typeface="ＭＳ Ｐゴシック"/>
                <a:cs typeface="Segoe UI"/>
              </a:rPr>
              <a:t>Module 3 Lab: </a:t>
            </a:r>
            <a:br>
              <a:rPr lang="en-US" sz="8000" dirty="0"/>
            </a:br>
            <a:r>
              <a:rPr lang="en-US" sz="4900" dirty="0">
                <a:ea typeface="ＭＳ Ｐゴシック"/>
                <a:cs typeface="Segoe UI"/>
              </a:rPr>
              <a:t>Lab 3 – Create relationships between tables</a:t>
            </a:r>
            <a:br>
              <a:rPr lang="en-US" sz="8000" dirty="0"/>
            </a:br>
            <a:endParaRPr lang="en-US" dirty="0">
              <a:solidFill>
                <a:schemeClr val="bg1"/>
              </a:solidFill>
            </a:endParaRPr>
          </a:p>
        </p:txBody>
      </p:sp>
    </p:spTree>
    <p:extLst>
      <p:ext uri="{BB962C8B-B14F-4D97-AF65-F5344CB8AC3E}">
        <p14:creationId xmlns:p14="http://schemas.microsoft.com/office/powerpoint/2010/main" val="354005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t>Module 3 Knowledge Check</a:t>
            </a:r>
            <a:br>
              <a:rPr lang="en-US" sz="8000" dirty="0"/>
            </a:br>
            <a:r>
              <a:rPr lang="en-US" dirty="0"/>
              <a:t>https://aka.ms/PBIModShapCheck3</a:t>
            </a:r>
            <a:br>
              <a:rPr lang="en-US" sz="8000" dirty="0"/>
            </a:br>
            <a:r>
              <a:rPr lang="en-US" sz="8000" dirty="0"/>
              <a:t> </a:t>
            </a:r>
            <a:br>
              <a:rPr lang="en-US" sz="8000" dirty="0"/>
            </a:br>
            <a:endParaRPr lang="en-US" dirty="0">
              <a:solidFill>
                <a:schemeClr val="bg1"/>
              </a:solidFill>
            </a:endParaRPr>
          </a:p>
        </p:txBody>
      </p:sp>
    </p:spTree>
    <p:extLst>
      <p:ext uri="{BB962C8B-B14F-4D97-AF65-F5344CB8AC3E}">
        <p14:creationId xmlns:p14="http://schemas.microsoft.com/office/powerpoint/2010/main" val="197742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3 Knowledge Check Questions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is M used for?</a:t>
            </a:r>
          </a:p>
          <a:p>
            <a:pPr marL="800100" lvl="1" indent="-342900">
              <a:buFont typeface="+mj-lt"/>
              <a:buAutoNum type="alphaLcPeriod"/>
            </a:pPr>
            <a:r>
              <a:rPr lang="en-US" dirty="0"/>
              <a:t>To create dimension attributes</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To build queries that mashup data</a:t>
            </a:r>
          </a:p>
          <a:p>
            <a:pPr marL="800100" lvl="1" indent="-342900">
              <a:buFont typeface="+mj-lt"/>
              <a:buAutoNum type="alphaLcPeriod"/>
            </a:pPr>
            <a:r>
              <a:rPr lang="en-US" b="0" i="0" dirty="0">
                <a:effectLst/>
              </a:rPr>
              <a:t>To separate facts and dimensions</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Which way can you NOT use M?</a:t>
            </a:r>
          </a:p>
          <a:p>
            <a:pPr marL="800100" lvl="1" indent="-342900">
              <a:buFont typeface="+mj-lt"/>
              <a:buAutoNum type="alphaLcPeriod"/>
            </a:pPr>
            <a:r>
              <a:rPr lang="en-US" dirty="0">
                <a:solidFill>
                  <a:schemeClr val="tx1"/>
                </a:solidFill>
                <a:latin typeface="+mn-lt"/>
              </a:rPr>
              <a:t>Custom code</a:t>
            </a:r>
          </a:p>
          <a:p>
            <a:pPr marL="800100" lvl="1" indent="-342900">
              <a:buFont typeface="+mj-lt"/>
              <a:buAutoNum type="alphaLcPeriod"/>
            </a:pPr>
            <a:r>
              <a:rPr lang="en-US" dirty="0">
                <a:solidFill>
                  <a:schemeClr val="tx1"/>
                </a:solidFill>
                <a:latin typeface="+mn-lt"/>
              </a:rPr>
              <a:t>Using the ribbon</a:t>
            </a:r>
          </a:p>
          <a:p>
            <a:pPr marL="800100" lvl="1" indent="-342900">
              <a:buFont typeface="+mj-lt"/>
              <a:buAutoNum type="alphaLcPeriod"/>
            </a:pPr>
            <a:r>
              <a:rPr lang="en-US" b="0" i="0" dirty="0">
                <a:effectLst/>
              </a:rPr>
              <a:t>Importing a table</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What is one rule of using M?</a:t>
            </a:r>
          </a:p>
          <a:p>
            <a:pPr marL="800100" lvl="1" indent="-342900">
              <a:buFont typeface="+mj-lt"/>
              <a:buAutoNum type="alphaLcPeriod"/>
            </a:pPr>
            <a:r>
              <a:rPr lang="en-US" dirty="0">
                <a:solidFill>
                  <a:schemeClr val="tx1"/>
                </a:solidFill>
                <a:latin typeface="+mn-lt"/>
              </a:rPr>
              <a:t>The code must be in bold</a:t>
            </a:r>
          </a:p>
          <a:p>
            <a:pPr marL="800100" lvl="1" indent="-342900">
              <a:buFont typeface="+mj-lt"/>
              <a:buAutoNum type="alphaLcPeriod"/>
            </a:pPr>
            <a:r>
              <a:rPr lang="en-US" dirty="0">
                <a:solidFill>
                  <a:schemeClr val="tx1"/>
                </a:solidFill>
                <a:latin typeface="+mn-lt"/>
              </a:rPr>
              <a:t>It is case sensitive</a:t>
            </a:r>
          </a:p>
          <a:p>
            <a:pPr marL="800100" lvl="1" indent="-342900">
              <a:buFont typeface="+mj-lt"/>
              <a:buAutoNum type="alphaLcPeriod"/>
            </a:pPr>
            <a:r>
              <a:rPr lang="en-US" b="0" i="0" dirty="0">
                <a:effectLst/>
              </a:rPr>
              <a:t>You cannot use if then else statements</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345664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t>Module 4</a:t>
            </a:r>
            <a:br>
              <a:rPr lang="en-US" sz="8000" dirty="0"/>
            </a:br>
            <a:r>
              <a:rPr lang="en-US" dirty="0"/>
              <a:t>Understand Logic Operands</a:t>
            </a:r>
            <a:endParaRPr lang="en-US" dirty="0">
              <a:solidFill>
                <a:schemeClr val="bg1"/>
              </a:solidFill>
            </a:endParaRPr>
          </a:p>
        </p:txBody>
      </p:sp>
    </p:spTree>
    <p:extLst>
      <p:ext uri="{BB962C8B-B14F-4D97-AF65-F5344CB8AC3E}">
        <p14:creationId xmlns:p14="http://schemas.microsoft.com/office/powerpoint/2010/main" val="41999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453551" y="6910206"/>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140029" y="6910206"/>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Microsoft Power Platform</a:t>
            </a:r>
          </a:p>
        </p:txBody>
      </p:sp>
      <p:cxnSp>
        <p:nvCxnSpPr>
          <p:cNvPr id="6" name="Straight Connector 5">
            <a:extLst>
              <a:ext uri="{FF2B5EF4-FFF2-40B4-BE49-F238E27FC236}">
                <a16:creationId xmlns:a16="http://schemas.microsoft.com/office/drawing/2014/main" id="{38301268-BF23-4249-80AE-E88479982E08}"/>
              </a:ext>
              <a:ext uri="{C183D7F6-B498-43B3-948B-1728B52AA6E4}">
                <adec:decorative xmlns:adec="http://schemas.microsoft.com/office/drawing/2017/decorative" val="1"/>
              </a:ext>
            </a:extLst>
          </p:cNvPr>
          <p:cNvCxnSpPr>
            <a:cxnSpLocks/>
          </p:cNvCxnSpPr>
          <p:nvPr/>
        </p:nvCxnSpPr>
        <p:spPr>
          <a:xfrm>
            <a:off x="2141220" y="3429000"/>
            <a:ext cx="7443734" cy="0"/>
          </a:xfrm>
          <a:prstGeom prst="line">
            <a:avLst/>
          </a:prstGeom>
          <a:ln w="15875">
            <a:solidFill>
              <a:srgbClr val="75757A"/>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0D0039F-E462-4622-BCE3-6A4321616DCC}"/>
              </a:ext>
            </a:extLst>
          </p:cNvPr>
          <p:cNvSpPr/>
          <p:nvPr/>
        </p:nvSpPr>
        <p:spPr>
          <a:xfrm>
            <a:off x="0" y="1756634"/>
            <a:ext cx="12192000" cy="899886"/>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spcAft>
                <a:spcPts val="300"/>
              </a:spcAft>
              <a:buClrTx/>
              <a:buSzTx/>
              <a:buFontTx/>
              <a:buNone/>
              <a:tabLst/>
              <a:defRPr/>
            </a:pPr>
            <a:r>
              <a:rPr kumimoji="0" lang="en-US" sz="2000" b="0" i="0" u="none" strike="noStrike" kern="1200" cap="none" spc="0" normalizeH="0" baseline="0" noProof="0" dirty="0">
                <a:ln>
                  <a:noFill/>
                </a:ln>
                <a:effectLst/>
                <a:uLnTx/>
                <a:uFillTx/>
                <a:ea typeface="+mn-ea"/>
                <a:cs typeface="Segoe UI Semilight"/>
              </a:rPr>
              <a:t>The low-code platform that spans Office 365, Azure, Dynamics 365, and standalone applications</a:t>
            </a:r>
          </a:p>
          <a:p>
            <a:pPr marL="0" marR="0" lvl="0" indent="0" algn="ctr" defTabSz="913523" rtl="0" eaLnBrk="1" fontAlgn="auto" latinLnBrk="0" hangingPunct="1">
              <a:spcAft>
                <a:spcPts val="300"/>
              </a:spcAft>
              <a:buClrTx/>
              <a:buSzTx/>
              <a:buFontTx/>
              <a:buNone/>
              <a:tabLst/>
              <a:defRPr/>
            </a:pPr>
            <a:r>
              <a:rPr kumimoji="0" lang="en-US" sz="2000" b="1" i="0" u="none" strike="noStrike" kern="1200" cap="none" spc="0" normalizeH="0" baseline="0" noProof="0" dirty="0">
                <a:ln>
                  <a:noFill/>
                </a:ln>
                <a:solidFill>
                  <a:srgbClr val="3C3C41"/>
                </a:solidFill>
                <a:effectLst/>
                <a:uLnTx/>
                <a:uFillTx/>
                <a:latin typeface="+mj-lt"/>
                <a:ea typeface="+mn-ea"/>
                <a:cs typeface="Segoe UI"/>
              </a:rPr>
              <a:t>Innovation anywhere. Unlocks value everywhere.</a:t>
            </a:r>
          </a:p>
        </p:txBody>
      </p:sp>
      <p:grpSp>
        <p:nvGrpSpPr>
          <p:cNvPr id="22" name="Group 21">
            <a:extLst>
              <a:ext uri="{FF2B5EF4-FFF2-40B4-BE49-F238E27FC236}">
                <a16:creationId xmlns:a16="http://schemas.microsoft.com/office/drawing/2014/main" id="{2D9483FA-BF48-47F1-B24F-AC36EF9DAA99}"/>
              </a:ext>
              <a:ext uri="{C183D7F6-B498-43B3-948B-1728B52AA6E4}">
                <adec:decorative xmlns:adec="http://schemas.microsoft.com/office/drawing/2017/decorative" val="1"/>
              </a:ext>
            </a:extLst>
          </p:cNvPr>
          <p:cNvGrpSpPr/>
          <p:nvPr/>
        </p:nvGrpSpPr>
        <p:grpSpPr>
          <a:xfrm>
            <a:off x="2398341" y="4980415"/>
            <a:ext cx="7067550" cy="334370"/>
            <a:chOff x="3429816" y="4681550"/>
            <a:chExt cx="5443255" cy="334370"/>
          </a:xfrm>
        </p:grpSpPr>
        <p:sp>
          <p:nvSpPr>
            <p:cNvPr id="23" name="Rectangle 42">
              <a:extLst>
                <a:ext uri="{FF2B5EF4-FFF2-40B4-BE49-F238E27FC236}">
                  <a16:creationId xmlns:a16="http://schemas.microsoft.com/office/drawing/2014/main" id="{A843220E-6666-43DA-9F48-61AD3CE16713}"/>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3C1E8BBD-25B4-4B33-9B37-9E725F4696E7}"/>
                </a:ext>
              </a:extLst>
            </p:cNvPr>
            <p:cNvCxnSpPr>
              <a:cxnSpLocks/>
            </p:cNvCxnSpPr>
            <p:nvPr/>
          </p:nvCxnSpPr>
          <p:spPr>
            <a:xfrm>
              <a:off x="5199808" y="4686072"/>
              <a:ext cx="0" cy="329848"/>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72A413-03A0-4C0D-AE38-7B2EF23CC082}"/>
                </a:ext>
              </a:extLst>
            </p:cNvPr>
            <p:cNvCxnSpPr>
              <a:cxnSpLocks/>
            </p:cNvCxnSpPr>
            <p:nvPr/>
          </p:nvCxnSpPr>
          <p:spPr>
            <a:xfrm>
              <a:off x="7065580" y="4681550"/>
              <a:ext cx="0" cy="329847"/>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Oval 25" descr="Power BI white on yellow logo">
            <a:extLst>
              <a:ext uri="{FF2B5EF4-FFF2-40B4-BE49-F238E27FC236}">
                <a16:creationId xmlns:a16="http://schemas.microsoft.com/office/drawing/2014/main" id="{3FB75601-C116-40DB-A586-EC24D3F752B1}"/>
              </a:ext>
            </a:extLst>
          </p:cNvPr>
          <p:cNvSpPr/>
          <p:nvPr/>
        </p:nvSpPr>
        <p:spPr bwMode="auto">
          <a:xfrm>
            <a:off x="1239984" y="2898027"/>
            <a:ext cx="1051262" cy="1051262"/>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dirty="0">
              <a:ln>
                <a:noFill/>
              </a:ln>
              <a:solidFill>
                <a:schemeClr val="tx1"/>
              </a:solidFill>
              <a:effectLst/>
              <a:uLnTx/>
              <a:uFillTx/>
              <a:latin typeface="Segoe UI"/>
              <a:ea typeface="+mn-ea"/>
              <a:cs typeface="Segoe UI" pitchFamily="34" charset="0"/>
            </a:endParaRPr>
          </a:p>
        </p:txBody>
      </p:sp>
      <p:sp>
        <p:nvSpPr>
          <p:cNvPr id="27" name="Oval 26" descr="Power Automate white on violet logo">
            <a:extLst>
              <a:ext uri="{FF2B5EF4-FFF2-40B4-BE49-F238E27FC236}">
                <a16:creationId xmlns:a16="http://schemas.microsoft.com/office/drawing/2014/main" id="{7BD848F3-7CF4-4B79-BF8B-FB47EFAECA2F}"/>
              </a:ext>
            </a:extLst>
          </p:cNvPr>
          <p:cNvSpPr/>
          <p:nvPr/>
        </p:nvSpPr>
        <p:spPr bwMode="auto">
          <a:xfrm>
            <a:off x="3919215" y="2898028"/>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28" name="Oval 27" descr="Power Automate logo white on light blue">
            <a:extLst>
              <a:ext uri="{FF2B5EF4-FFF2-40B4-BE49-F238E27FC236}">
                <a16:creationId xmlns:a16="http://schemas.microsoft.com/office/drawing/2014/main" id="{A06DCE05-A4B8-4A1E-9A8A-A518496B2508}"/>
              </a:ext>
            </a:extLst>
          </p:cNvPr>
          <p:cNvSpPr/>
          <p:nvPr/>
        </p:nvSpPr>
        <p:spPr bwMode="auto">
          <a:xfrm>
            <a:off x="6598446" y="2886191"/>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29" name="Oval 28" descr="Power Virtual Agent logo white on marine blue">
            <a:extLst>
              <a:ext uri="{FF2B5EF4-FFF2-40B4-BE49-F238E27FC236}">
                <a16:creationId xmlns:a16="http://schemas.microsoft.com/office/drawing/2014/main" id="{2F71BCC7-A370-4728-BB97-ACBFF0A861DC}"/>
              </a:ext>
            </a:extLst>
          </p:cNvPr>
          <p:cNvSpPr/>
          <p:nvPr/>
        </p:nvSpPr>
        <p:spPr bwMode="auto">
          <a:xfrm>
            <a:off x="9225325" y="2898027"/>
            <a:ext cx="1051262" cy="1051262"/>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spcBef>
                <a:spcPct val="0"/>
              </a:spcBef>
              <a:spcAft>
                <a:spcPct val="0"/>
              </a:spcAft>
              <a:buClrTx/>
              <a:buSzTx/>
              <a:buFontTx/>
              <a:buNone/>
              <a:tabLst/>
              <a:defRPr/>
            </a:pPr>
            <a:endParaRPr kumimoji="0" lang="en-US" sz="1799"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nvGrpSpPr>
          <p:cNvPr id="30" name="Group 29" descr="Power BI - Business Analytcs, Power Apps Application Developemnt, Power Automate - Process automation, Power Virtual Agents- Intelligent Chatbots">
            <a:extLst>
              <a:ext uri="{FF2B5EF4-FFF2-40B4-BE49-F238E27FC236}">
                <a16:creationId xmlns:a16="http://schemas.microsoft.com/office/drawing/2014/main" id="{4AF85D95-4536-4B12-8CFB-FA3C3812A1DD}"/>
              </a:ext>
            </a:extLst>
          </p:cNvPr>
          <p:cNvGrpSpPr/>
          <p:nvPr/>
        </p:nvGrpSpPr>
        <p:grpSpPr>
          <a:xfrm>
            <a:off x="851215" y="4157608"/>
            <a:ext cx="10161803" cy="640080"/>
            <a:chOff x="1015099" y="3541701"/>
            <a:chExt cx="10161803" cy="640080"/>
          </a:xfrm>
        </p:grpSpPr>
        <p:sp>
          <p:nvSpPr>
            <p:cNvPr id="31" name="Rectangle 30">
              <a:extLst>
                <a:ext uri="{FF2B5EF4-FFF2-40B4-BE49-F238E27FC236}">
                  <a16:creationId xmlns:a16="http://schemas.microsoft.com/office/drawing/2014/main" id="{AC1C62B4-A63F-4E9F-AE95-00603A844EE4}"/>
                </a:ext>
              </a:extLst>
            </p:cNvPr>
            <p:cNvSpPr/>
            <p:nvPr/>
          </p:nvSpPr>
          <p:spPr bwMode="auto">
            <a:xfrm>
              <a:off x="1015099"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dirty="0">
                  <a:ln>
                    <a:noFill/>
                  </a:ln>
                  <a:solidFill>
                    <a:srgbClr val="3C3C41"/>
                  </a:solidFill>
                  <a:effectLst/>
                  <a:uLnTx/>
                  <a:uFillTx/>
                  <a:latin typeface="+mj-lt"/>
                  <a:ea typeface="Segoe UI" pitchFamily="34" charset="0"/>
                  <a:cs typeface="Segoe UI" pitchFamily="34" charset="0"/>
                </a:rPr>
                <a:t>Power BI</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dirty="0">
                  <a:ln>
                    <a:noFill/>
                  </a:ln>
                  <a:solidFill>
                    <a:srgbClr val="3C3C41"/>
                  </a:solidFill>
                  <a:effectLst/>
                  <a:uLnTx/>
                  <a:uFillTx/>
                  <a:ea typeface="Segoe UI" pitchFamily="34" charset="0"/>
                  <a:cs typeface="Segoe UI" pitchFamily="34" charset="0"/>
                </a:rPr>
                <a:t>Business analytics</a:t>
              </a:r>
            </a:p>
          </p:txBody>
        </p:sp>
        <p:sp>
          <p:nvSpPr>
            <p:cNvPr id="32" name="Rectangle 31">
              <a:extLst>
                <a:ext uri="{FF2B5EF4-FFF2-40B4-BE49-F238E27FC236}">
                  <a16:creationId xmlns:a16="http://schemas.microsoft.com/office/drawing/2014/main" id="{F46A5283-6EEA-490F-B97E-FE690E638018}"/>
                </a:ext>
              </a:extLst>
            </p:cNvPr>
            <p:cNvSpPr/>
            <p:nvPr/>
          </p:nvSpPr>
          <p:spPr bwMode="auto">
            <a:xfrm>
              <a:off x="3294316" y="3541701"/>
              <a:ext cx="2628828"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dirty="0">
                  <a:ln>
                    <a:noFill/>
                  </a:ln>
                  <a:solidFill>
                    <a:srgbClr val="3C3C41"/>
                  </a:solidFill>
                  <a:effectLst/>
                  <a:uLnTx/>
                  <a:uFillTx/>
                  <a:latin typeface="+mj-lt"/>
                  <a:ea typeface="+mn-ea"/>
                  <a:cs typeface="Segoe UI" pitchFamily="34" charset="0"/>
                </a:rPr>
                <a:t>Power Apps</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dirty="0">
                  <a:ln>
                    <a:noFill/>
                  </a:ln>
                  <a:solidFill>
                    <a:srgbClr val="3C3C41"/>
                  </a:solidFill>
                  <a:effectLst/>
                  <a:uLnTx/>
                  <a:uFillTx/>
                  <a:ea typeface="+mn-ea"/>
                  <a:cs typeface="Segoe UI" pitchFamily="34" charset="0"/>
                </a:rPr>
                <a:t>Application development</a:t>
              </a:r>
            </a:p>
          </p:txBody>
        </p:sp>
        <p:sp>
          <p:nvSpPr>
            <p:cNvPr id="33" name="Rectangle 32">
              <a:extLst>
                <a:ext uri="{FF2B5EF4-FFF2-40B4-BE49-F238E27FC236}">
                  <a16:creationId xmlns:a16="http://schemas.microsoft.com/office/drawing/2014/main" id="{4970C5F1-73A7-4222-B358-17C546F38E9A}"/>
                </a:ext>
              </a:extLst>
            </p:cNvPr>
            <p:cNvSpPr/>
            <p:nvPr/>
          </p:nvSpPr>
          <p:spPr bwMode="auto">
            <a:xfrm>
              <a:off x="6373561"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mn-ea"/>
                  <a:cs typeface="Segoe UI" pitchFamily="34" charset="0"/>
                </a:rPr>
                <a:t>Power Automate</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mn-ea"/>
                  <a:cs typeface="Segoe UI" pitchFamily="34" charset="0"/>
                </a:rPr>
                <a:t>Process automation</a:t>
              </a:r>
            </a:p>
          </p:txBody>
        </p:sp>
        <p:sp>
          <p:nvSpPr>
            <p:cNvPr id="34" name="Rectangle 33">
              <a:extLst>
                <a:ext uri="{FF2B5EF4-FFF2-40B4-BE49-F238E27FC236}">
                  <a16:creationId xmlns:a16="http://schemas.microsoft.com/office/drawing/2014/main" id="{600BAB45-AD9C-4EE3-AD34-99F3BF843D8B}"/>
                </a:ext>
              </a:extLst>
            </p:cNvPr>
            <p:cNvSpPr/>
            <p:nvPr/>
          </p:nvSpPr>
          <p:spPr bwMode="auto">
            <a:xfrm>
              <a:off x="8652778" y="3541701"/>
              <a:ext cx="2524124"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mj-lt"/>
                  <a:ea typeface="+mn-ea"/>
                  <a:cs typeface="Segoe UI" pitchFamily="34" charset="0"/>
                </a:rPr>
                <a:t>Power Virtual Agents</a:t>
              </a:r>
            </a:p>
            <a:p>
              <a:pPr marL="0" marR="0" lvl="0" indent="0" algn="ctr" defTabSz="932114" rtl="0" eaLnBrk="1" fontAlgn="base" latinLnBrk="0" hangingPunct="1">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ea typeface="+mn-ea"/>
                  <a:cs typeface="Segoe UI" pitchFamily="34" charset="0"/>
                </a:rPr>
                <a:t>Intelligent </a:t>
              </a:r>
              <a:r>
                <a:rPr lang="en-US" sz="1600">
                  <a:solidFill>
                    <a:srgbClr val="3C3C41"/>
                  </a:solidFill>
                  <a:cs typeface="Segoe UI" pitchFamily="34" charset="0"/>
                </a:rPr>
                <a:t>chatbots</a:t>
              </a:r>
              <a:endParaRPr kumimoji="0" lang="en-US" sz="1600" b="0" i="0" u="none" strike="noStrike" kern="1200" cap="none" spc="0" normalizeH="0" baseline="0" noProof="0">
                <a:ln>
                  <a:noFill/>
                </a:ln>
                <a:solidFill>
                  <a:srgbClr val="3C3C41"/>
                </a:solidFill>
                <a:effectLst/>
                <a:uLnTx/>
                <a:uFillTx/>
                <a:ea typeface="+mn-ea"/>
                <a:cs typeface="Segoe UI" pitchFamily="34" charset="0"/>
              </a:endParaRPr>
            </a:p>
          </p:txBody>
        </p:sp>
      </p:grpSp>
      <p:grpSp>
        <p:nvGrpSpPr>
          <p:cNvPr id="35" name="Group 34" descr="Data connection logo">
            <a:extLst>
              <a:ext uri="{FF2B5EF4-FFF2-40B4-BE49-F238E27FC236}">
                <a16:creationId xmlns:a16="http://schemas.microsoft.com/office/drawing/2014/main" id="{6AC305BF-D4DE-4FFA-8694-D21DF2235165}"/>
              </a:ext>
            </a:extLst>
          </p:cNvPr>
          <p:cNvGrpSpPr/>
          <p:nvPr/>
        </p:nvGrpSpPr>
        <p:grpSpPr>
          <a:xfrm>
            <a:off x="1765615" y="5377292"/>
            <a:ext cx="1371600" cy="1369752"/>
            <a:chOff x="1929499" y="4899286"/>
            <a:chExt cx="1371600" cy="1369752"/>
          </a:xfrm>
        </p:grpSpPr>
        <p:sp>
          <p:nvSpPr>
            <p:cNvPr id="36" name="Rectangle 35">
              <a:extLst>
                <a:ext uri="{FF2B5EF4-FFF2-40B4-BE49-F238E27FC236}">
                  <a16:creationId xmlns:a16="http://schemas.microsoft.com/office/drawing/2014/main" id="{1C4CF98A-FB3B-4EA0-84B0-A6686819B76E}"/>
                </a:ext>
              </a:extLst>
            </p:cNvPr>
            <p:cNvSpPr/>
            <p:nvPr/>
          </p:nvSpPr>
          <p:spPr bwMode="auto">
            <a:xfrm>
              <a:off x="1929499"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j-lt"/>
                  <a:ea typeface="+mn-ea"/>
                  <a:cs typeface="Segoe UI" pitchFamily="34" charset="0"/>
                </a:rPr>
                <a:t>Data</a:t>
              </a:r>
              <a:br>
                <a:rPr kumimoji="0" lang="en-US" sz="1600" b="1" i="0" u="none" strike="noStrike" kern="1200" cap="none" spc="0" normalizeH="0" baseline="0" noProof="0" dirty="0">
                  <a:ln>
                    <a:noFill/>
                  </a:ln>
                  <a:solidFill>
                    <a:schemeClr val="tx1"/>
                  </a:solidFill>
                  <a:effectLst/>
                  <a:uLnTx/>
                  <a:uFillTx/>
                  <a:latin typeface="+mj-lt"/>
                  <a:ea typeface="+mn-ea"/>
                  <a:cs typeface="Segoe UI" pitchFamily="34" charset="0"/>
                </a:rPr>
              </a:br>
              <a:r>
                <a:rPr kumimoji="0" lang="en-US" sz="1600" b="1" i="0" u="none" strike="noStrike" kern="1200" cap="none" spc="0" normalizeH="0" baseline="0" noProof="0" dirty="0">
                  <a:ln>
                    <a:noFill/>
                  </a:ln>
                  <a:solidFill>
                    <a:schemeClr val="tx1"/>
                  </a:solidFill>
                  <a:effectLst/>
                  <a:uLnTx/>
                  <a:uFillTx/>
                  <a:latin typeface="+mj-lt"/>
                  <a:ea typeface="+mn-ea"/>
                  <a:cs typeface="Segoe UI" pitchFamily="34" charset="0"/>
                </a:rPr>
                <a:t>connectors</a:t>
              </a:r>
            </a:p>
          </p:txBody>
        </p:sp>
        <p:sp>
          <p:nvSpPr>
            <p:cNvPr id="37" name="plug" title="Icon of a power plug showing an A to B connection">
              <a:extLst>
                <a:ext uri="{FF2B5EF4-FFF2-40B4-BE49-F238E27FC236}">
                  <a16:creationId xmlns:a16="http://schemas.microsoft.com/office/drawing/2014/main" id="{FAE0F940-C7CB-4314-94F0-7657EFA1E1F9}"/>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grpSp>
        <p:nvGrpSpPr>
          <p:cNvPr id="38" name="Group 37" descr="Globe represents portals">
            <a:extLst>
              <a:ext uri="{FF2B5EF4-FFF2-40B4-BE49-F238E27FC236}">
                <a16:creationId xmlns:a16="http://schemas.microsoft.com/office/drawing/2014/main" id="{183EC3A5-5E17-4A91-A1F7-350BA752CE08}"/>
              </a:ext>
            </a:extLst>
          </p:cNvPr>
          <p:cNvGrpSpPr/>
          <p:nvPr/>
        </p:nvGrpSpPr>
        <p:grpSpPr>
          <a:xfrm>
            <a:off x="4018328" y="5499907"/>
            <a:ext cx="1371600" cy="1247137"/>
            <a:chOff x="4182212" y="5021901"/>
            <a:chExt cx="1371600" cy="1247137"/>
          </a:xfrm>
        </p:grpSpPr>
        <p:grpSp>
          <p:nvGrpSpPr>
            <p:cNvPr id="39" name="Group 38">
              <a:extLst>
                <a:ext uri="{FF2B5EF4-FFF2-40B4-BE49-F238E27FC236}">
                  <a16:creationId xmlns:a16="http://schemas.microsoft.com/office/drawing/2014/main" id="{3E84F99B-063E-48BF-9FAD-CB6D5B6B23D1}"/>
                </a:ext>
              </a:extLst>
            </p:cNvPr>
            <p:cNvGrpSpPr/>
            <p:nvPr/>
          </p:nvGrpSpPr>
          <p:grpSpPr>
            <a:xfrm>
              <a:off x="4630379" y="5021901"/>
              <a:ext cx="475266" cy="454817"/>
              <a:chOff x="4939349" y="5201042"/>
              <a:chExt cx="475266" cy="454817"/>
            </a:xfrm>
          </p:grpSpPr>
          <p:sp>
            <p:nvSpPr>
              <p:cNvPr id="41" name="Oval 40">
                <a:extLst>
                  <a:ext uri="{FF2B5EF4-FFF2-40B4-BE49-F238E27FC236}">
                    <a16:creationId xmlns:a16="http://schemas.microsoft.com/office/drawing/2014/main" id="{3FF28EF9-FC22-46F9-A783-DF7FC3EF82CA}"/>
                  </a:ext>
                </a:extLst>
              </p:cNvPr>
              <p:cNvSpPr/>
              <p:nvPr/>
            </p:nvSpPr>
            <p:spPr bwMode="auto">
              <a:xfrm>
                <a:off x="4939349" y="5201042"/>
                <a:ext cx="475266"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354F6CBF-5A8A-43AB-8DF4-E8BC2D6BA472}"/>
                  </a:ext>
                </a:extLst>
              </p:cNvPr>
              <p:cNvSpPr/>
              <p:nvPr/>
            </p:nvSpPr>
            <p:spPr bwMode="auto">
              <a:xfrm>
                <a:off x="5056392" y="5201042"/>
                <a:ext cx="241179"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D7177787-4DE5-44F5-A0C9-5597DF5BE434}"/>
                  </a:ext>
                </a:extLst>
              </p:cNvPr>
              <p:cNvCxnSpPr>
                <a:cxnSpLocks/>
              </p:cNvCxnSpPr>
              <p:nvPr/>
            </p:nvCxnSpPr>
            <p:spPr>
              <a:xfrm>
                <a:off x="4950980" y="5350947"/>
                <a:ext cx="437987"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E905B5-7E79-4C61-A755-C3335DBACB65}"/>
                  </a:ext>
                </a:extLst>
              </p:cNvPr>
              <p:cNvCxnSpPr>
                <a:cxnSpLocks/>
              </p:cNvCxnSpPr>
              <p:nvPr/>
            </p:nvCxnSpPr>
            <p:spPr>
              <a:xfrm>
                <a:off x="4950980" y="5508817"/>
                <a:ext cx="45339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40AD242F-EC10-4DEB-9A58-353B4B731F0E}"/>
                </a:ext>
              </a:extLst>
            </p:cNvPr>
            <p:cNvSpPr/>
            <p:nvPr/>
          </p:nvSpPr>
          <p:spPr bwMode="auto">
            <a:xfrm>
              <a:off x="4182212"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Portals</a:t>
              </a:r>
            </a:p>
          </p:txBody>
        </p:sp>
      </p:grpSp>
      <p:grpSp>
        <p:nvGrpSpPr>
          <p:cNvPr id="45" name="Group 44" descr="AI builder logo">
            <a:extLst>
              <a:ext uri="{FF2B5EF4-FFF2-40B4-BE49-F238E27FC236}">
                <a16:creationId xmlns:a16="http://schemas.microsoft.com/office/drawing/2014/main" id="{CD9B7499-8508-4E17-B3A6-2F994F9DBF67}"/>
              </a:ext>
            </a:extLst>
          </p:cNvPr>
          <p:cNvGrpSpPr/>
          <p:nvPr/>
        </p:nvGrpSpPr>
        <p:grpSpPr>
          <a:xfrm>
            <a:off x="6436074" y="5416352"/>
            <a:ext cx="1371600" cy="1330692"/>
            <a:chOff x="6599958" y="4938346"/>
            <a:chExt cx="1371600" cy="1330692"/>
          </a:xfrm>
        </p:grpSpPr>
        <p:pic>
          <p:nvPicPr>
            <p:cNvPr id="46" name="Graphic 45">
              <a:extLst>
                <a:ext uri="{FF2B5EF4-FFF2-40B4-BE49-F238E27FC236}">
                  <a16:creationId xmlns:a16="http://schemas.microsoft.com/office/drawing/2014/main" id="{92224A0A-B20A-4318-8B18-887D18BDED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7" y="4938346"/>
              <a:ext cx="653244" cy="670740"/>
            </a:xfrm>
            <a:prstGeom prst="rect">
              <a:avLst/>
            </a:prstGeom>
          </p:spPr>
        </p:pic>
        <p:sp>
          <p:nvSpPr>
            <p:cNvPr id="47" name="Rectangle 46">
              <a:extLst>
                <a:ext uri="{FF2B5EF4-FFF2-40B4-BE49-F238E27FC236}">
                  <a16:creationId xmlns:a16="http://schemas.microsoft.com/office/drawing/2014/main" id="{F5624FAC-4C9D-43E8-80EF-CBE86FD6D376}"/>
                </a:ext>
              </a:extLst>
            </p:cNvPr>
            <p:cNvSpPr/>
            <p:nvPr/>
          </p:nvSpPr>
          <p:spPr bwMode="auto">
            <a:xfrm>
              <a:off x="6599958"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AI Builder</a:t>
              </a:r>
            </a:p>
          </p:txBody>
        </p:sp>
      </p:grpSp>
      <p:sp>
        <p:nvSpPr>
          <p:cNvPr id="49" name="Rectangle 48">
            <a:extLst>
              <a:ext uri="{FF2B5EF4-FFF2-40B4-BE49-F238E27FC236}">
                <a16:creationId xmlns:a16="http://schemas.microsoft.com/office/drawing/2014/main" id="{312B8742-D7B9-4885-AFB1-928FAF1967B7}"/>
              </a:ext>
            </a:extLst>
          </p:cNvPr>
          <p:cNvSpPr/>
          <p:nvPr/>
        </p:nvSpPr>
        <p:spPr bwMode="auto">
          <a:xfrm>
            <a:off x="8785109" y="6198404"/>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114" fontAlgn="base">
              <a:spcBef>
                <a:spcPct val="0"/>
              </a:spcBef>
              <a:spcAft>
                <a:spcPts val="400"/>
              </a:spcAft>
              <a:defRPr/>
            </a:pPr>
            <a:r>
              <a:rPr kumimoji="0" lang="en-US" sz="1600" b="1" i="0" u="none" strike="noStrike" kern="1200" cap="none" spc="0" normalizeH="0" baseline="0" noProof="0" dirty="0" err="1">
                <a:ln>
                  <a:noFill/>
                </a:ln>
                <a:solidFill>
                  <a:schemeClr val="tx1"/>
                </a:solidFill>
                <a:effectLst/>
                <a:uLnTx/>
                <a:uFillTx/>
                <a:latin typeface="+mj-lt"/>
                <a:ea typeface="+mn-ea"/>
                <a:cs typeface="Segoe UI"/>
              </a:rPr>
              <a:t>Dataverse</a:t>
            </a:r>
            <a:endParaRPr kumimoji="0" lang="en-US" sz="1600" b="1" i="0" u="none" strike="noStrike" kern="1200" cap="none" spc="0" normalizeH="0" baseline="0" noProof="0" dirty="0">
              <a:ln>
                <a:noFill/>
              </a:ln>
              <a:solidFill>
                <a:schemeClr val="tx1"/>
              </a:solidFill>
              <a:effectLst/>
              <a:uLnTx/>
              <a:uFillTx/>
              <a:latin typeface="+mj-lt"/>
              <a:ea typeface="+mn-ea"/>
              <a:cs typeface="Segoe UI"/>
            </a:endParaRPr>
          </a:p>
        </p:txBody>
      </p:sp>
      <p:pic>
        <p:nvPicPr>
          <p:cNvPr id="51" name="Picture 50">
            <a:extLst>
              <a:ext uri="{FF2B5EF4-FFF2-40B4-BE49-F238E27FC236}">
                <a16:creationId xmlns:a16="http://schemas.microsoft.com/office/drawing/2014/main" id="{FB2E3CFF-DDF5-4089-8093-772A4DB8973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2079" y="3090182"/>
            <a:ext cx="685714" cy="685714"/>
          </a:xfrm>
          <a:prstGeom prst="rect">
            <a:avLst/>
          </a:prstGeom>
        </p:spPr>
      </p:pic>
      <p:pic>
        <p:nvPicPr>
          <p:cNvPr id="52" name="Picture 51">
            <a:extLst>
              <a:ext uri="{FF2B5EF4-FFF2-40B4-BE49-F238E27FC236}">
                <a16:creationId xmlns:a16="http://schemas.microsoft.com/office/drawing/2014/main" id="{738C53CB-67D6-4D4A-83E0-2DF903B79CE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4498" y="3091683"/>
            <a:ext cx="685714" cy="685714"/>
          </a:xfrm>
          <a:prstGeom prst="rect">
            <a:avLst/>
          </a:prstGeom>
        </p:spPr>
      </p:pic>
      <p:pic>
        <p:nvPicPr>
          <p:cNvPr id="53" name="Picture 52">
            <a:extLst>
              <a:ext uri="{FF2B5EF4-FFF2-40B4-BE49-F238E27FC236}">
                <a16:creationId xmlns:a16="http://schemas.microsoft.com/office/drawing/2014/main" id="{7440C867-49D8-4C66-B6DE-ECF1E21ED64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3638" y="3078638"/>
            <a:ext cx="685714" cy="685714"/>
          </a:xfrm>
          <a:prstGeom prst="rect">
            <a:avLst/>
          </a:prstGeom>
        </p:spPr>
      </p:pic>
      <p:pic>
        <p:nvPicPr>
          <p:cNvPr id="54" name="Picture 53">
            <a:extLst>
              <a:ext uri="{FF2B5EF4-FFF2-40B4-BE49-F238E27FC236}">
                <a16:creationId xmlns:a16="http://schemas.microsoft.com/office/drawing/2014/main" id="{2666629F-9D52-4B34-ADD3-AD81D37B574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8099" y="3089164"/>
            <a:ext cx="685714" cy="685714"/>
          </a:xfrm>
          <a:prstGeom prst="rect">
            <a:avLst/>
          </a:prstGeom>
        </p:spPr>
      </p:pic>
      <p:sp>
        <p:nvSpPr>
          <p:cNvPr id="3" name="Rectangle 2">
            <a:extLst>
              <a:ext uri="{FF2B5EF4-FFF2-40B4-BE49-F238E27FC236}">
                <a16:creationId xmlns:a16="http://schemas.microsoft.com/office/drawing/2014/main" id="{46CD12D1-97AA-4425-8B05-F29E5C52DD1E}"/>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pic>
        <p:nvPicPr>
          <p:cNvPr id="15" name="Picture 14">
            <a:extLst>
              <a:ext uri="{FF2B5EF4-FFF2-40B4-BE49-F238E27FC236}">
                <a16:creationId xmlns:a16="http://schemas.microsoft.com/office/drawing/2014/main" id="{CC8655C2-24AE-480C-A11E-C0617079E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6877" y="5415939"/>
            <a:ext cx="782052" cy="782052"/>
          </a:xfrm>
          <a:prstGeom prst="rect">
            <a:avLst/>
          </a:prstGeom>
        </p:spPr>
      </p:pic>
    </p:spTree>
    <p:extLst>
      <p:ext uri="{BB962C8B-B14F-4D97-AF65-F5344CB8AC3E}">
        <p14:creationId xmlns:p14="http://schemas.microsoft.com/office/powerpoint/2010/main" val="316863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4 Objectives</a:t>
            </a:r>
          </a:p>
        </p:txBody>
      </p:sp>
      <p:sp>
        <p:nvSpPr>
          <p:cNvPr id="6" name="Rectangle 5">
            <a:extLst>
              <a:ext uri="{FF2B5EF4-FFF2-40B4-BE49-F238E27FC236}">
                <a16:creationId xmlns:a16="http://schemas.microsoft.com/office/drawing/2014/main" id="{21CFC9E6-C583-424B-B8CC-102166F66A25}"/>
              </a:ext>
            </a:extLst>
          </p:cNvPr>
          <p:cNvSpPr/>
          <p:nvPr/>
        </p:nvSpPr>
        <p:spPr>
          <a:xfrm>
            <a:off x="295628" y="1949139"/>
            <a:ext cx="11037454" cy="29597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Transformations </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Join operation</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53989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spc="0" dirty="0">
                <a:ln>
                  <a:noFill/>
                </a:ln>
                <a:latin typeface="Segoe UI" panose="020B0502040204020203" pitchFamily="34" charset="0"/>
              </a:rPr>
              <a:t>Key Transformations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3" name="Rectangle 2">
            <a:extLst>
              <a:ext uri="{FF2B5EF4-FFF2-40B4-BE49-F238E27FC236}">
                <a16:creationId xmlns:a16="http://schemas.microsoft.com/office/drawing/2014/main" id="{50F9D2C2-11BB-4779-8044-3B6E0AB36A7A}"/>
              </a:ext>
            </a:extLst>
          </p:cNvPr>
          <p:cNvSpPr/>
          <p:nvPr/>
        </p:nvSpPr>
        <p:spPr bwMode="auto">
          <a:xfrm>
            <a:off x="267621" y="1806867"/>
            <a:ext cx="3622309" cy="47203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BB7020A-AC19-4097-A7A7-2350C7B2717D}"/>
              </a:ext>
            </a:extLst>
          </p:cNvPr>
          <p:cNvSpPr/>
          <p:nvPr/>
        </p:nvSpPr>
        <p:spPr bwMode="auto">
          <a:xfrm>
            <a:off x="4029493" y="1806867"/>
            <a:ext cx="3622309" cy="47203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525CA2A-106F-4254-811C-1C08605CFB78}"/>
              </a:ext>
            </a:extLst>
          </p:cNvPr>
          <p:cNvSpPr/>
          <p:nvPr/>
        </p:nvSpPr>
        <p:spPr bwMode="auto">
          <a:xfrm>
            <a:off x="7791365" y="1806865"/>
            <a:ext cx="3901435" cy="47203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E13B7D68-F10A-403D-8946-05F2B1CA926C}"/>
              </a:ext>
            </a:extLst>
          </p:cNvPr>
          <p:cNvSpPr txBox="1"/>
          <p:nvPr/>
        </p:nvSpPr>
        <p:spPr>
          <a:xfrm>
            <a:off x="267622" y="1820657"/>
            <a:ext cx="3622308" cy="243143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505050"/>
                </a:solidFill>
              </a:rPr>
              <a:t>Transpose</a:t>
            </a:r>
          </a:p>
          <a:p>
            <a:pPr>
              <a:lnSpc>
                <a:spcPct val="90000"/>
              </a:lnSpc>
              <a:spcAft>
                <a:spcPts val="600"/>
              </a:spcAft>
            </a:pPr>
            <a:r>
              <a:rPr lang="en-US" sz="1400" dirty="0">
                <a:gradFill>
                  <a:gsLst>
                    <a:gs pos="2917">
                      <a:schemeClr val="tx1"/>
                    </a:gs>
                    <a:gs pos="30000">
                      <a:schemeClr val="tx1"/>
                    </a:gs>
                  </a:gsLst>
                  <a:lin ang="5400000" scaled="0"/>
                </a:gradFill>
              </a:rPr>
              <a:t>Convert Rows to Columns and Columns to Rows</a:t>
            </a:r>
          </a:p>
          <a:p>
            <a:pPr marL="342900" indent="-342900">
              <a:lnSpc>
                <a:spcPct val="90000"/>
              </a:lnSpc>
              <a:spcAft>
                <a:spcPts val="600"/>
              </a:spcAft>
              <a:buFont typeface="Wingdings" panose="05000000000000000000" pitchFamily="2" charset="2"/>
              <a:buChar char="§"/>
            </a:pPr>
            <a:r>
              <a:rPr lang="en-US" sz="1400" b="1" dirty="0">
                <a:solidFill>
                  <a:srgbClr val="505050"/>
                </a:solidFill>
              </a:rPr>
              <a:t>Syntax</a:t>
            </a:r>
            <a:r>
              <a:rPr lang="en-US" sz="1400" b="1" dirty="0"/>
              <a:t>:  </a:t>
            </a:r>
            <a:br>
              <a:rPr lang="en-US" sz="1400" b="1" dirty="0"/>
            </a:br>
            <a:r>
              <a:rPr lang="en-US" sz="1400" dirty="0" err="1">
                <a:gradFill>
                  <a:gsLst>
                    <a:gs pos="2917">
                      <a:schemeClr val="tx1"/>
                    </a:gs>
                    <a:gs pos="30000">
                      <a:schemeClr val="tx1"/>
                    </a:gs>
                  </a:gsLst>
                  <a:lin ang="5400000" scaled="0"/>
                </a:gradFill>
              </a:rPr>
              <a:t>Table.Transpose</a:t>
            </a:r>
            <a:r>
              <a:rPr lang="en-US" sz="1400" dirty="0">
                <a:gradFill>
                  <a:gsLst>
                    <a:gs pos="2917">
                      <a:schemeClr val="tx1"/>
                    </a:gs>
                    <a:gs pos="30000">
                      <a:schemeClr val="tx1"/>
                    </a:gs>
                  </a:gsLst>
                  <a:lin ang="5400000" scaled="0"/>
                </a:gradFill>
              </a:rPr>
              <a:t>(</a:t>
            </a:r>
            <a:r>
              <a:rPr lang="en-US" sz="1400" dirty="0">
                <a:solidFill>
                  <a:srgbClr val="00B0F0"/>
                </a:solidFill>
              </a:rPr>
              <a:t>Previous</a:t>
            </a:r>
            <a:r>
              <a:rPr lang="en-US" sz="1400" dirty="0">
                <a:gradFill>
                  <a:gsLst>
                    <a:gs pos="2917">
                      <a:schemeClr val="tx1"/>
                    </a:gs>
                    <a:gs pos="30000">
                      <a:schemeClr val="tx1"/>
                    </a:gs>
                  </a:gsLst>
                  <a:lin ang="5400000" scaled="0"/>
                </a:gradFill>
              </a:rPr>
              <a: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Column headers are lost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To transpose column headers, demote them to data prior to transpose</a:t>
            </a:r>
          </a:p>
        </p:txBody>
      </p:sp>
      <p:sp>
        <p:nvSpPr>
          <p:cNvPr id="16" name="TextBox 15">
            <a:extLst>
              <a:ext uri="{FF2B5EF4-FFF2-40B4-BE49-F238E27FC236}">
                <a16:creationId xmlns:a16="http://schemas.microsoft.com/office/drawing/2014/main" id="{019C396F-B709-423B-A496-0080277B6238}"/>
              </a:ext>
            </a:extLst>
          </p:cNvPr>
          <p:cNvSpPr txBox="1"/>
          <p:nvPr/>
        </p:nvSpPr>
        <p:spPr>
          <a:xfrm>
            <a:off x="4029493" y="1812156"/>
            <a:ext cx="3761872" cy="2674578"/>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r>
              <a:rPr lang="en-US" dirty="0">
                <a:solidFill>
                  <a:srgbClr val="505050"/>
                </a:solidFill>
              </a:rPr>
              <a:t>Pivot Column</a:t>
            </a:r>
          </a:p>
          <a:p>
            <a:r>
              <a:rPr lang="en-US" sz="1400" b="0" dirty="0">
                <a:gradFill>
                  <a:gsLst>
                    <a:gs pos="2917">
                      <a:schemeClr val="tx1"/>
                    </a:gs>
                    <a:gs pos="30000">
                      <a:schemeClr val="tx1"/>
                    </a:gs>
                  </a:gsLst>
                  <a:lin ang="5400000" scaled="0"/>
                </a:gradFill>
              </a:rPr>
              <a:t>Convert Selected column of values into Column Headers</a:t>
            </a:r>
          </a:p>
          <a:p>
            <a:pPr lvl="1"/>
            <a:r>
              <a:rPr lang="en-US" b="1" dirty="0">
                <a:solidFill>
                  <a:srgbClr val="505050"/>
                </a:solidFill>
              </a:rPr>
              <a:t>Syntax</a:t>
            </a:r>
            <a:r>
              <a:rPr lang="en-US" b="1" dirty="0"/>
              <a:t>:</a:t>
            </a:r>
          </a:p>
          <a:p>
            <a:pPr marL="0" lvl="1" indent="0">
              <a:buNone/>
            </a:pPr>
            <a:r>
              <a:rPr lang="en-US" sz="1200" dirty="0" err="1">
                <a:gradFill>
                  <a:gsLst>
                    <a:gs pos="2917">
                      <a:schemeClr val="tx1"/>
                    </a:gs>
                    <a:gs pos="30000">
                      <a:schemeClr val="tx1"/>
                    </a:gs>
                  </a:gsLst>
                  <a:lin ang="5400000" scaled="0"/>
                </a:gradFill>
              </a:rPr>
              <a:t>Table.Pivot</a:t>
            </a:r>
            <a:r>
              <a:rPr lang="en-US" sz="1200" dirty="0">
                <a:gradFill>
                  <a:gsLst>
                    <a:gs pos="2917">
                      <a:schemeClr val="tx1"/>
                    </a:gs>
                    <a:gs pos="30000">
                      <a:schemeClr val="tx1"/>
                    </a:gs>
                  </a:gsLst>
                  <a:lin ang="5400000" scaled="0"/>
                </a:gradFill>
              </a:rPr>
              <a:t>(</a:t>
            </a:r>
            <a:r>
              <a:rPr lang="en-US" sz="1200" dirty="0" err="1">
                <a:solidFill>
                  <a:srgbClr val="00B0F0"/>
                </a:solidFill>
              </a:rPr>
              <a:t>Previous</a:t>
            </a:r>
            <a:r>
              <a:rPr lang="en-US" sz="1200" dirty="0" err="1">
                <a:gradFill>
                  <a:gsLst>
                    <a:gs pos="2917">
                      <a:schemeClr val="tx1"/>
                    </a:gs>
                    <a:gs pos="30000">
                      <a:schemeClr val="tx1"/>
                    </a:gs>
                  </a:gsLst>
                  <a:lin ang="5400000" scaled="0"/>
                </a:gradFill>
              </a:rPr>
              <a:t>,List.Distinct</a:t>
            </a:r>
            <a:r>
              <a:rPr lang="en-US" sz="1200" dirty="0">
                <a:gradFill>
                  <a:gsLst>
                    <a:gs pos="2917">
                      <a:schemeClr val="tx1"/>
                    </a:gs>
                    <a:gs pos="30000">
                      <a:schemeClr val="tx1"/>
                    </a:gs>
                  </a:gsLst>
                  <a:lin ang="5400000" scaled="0"/>
                </a:gradFill>
              </a:rPr>
              <a:t>(</a:t>
            </a:r>
            <a:r>
              <a:rPr lang="en-US" sz="1200" dirty="0">
                <a:solidFill>
                  <a:srgbClr val="00B0F0"/>
                </a:solidFill>
              </a:rPr>
              <a:t>Previous</a:t>
            </a:r>
            <a:r>
              <a:rPr lang="en-US" sz="1200" dirty="0">
                <a:gradFill>
                  <a:gsLst>
                    <a:gs pos="2917">
                      <a:schemeClr val="tx1"/>
                    </a:gs>
                    <a:gs pos="30000">
                      <a:schemeClr val="tx1"/>
                    </a:gs>
                  </a:gsLst>
                  <a:lin ang="5400000" scaled="0"/>
                </a:gradFill>
              </a:rPr>
              <a:t>[Color]), </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"Color", "Value", </a:t>
            </a:r>
            <a:r>
              <a:rPr lang="en-US" sz="1200" dirty="0" err="1">
                <a:gradFill>
                  <a:gsLst>
                    <a:gs pos="2917">
                      <a:schemeClr val="tx1"/>
                    </a:gs>
                    <a:gs pos="30000">
                      <a:schemeClr val="tx1"/>
                    </a:gs>
                  </a:gsLst>
                  <a:lin ang="5400000" scaled="0"/>
                </a:gradFill>
              </a:rPr>
              <a:t>List.Sum</a:t>
            </a:r>
            <a:r>
              <a:rPr lang="en-US" sz="1200" dirty="0">
                <a:gradFill>
                  <a:gsLst>
                    <a:gs pos="2917">
                      <a:schemeClr val="tx1"/>
                    </a:gs>
                    <a:gs pos="30000">
                      <a:schemeClr val="tx1"/>
                    </a:gs>
                  </a:gsLst>
                  <a:lin ang="5400000" scaled="0"/>
                </a:gradFill>
              </a:rPr>
              <a:t>)</a:t>
            </a:r>
          </a:p>
          <a:p>
            <a:pPr lvl="1"/>
            <a:r>
              <a:rPr lang="en-US" dirty="0"/>
              <a:t>The values in [Color] column are converted to headers</a:t>
            </a:r>
          </a:p>
          <a:p>
            <a:pPr lvl="1"/>
            <a:r>
              <a:rPr lang="en-US" dirty="0"/>
              <a:t>The values in the [Value] column are filled in where applicable</a:t>
            </a:r>
          </a:p>
        </p:txBody>
      </p:sp>
      <p:pic>
        <p:nvPicPr>
          <p:cNvPr id="18" name="Picture 17">
            <a:extLst>
              <a:ext uri="{FF2B5EF4-FFF2-40B4-BE49-F238E27FC236}">
                <a16:creationId xmlns:a16="http://schemas.microsoft.com/office/drawing/2014/main" id="{D50211F3-FF5B-4B6B-8BE4-68761ABC6A9B}"/>
              </a:ext>
            </a:extLst>
          </p:cNvPr>
          <p:cNvPicPr>
            <a:picLocks noChangeAspect="1"/>
          </p:cNvPicPr>
          <p:nvPr/>
        </p:nvPicPr>
        <p:blipFill>
          <a:blip r:embed="rId3"/>
          <a:stretch>
            <a:fillRect/>
          </a:stretch>
        </p:blipFill>
        <p:spPr>
          <a:xfrm>
            <a:off x="403909" y="5482956"/>
            <a:ext cx="3469588" cy="596335"/>
          </a:xfrm>
          <a:prstGeom prst="rect">
            <a:avLst/>
          </a:prstGeom>
        </p:spPr>
      </p:pic>
      <p:sp>
        <p:nvSpPr>
          <p:cNvPr id="20" name="Bent Arrow 18">
            <a:extLst>
              <a:ext uri="{FF2B5EF4-FFF2-40B4-BE49-F238E27FC236}">
                <a16:creationId xmlns:a16="http://schemas.microsoft.com/office/drawing/2014/main" id="{1B405541-6C62-431B-B178-D9F70CF71EC4}"/>
              </a:ext>
            </a:extLst>
          </p:cNvPr>
          <p:cNvSpPr/>
          <p:nvPr/>
        </p:nvSpPr>
        <p:spPr bwMode="auto">
          <a:xfrm rot="16200000" flipH="1" flipV="1">
            <a:off x="2801659" y="4794801"/>
            <a:ext cx="602108" cy="560236"/>
          </a:xfrm>
          <a:prstGeom prst="bentArrow">
            <a:avLst>
              <a:gd name="adj1" fmla="val 25000"/>
              <a:gd name="adj2" fmla="val 25859"/>
              <a:gd name="adj3" fmla="val 25000"/>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D716AA03-167B-4CC6-9441-FDB09D611070}"/>
              </a:ext>
            </a:extLst>
          </p:cNvPr>
          <p:cNvPicPr>
            <a:picLocks noChangeAspect="1"/>
          </p:cNvPicPr>
          <p:nvPr/>
        </p:nvPicPr>
        <p:blipFill>
          <a:blip r:embed="rId4"/>
          <a:stretch>
            <a:fillRect/>
          </a:stretch>
        </p:blipFill>
        <p:spPr>
          <a:xfrm>
            <a:off x="403909" y="4265882"/>
            <a:ext cx="2316726" cy="897555"/>
          </a:xfrm>
          <a:prstGeom prst="rect">
            <a:avLst/>
          </a:prstGeom>
        </p:spPr>
      </p:pic>
      <p:pic>
        <p:nvPicPr>
          <p:cNvPr id="24" name="Picture 23">
            <a:extLst>
              <a:ext uri="{FF2B5EF4-FFF2-40B4-BE49-F238E27FC236}">
                <a16:creationId xmlns:a16="http://schemas.microsoft.com/office/drawing/2014/main" id="{59B9AE61-285A-469C-AA80-A29C87F6F62D}"/>
              </a:ext>
            </a:extLst>
          </p:cNvPr>
          <p:cNvPicPr>
            <a:picLocks noChangeAspect="1"/>
          </p:cNvPicPr>
          <p:nvPr/>
        </p:nvPicPr>
        <p:blipFill>
          <a:blip r:embed="rId4"/>
          <a:stretch>
            <a:fillRect/>
          </a:stretch>
        </p:blipFill>
        <p:spPr>
          <a:xfrm>
            <a:off x="3991130" y="4295944"/>
            <a:ext cx="2083870" cy="807341"/>
          </a:xfrm>
          <a:prstGeom prst="rect">
            <a:avLst/>
          </a:prstGeom>
        </p:spPr>
      </p:pic>
      <p:pic>
        <p:nvPicPr>
          <p:cNvPr id="26" name="Picture 25">
            <a:extLst>
              <a:ext uri="{FF2B5EF4-FFF2-40B4-BE49-F238E27FC236}">
                <a16:creationId xmlns:a16="http://schemas.microsoft.com/office/drawing/2014/main" id="{11EE28B5-2EE5-41F1-BB4B-977B1B560C21}"/>
              </a:ext>
            </a:extLst>
          </p:cNvPr>
          <p:cNvPicPr>
            <a:picLocks noChangeAspect="1"/>
          </p:cNvPicPr>
          <p:nvPr/>
        </p:nvPicPr>
        <p:blipFill>
          <a:blip r:embed="rId5"/>
          <a:stretch>
            <a:fillRect/>
          </a:stretch>
        </p:blipFill>
        <p:spPr>
          <a:xfrm>
            <a:off x="4817915" y="5657259"/>
            <a:ext cx="2752189" cy="844064"/>
          </a:xfrm>
          <a:prstGeom prst="rect">
            <a:avLst/>
          </a:prstGeom>
        </p:spPr>
      </p:pic>
      <p:sp>
        <p:nvSpPr>
          <p:cNvPr id="28" name="Bent Arrow 24">
            <a:extLst>
              <a:ext uri="{FF2B5EF4-FFF2-40B4-BE49-F238E27FC236}">
                <a16:creationId xmlns:a16="http://schemas.microsoft.com/office/drawing/2014/main" id="{6AFCCF95-7179-4D6F-A6A7-DA303F081C69}"/>
              </a:ext>
            </a:extLst>
          </p:cNvPr>
          <p:cNvSpPr/>
          <p:nvPr/>
        </p:nvSpPr>
        <p:spPr bwMode="auto">
          <a:xfrm rot="10800000" flipH="1">
            <a:off x="4455698" y="5145179"/>
            <a:ext cx="2684670" cy="431998"/>
          </a:xfrm>
          <a:prstGeom prst="bentArrow">
            <a:avLst>
              <a:gd name="adj1" fmla="val 36141"/>
              <a:gd name="adj2" fmla="val 39310"/>
              <a:gd name="adj3" fmla="val 27378"/>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125CA781-AF62-4891-A395-10DA214D0FD1}"/>
              </a:ext>
            </a:extLst>
          </p:cNvPr>
          <p:cNvSpPr txBox="1"/>
          <p:nvPr/>
        </p:nvSpPr>
        <p:spPr>
          <a:xfrm>
            <a:off x="7791365" y="1812156"/>
            <a:ext cx="3761872" cy="2646878"/>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r>
              <a:rPr lang="en-US" dirty="0">
                <a:solidFill>
                  <a:srgbClr val="505050"/>
                </a:solidFill>
              </a:rPr>
              <a:t>Unpivot Columns</a:t>
            </a:r>
          </a:p>
          <a:p>
            <a:r>
              <a:rPr lang="en-US" sz="1400" b="0" dirty="0">
                <a:gradFill>
                  <a:gsLst>
                    <a:gs pos="2917">
                      <a:schemeClr val="tx1"/>
                    </a:gs>
                    <a:gs pos="30000">
                      <a:schemeClr val="tx1"/>
                    </a:gs>
                  </a:gsLst>
                  <a:lin ang="5400000" scaled="0"/>
                </a:gradFill>
              </a:rPr>
              <a:t>Convert Selected Column Headers  into a column of values</a:t>
            </a:r>
          </a:p>
          <a:p>
            <a:pPr lvl="1"/>
            <a:r>
              <a:rPr lang="en-US" b="1" dirty="0">
                <a:solidFill>
                  <a:srgbClr val="505050"/>
                </a:solidFill>
              </a:rPr>
              <a:t>Syntax</a:t>
            </a:r>
            <a:r>
              <a:rPr lang="en-US" b="1" dirty="0"/>
              <a:t>:</a:t>
            </a:r>
          </a:p>
          <a:p>
            <a:pPr lvl="1"/>
            <a:r>
              <a:rPr lang="en-US" sz="1200" dirty="0" err="1">
                <a:gradFill>
                  <a:gsLst>
                    <a:gs pos="2917">
                      <a:schemeClr val="tx1"/>
                    </a:gs>
                    <a:gs pos="30000">
                      <a:schemeClr val="tx1"/>
                    </a:gs>
                  </a:gsLst>
                  <a:lin ang="5400000" scaled="0"/>
                </a:gradFill>
              </a:rPr>
              <a:t>Table.UnpivotOtherColumns</a:t>
            </a:r>
            <a:r>
              <a:rPr lang="en-US" sz="1200" dirty="0">
                <a:gradFill>
                  <a:gsLst>
                    <a:gs pos="2917">
                      <a:schemeClr val="tx1"/>
                    </a:gs>
                    <a:gs pos="30000">
                      <a:schemeClr val="tx1"/>
                    </a:gs>
                  </a:gsLst>
                  <a:lin ang="5400000" scaled="0"/>
                </a:gradFill>
              </a:rPr>
              <a:t>(</a:t>
            </a:r>
            <a:r>
              <a:rPr lang="en-US" sz="1200" dirty="0">
                <a:solidFill>
                  <a:srgbClr val="00B0F0"/>
                </a:solidFill>
              </a:rPr>
              <a:t>Previous</a:t>
            </a:r>
            <a:r>
              <a:rPr lang="en-US" sz="1200" dirty="0">
                <a:gradFill>
                  <a:gsLst>
                    <a:gs pos="2917">
                      <a:schemeClr val="tx1"/>
                    </a:gs>
                    <a:gs pos="30000">
                      <a:schemeClr val="tx1"/>
                    </a:gs>
                  </a:gsLst>
                  <a:lin ang="5400000" scaled="0"/>
                </a:gradFill>
              </a:rPr>
              <a:t>, {"Letter"}, "Attribute", "Value")</a:t>
            </a:r>
          </a:p>
          <a:p>
            <a:pPr lvl="1"/>
            <a:r>
              <a:rPr lang="en-US" dirty="0"/>
              <a:t>The </a:t>
            </a:r>
            <a:r>
              <a:rPr lang="en-US" dirty="0" err="1"/>
              <a:t>unpivoted</a:t>
            </a:r>
            <a:r>
              <a:rPr lang="en-US" dirty="0"/>
              <a:t> column headers become the column [Attribute]</a:t>
            </a:r>
          </a:p>
          <a:p>
            <a:pPr lvl="1"/>
            <a:r>
              <a:rPr lang="en-US" dirty="0"/>
              <a:t>The </a:t>
            </a:r>
            <a:r>
              <a:rPr lang="en-US" dirty="0" err="1"/>
              <a:t>unpivoted</a:t>
            </a:r>
            <a:r>
              <a:rPr lang="en-US" dirty="0"/>
              <a:t> values become the column [Value]</a:t>
            </a:r>
          </a:p>
        </p:txBody>
      </p:sp>
      <p:sp>
        <p:nvSpPr>
          <p:cNvPr id="32" name="Rectangle 31">
            <a:extLst>
              <a:ext uri="{FF2B5EF4-FFF2-40B4-BE49-F238E27FC236}">
                <a16:creationId xmlns:a16="http://schemas.microsoft.com/office/drawing/2014/main" id="{E96FA749-2CFA-4163-9D4E-B722A143EA55}"/>
              </a:ext>
            </a:extLst>
          </p:cNvPr>
          <p:cNvSpPr/>
          <p:nvPr/>
        </p:nvSpPr>
        <p:spPr>
          <a:xfrm>
            <a:off x="2571848" y="6488668"/>
            <a:ext cx="6074355" cy="369332"/>
          </a:xfrm>
          <a:prstGeom prst="rect">
            <a:avLst/>
          </a:prstGeom>
        </p:spPr>
        <p:txBody>
          <a:bodyPr wrap="none">
            <a:spAutoFit/>
          </a:bodyPr>
          <a:lstStyle/>
          <a:p>
            <a:r>
              <a:rPr lang="en-US" b="1" dirty="0">
                <a:solidFill>
                  <a:srgbClr val="505050"/>
                </a:solidFill>
              </a:rPr>
              <a:t>Note</a:t>
            </a:r>
            <a:r>
              <a:rPr lang="en-US" b="1" dirty="0"/>
              <a:t>: </a:t>
            </a:r>
            <a:r>
              <a:rPr lang="en-US" dirty="0">
                <a:solidFill>
                  <a:srgbClr val="00B0F0"/>
                </a:solidFill>
              </a:rPr>
              <a:t>Previous</a:t>
            </a:r>
            <a:r>
              <a:rPr lang="en-US" dirty="0">
                <a:solidFill>
                  <a:schemeClr val="tx1">
                    <a:lumMod val="50000"/>
                    <a:lumOff val="50000"/>
                  </a:schemeClr>
                </a:solidFill>
              </a:rPr>
              <a:t> =&gt; Name of the previous step in the query</a:t>
            </a:r>
          </a:p>
        </p:txBody>
      </p:sp>
      <p:pic>
        <p:nvPicPr>
          <p:cNvPr id="34" name="Picture 33">
            <a:extLst>
              <a:ext uri="{FF2B5EF4-FFF2-40B4-BE49-F238E27FC236}">
                <a16:creationId xmlns:a16="http://schemas.microsoft.com/office/drawing/2014/main" id="{1F8C9816-B5E6-4023-9EE5-7D35B2AF4190}"/>
              </a:ext>
            </a:extLst>
          </p:cNvPr>
          <p:cNvPicPr>
            <a:picLocks noChangeAspect="1"/>
          </p:cNvPicPr>
          <p:nvPr/>
        </p:nvPicPr>
        <p:blipFill>
          <a:blip r:embed="rId5"/>
          <a:stretch>
            <a:fillRect/>
          </a:stretch>
        </p:blipFill>
        <p:spPr>
          <a:xfrm>
            <a:off x="7848565" y="4332136"/>
            <a:ext cx="2880635" cy="883457"/>
          </a:xfrm>
          <a:prstGeom prst="rect">
            <a:avLst/>
          </a:prstGeom>
        </p:spPr>
      </p:pic>
      <p:pic>
        <p:nvPicPr>
          <p:cNvPr id="36" name="Picture 35">
            <a:extLst>
              <a:ext uri="{FF2B5EF4-FFF2-40B4-BE49-F238E27FC236}">
                <a16:creationId xmlns:a16="http://schemas.microsoft.com/office/drawing/2014/main" id="{41B4B16F-C0E6-46E9-8FF5-5D05136A3B74}"/>
              </a:ext>
            </a:extLst>
          </p:cNvPr>
          <p:cNvPicPr>
            <a:picLocks noChangeAspect="1"/>
          </p:cNvPicPr>
          <p:nvPr/>
        </p:nvPicPr>
        <p:blipFill>
          <a:blip r:embed="rId6"/>
          <a:stretch>
            <a:fillRect/>
          </a:stretch>
        </p:blipFill>
        <p:spPr>
          <a:xfrm>
            <a:off x="8411429" y="5498380"/>
            <a:ext cx="2457704" cy="888157"/>
          </a:xfrm>
          <a:prstGeom prst="rect">
            <a:avLst/>
          </a:prstGeom>
        </p:spPr>
      </p:pic>
      <p:sp>
        <p:nvSpPr>
          <p:cNvPr id="38" name="Bent Arrow 33">
            <a:extLst>
              <a:ext uri="{FF2B5EF4-FFF2-40B4-BE49-F238E27FC236}">
                <a16:creationId xmlns:a16="http://schemas.microsoft.com/office/drawing/2014/main" id="{1AC75A45-ED0D-4DF2-A947-A3F764FE3C92}"/>
              </a:ext>
            </a:extLst>
          </p:cNvPr>
          <p:cNvSpPr/>
          <p:nvPr/>
        </p:nvSpPr>
        <p:spPr bwMode="auto">
          <a:xfrm rot="16200000" flipH="1" flipV="1">
            <a:off x="10400565" y="4918060"/>
            <a:ext cx="1284674" cy="348277"/>
          </a:xfrm>
          <a:prstGeom prst="bentArrow">
            <a:avLst>
              <a:gd name="adj1" fmla="val 45650"/>
              <a:gd name="adj2" fmla="val 50000"/>
              <a:gd name="adj3" fmla="val 25001"/>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19AC24E-2940-4014-801C-FB72ECDE4C20}"/>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67565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Join Kinds – Merge Types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3" name="Rectangle 2">
            <a:extLst>
              <a:ext uri="{FF2B5EF4-FFF2-40B4-BE49-F238E27FC236}">
                <a16:creationId xmlns:a16="http://schemas.microsoft.com/office/drawing/2014/main" id="{90AB1958-E8B0-4965-B0AD-C2C8EBAB3E14}"/>
              </a:ext>
            </a:extLst>
          </p:cNvPr>
          <p:cNvSpPr/>
          <p:nvPr/>
        </p:nvSpPr>
        <p:spPr bwMode="auto">
          <a:xfrm>
            <a:off x="355042" y="1816845"/>
            <a:ext cx="3622309" cy="217762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02D239B1-6052-4BEF-97A3-4C4ECFFFF1AF}"/>
              </a:ext>
            </a:extLst>
          </p:cNvPr>
          <p:cNvSpPr/>
          <p:nvPr/>
        </p:nvSpPr>
        <p:spPr bwMode="auto">
          <a:xfrm>
            <a:off x="4116914" y="1816844"/>
            <a:ext cx="3622309" cy="2192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7FC2797-3779-4FE1-8858-20471AF325F0}"/>
              </a:ext>
            </a:extLst>
          </p:cNvPr>
          <p:cNvSpPr/>
          <p:nvPr/>
        </p:nvSpPr>
        <p:spPr bwMode="auto">
          <a:xfrm>
            <a:off x="7878786" y="1816843"/>
            <a:ext cx="3901435" cy="2192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1E472213-6F5F-4685-907B-2362FCF82CDE}"/>
              </a:ext>
            </a:extLst>
          </p:cNvPr>
          <p:cNvSpPr/>
          <p:nvPr/>
        </p:nvSpPr>
        <p:spPr bwMode="auto">
          <a:xfrm>
            <a:off x="355042" y="4066543"/>
            <a:ext cx="3622309" cy="207300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CEF309C-5A58-4AB5-AD69-EF622373F5D7}"/>
              </a:ext>
            </a:extLst>
          </p:cNvPr>
          <p:cNvSpPr/>
          <p:nvPr/>
        </p:nvSpPr>
        <p:spPr bwMode="auto">
          <a:xfrm>
            <a:off x="4116914" y="4066542"/>
            <a:ext cx="3622309" cy="207300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3AA932D-1275-4DB2-AF5F-5EB8BAC3381E}"/>
              </a:ext>
            </a:extLst>
          </p:cNvPr>
          <p:cNvSpPr/>
          <p:nvPr/>
        </p:nvSpPr>
        <p:spPr bwMode="auto">
          <a:xfrm>
            <a:off x="7878786" y="4066541"/>
            <a:ext cx="3901435" cy="207300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8B1427A-D5F7-491F-9E13-D3568CAF4A07}"/>
              </a:ext>
            </a:extLst>
          </p:cNvPr>
          <p:cNvSpPr txBox="1"/>
          <p:nvPr/>
        </p:nvSpPr>
        <p:spPr>
          <a:xfrm>
            <a:off x="3977351" y="1804198"/>
            <a:ext cx="3761872" cy="1702004"/>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Outer </a:t>
            </a:r>
            <a:r>
              <a:rPr lang="en-US" sz="1100" b="1" dirty="0">
                <a:gradFill>
                  <a:gsLst>
                    <a:gs pos="2917">
                      <a:schemeClr val="tx1"/>
                    </a:gs>
                    <a:gs pos="30000">
                      <a:schemeClr val="tx1"/>
                    </a:gs>
                  </a:gsLst>
                  <a:lin ang="5400000" scaled="0"/>
                </a:gradFill>
              </a:rPr>
              <a:t>(</a:t>
            </a:r>
            <a:r>
              <a:rPr lang="en-US" sz="1100" dirty="0" err="1"/>
              <a:t>JoinKind.LeftOuter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Default for Merge</a:t>
            </a:r>
          </a:p>
          <a:p>
            <a:pPr>
              <a:lnSpc>
                <a:spcPct val="90000"/>
              </a:lnSpc>
              <a:spcAft>
                <a:spcPts val="600"/>
              </a:spcAft>
            </a:pPr>
            <a:r>
              <a:rPr lang="en-US" sz="1600" dirty="0">
                <a:gradFill>
                  <a:gsLst>
                    <a:gs pos="2917">
                      <a:schemeClr val="tx1"/>
                    </a:gs>
                    <a:gs pos="30000">
                      <a:schemeClr val="tx1"/>
                    </a:gs>
                  </a:gsLst>
                  <a:lin ang="5400000" scaled="0"/>
                </a:gradFill>
              </a:rPr>
              <a:t>Shows all rows in 1st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and “paints” attributes from second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matches in joined column(s).  </a:t>
            </a:r>
          </a:p>
        </p:txBody>
      </p:sp>
      <p:sp>
        <p:nvSpPr>
          <p:cNvPr id="22" name="TextBox 21">
            <a:extLst>
              <a:ext uri="{FF2B5EF4-FFF2-40B4-BE49-F238E27FC236}">
                <a16:creationId xmlns:a16="http://schemas.microsoft.com/office/drawing/2014/main" id="{684467BE-FE29-4645-8B20-EF92AABD493D}"/>
              </a:ext>
            </a:extLst>
          </p:cNvPr>
          <p:cNvSpPr txBox="1"/>
          <p:nvPr/>
        </p:nvSpPr>
        <p:spPr>
          <a:xfrm>
            <a:off x="4116914" y="4069503"/>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Outer  </a:t>
            </a:r>
            <a:r>
              <a:rPr lang="en-US" sz="1100" b="1" dirty="0">
                <a:gradFill>
                  <a:gsLst>
                    <a:gs pos="2917">
                      <a:schemeClr val="tx1"/>
                    </a:gs>
                    <a:gs pos="30000">
                      <a:schemeClr val="tx1"/>
                    </a:gs>
                  </a:gsLst>
                  <a:lin ang="5400000" scaled="0"/>
                </a:gradFill>
              </a:rPr>
              <a:t>(</a:t>
            </a:r>
            <a:r>
              <a:rPr lang="en-US" sz="1100" dirty="0" err="1"/>
              <a:t>JoinKind.RightOuter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all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and “paints” attributes from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matches in joined column(s)</a:t>
            </a:r>
          </a:p>
        </p:txBody>
      </p:sp>
      <p:sp>
        <p:nvSpPr>
          <p:cNvPr id="24" name="TextBox 23">
            <a:extLst>
              <a:ext uri="{FF2B5EF4-FFF2-40B4-BE49-F238E27FC236}">
                <a16:creationId xmlns:a16="http://schemas.microsoft.com/office/drawing/2014/main" id="{AF2C1FDA-C73B-4F99-B1C5-6834B746B3E2}"/>
              </a:ext>
            </a:extLst>
          </p:cNvPr>
          <p:cNvSpPr txBox="1"/>
          <p:nvPr/>
        </p:nvSpPr>
        <p:spPr>
          <a:xfrm>
            <a:off x="355042" y="4099445"/>
            <a:ext cx="3622309"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Inner  </a:t>
            </a:r>
            <a:r>
              <a:rPr lang="en-US" sz="1100" b="1" dirty="0">
                <a:gradFill>
                  <a:gsLst>
                    <a:gs pos="2917">
                      <a:schemeClr val="tx1"/>
                    </a:gs>
                    <a:gs pos="30000">
                      <a:schemeClr val="tx1"/>
                    </a:gs>
                  </a:gsLst>
                  <a:lin ang="5400000" scaled="0"/>
                </a:gradFill>
              </a:rPr>
              <a:t>(</a:t>
            </a:r>
            <a:r>
              <a:rPr lang="en-US" sz="1100" dirty="0" err="1"/>
              <a:t>JoinKind.Inner</a:t>
            </a:r>
            <a:r>
              <a:rPr lang="en-US" sz="1100" b="1"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Limits the rows to ONLY those which Match on joined column(s)</a:t>
            </a:r>
          </a:p>
        </p:txBody>
      </p:sp>
      <p:sp>
        <p:nvSpPr>
          <p:cNvPr id="26" name="TextBox 25">
            <a:extLst>
              <a:ext uri="{FF2B5EF4-FFF2-40B4-BE49-F238E27FC236}">
                <a16:creationId xmlns:a16="http://schemas.microsoft.com/office/drawing/2014/main" id="{94EB1CB5-483B-4726-94B3-907B7F6F3FF1}"/>
              </a:ext>
            </a:extLst>
          </p:cNvPr>
          <p:cNvSpPr txBox="1"/>
          <p:nvPr/>
        </p:nvSpPr>
        <p:spPr>
          <a:xfrm>
            <a:off x="355042" y="1815009"/>
            <a:ext cx="3610982"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Full Outer </a:t>
            </a:r>
            <a:r>
              <a:rPr lang="en-US" sz="1100" dirty="0">
                <a:gradFill>
                  <a:gsLst>
                    <a:gs pos="2917">
                      <a:schemeClr val="tx1"/>
                    </a:gs>
                    <a:gs pos="30000">
                      <a:schemeClr val="tx1"/>
                    </a:gs>
                  </a:gsLst>
                  <a:lin ang="5400000" scaled="0"/>
                </a:gradFill>
              </a:rPr>
              <a:t>(</a:t>
            </a:r>
            <a:r>
              <a:rPr lang="en-US" sz="1100" dirty="0" err="1">
                <a:gradFill>
                  <a:gsLst>
                    <a:gs pos="2917">
                      <a:schemeClr val="tx1"/>
                    </a:gs>
                    <a:gs pos="30000">
                      <a:schemeClr val="tx1"/>
                    </a:gs>
                  </a:gsLst>
                  <a:lin ang="5400000" scaled="0"/>
                </a:gradFill>
              </a:rPr>
              <a:t>JoinKind.FullOuter</a:t>
            </a:r>
            <a:r>
              <a:rPr lang="en-US" sz="1100"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Shows </a:t>
            </a:r>
            <a:r>
              <a:rPr lang="en-US" sz="1600" b="1" dirty="0">
                <a:gradFill>
                  <a:gsLst>
                    <a:gs pos="2917">
                      <a:schemeClr val="tx1"/>
                    </a:gs>
                    <a:gs pos="30000">
                      <a:schemeClr val="tx1"/>
                    </a:gs>
                  </a:gsLst>
                  <a:lin ang="5400000" scaled="0"/>
                </a:gradFill>
              </a:rPr>
              <a:t>all of the rows from both queries.  </a:t>
            </a:r>
            <a:r>
              <a:rPr lang="en-US" sz="1600" dirty="0">
                <a:gradFill>
                  <a:gsLst>
                    <a:gs pos="2917">
                      <a:schemeClr val="tx1"/>
                    </a:gs>
                    <a:gs pos="30000">
                      <a:schemeClr val="tx1"/>
                    </a:gs>
                  </a:gsLst>
                  <a:lin ang="5400000" scaled="0"/>
                </a:gradFill>
              </a:rPr>
              <a:t>Like SQL “Union All”</a:t>
            </a:r>
          </a:p>
        </p:txBody>
      </p:sp>
      <p:pic>
        <p:nvPicPr>
          <p:cNvPr id="28" name="Picture 27">
            <a:extLst>
              <a:ext uri="{FF2B5EF4-FFF2-40B4-BE49-F238E27FC236}">
                <a16:creationId xmlns:a16="http://schemas.microsoft.com/office/drawing/2014/main" id="{A369504A-FBDE-43A5-BA40-56CEA3662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040" y="3005910"/>
            <a:ext cx="1268530" cy="868196"/>
          </a:xfrm>
          <a:prstGeom prst="rect">
            <a:avLst/>
          </a:prstGeom>
        </p:spPr>
      </p:pic>
      <p:pic>
        <p:nvPicPr>
          <p:cNvPr id="30" name="Picture 29">
            <a:extLst>
              <a:ext uri="{FF2B5EF4-FFF2-40B4-BE49-F238E27FC236}">
                <a16:creationId xmlns:a16="http://schemas.microsoft.com/office/drawing/2014/main" id="{FF38065F-13E2-45D2-B3B3-76251020E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478" y="3168321"/>
            <a:ext cx="1223065" cy="826146"/>
          </a:xfrm>
          <a:prstGeom prst="rect">
            <a:avLst/>
          </a:prstGeom>
        </p:spPr>
      </p:pic>
      <p:pic>
        <p:nvPicPr>
          <p:cNvPr id="32" name="Picture 31">
            <a:extLst>
              <a:ext uri="{FF2B5EF4-FFF2-40B4-BE49-F238E27FC236}">
                <a16:creationId xmlns:a16="http://schemas.microsoft.com/office/drawing/2014/main" id="{07F526D2-634E-42EB-9DCF-7600066B8C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7231" y="5034989"/>
            <a:ext cx="1371055" cy="935049"/>
          </a:xfrm>
          <a:prstGeom prst="rect">
            <a:avLst/>
          </a:prstGeom>
        </p:spPr>
      </p:pic>
      <p:pic>
        <p:nvPicPr>
          <p:cNvPr id="34" name="Picture 33">
            <a:extLst>
              <a:ext uri="{FF2B5EF4-FFF2-40B4-BE49-F238E27FC236}">
                <a16:creationId xmlns:a16="http://schemas.microsoft.com/office/drawing/2014/main" id="{350F03B9-D407-47F2-9593-F168D700EA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9586" y="5119342"/>
            <a:ext cx="1403957" cy="939490"/>
          </a:xfrm>
          <a:prstGeom prst="rect">
            <a:avLst/>
          </a:prstGeom>
        </p:spPr>
      </p:pic>
      <p:pic>
        <p:nvPicPr>
          <p:cNvPr id="36" name="Picture 35">
            <a:extLst>
              <a:ext uri="{FF2B5EF4-FFF2-40B4-BE49-F238E27FC236}">
                <a16:creationId xmlns:a16="http://schemas.microsoft.com/office/drawing/2014/main" id="{CA453493-F195-4F60-9679-386F435FC7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3344" y="3052262"/>
            <a:ext cx="1249456" cy="840980"/>
          </a:xfrm>
          <a:prstGeom prst="rect">
            <a:avLst/>
          </a:prstGeom>
        </p:spPr>
      </p:pic>
      <p:pic>
        <p:nvPicPr>
          <p:cNvPr id="38" name="Picture 37">
            <a:extLst>
              <a:ext uri="{FF2B5EF4-FFF2-40B4-BE49-F238E27FC236}">
                <a16:creationId xmlns:a16="http://schemas.microsoft.com/office/drawing/2014/main" id="{842900D7-B7AA-4986-B80E-F4732E529B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8908" y="5147678"/>
            <a:ext cx="1333892" cy="882818"/>
          </a:xfrm>
          <a:prstGeom prst="rect">
            <a:avLst/>
          </a:prstGeom>
        </p:spPr>
      </p:pic>
      <p:sp>
        <p:nvSpPr>
          <p:cNvPr id="40" name="TextBox 39">
            <a:extLst>
              <a:ext uri="{FF2B5EF4-FFF2-40B4-BE49-F238E27FC236}">
                <a16:creationId xmlns:a16="http://schemas.microsoft.com/office/drawing/2014/main" id="{D3B51AED-80C6-4AAE-A7CB-E9E4CE0F17EE}"/>
              </a:ext>
            </a:extLst>
          </p:cNvPr>
          <p:cNvSpPr txBox="1"/>
          <p:nvPr/>
        </p:nvSpPr>
        <p:spPr>
          <a:xfrm>
            <a:off x="7808343" y="4046334"/>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Anti  </a:t>
            </a:r>
            <a:r>
              <a:rPr lang="en-US" sz="1100" b="1" dirty="0">
                <a:gradFill>
                  <a:gsLst>
                    <a:gs pos="2917">
                      <a:schemeClr val="tx1"/>
                    </a:gs>
                    <a:gs pos="30000">
                      <a:schemeClr val="tx1"/>
                    </a:gs>
                  </a:gsLst>
                  <a:lin ang="5400000" scaled="0"/>
                </a:gradFill>
              </a:rPr>
              <a:t>(</a:t>
            </a:r>
            <a:r>
              <a:rPr lang="en-US" sz="1100" dirty="0" err="1"/>
              <a:t>JoinKind.RightAnti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where there is NO MATCH to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joined column(s)</a:t>
            </a:r>
          </a:p>
        </p:txBody>
      </p:sp>
      <p:sp>
        <p:nvSpPr>
          <p:cNvPr id="42" name="TextBox 41">
            <a:extLst>
              <a:ext uri="{FF2B5EF4-FFF2-40B4-BE49-F238E27FC236}">
                <a16:creationId xmlns:a16="http://schemas.microsoft.com/office/drawing/2014/main" id="{229A1430-8947-419E-A468-7711874CE1DB}"/>
              </a:ext>
            </a:extLst>
          </p:cNvPr>
          <p:cNvSpPr txBox="1"/>
          <p:nvPr/>
        </p:nvSpPr>
        <p:spPr>
          <a:xfrm>
            <a:off x="7881518" y="1804197"/>
            <a:ext cx="3622310" cy="1181862"/>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Anti  </a:t>
            </a:r>
            <a:r>
              <a:rPr lang="en-US" sz="1100" b="1" dirty="0">
                <a:gradFill>
                  <a:gsLst>
                    <a:gs pos="2917">
                      <a:schemeClr val="tx1"/>
                    </a:gs>
                    <a:gs pos="30000">
                      <a:schemeClr val="tx1"/>
                    </a:gs>
                  </a:gsLst>
                  <a:lin ang="5400000" scaled="0"/>
                </a:gradFill>
              </a:rPr>
              <a:t>(</a:t>
            </a:r>
            <a:r>
              <a:rPr lang="en-US" sz="1100" dirty="0" err="1"/>
              <a:t>JoinKind.LeftAnti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query where there is NO MATCH to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joined column(s)</a:t>
            </a:r>
          </a:p>
        </p:txBody>
      </p:sp>
      <p:sp>
        <p:nvSpPr>
          <p:cNvPr id="44" name="Rectangle 43">
            <a:extLst>
              <a:ext uri="{FF2B5EF4-FFF2-40B4-BE49-F238E27FC236}">
                <a16:creationId xmlns:a16="http://schemas.microsoft.com/office/drawing/2014/main" id="{46F48875-B081-4D60-BE16-F2856FACE357}"/>
              </a:ext>
            </a:extLst>
          </p:cNvPr>
          <p:cNvSpPr/>
          <p:nvPr/>
        </p:nvSpPr>
        <p:spPr>
          <a:xfrm>
            <a:off x="2639040" y="6371569"/>
            <a:ext cx="6438494" cy="369332"/>
          </a:xfrm>
          <a:prstGeom prst="rect">
            <a:avLst/>
          </a:prstGeom>
        </p:spPr>
        <p:txBody>
          <a:bodyPr wrap="none">
            <a:spAutoFit/>
          </a:bodyPr>
          <a:lstStyle/>
          <a:p>
            <a:r>
              <a:rPr lang="en-US" b="1" dirty="0"/>
              <a:t>Note: </a:t>
            </a:r>
            <a:r>
              <a:rPr lang="en-US" dirty="0">
                <a:solidFill>
                  <a:schemeClr val="tx1">
                    <a:lumMod val="50000"/>
                    <a:lumOff val="50000"/>
                  </a:schemeClr>
                </a:solidFill>
              </a:rPr>
              <a:t>One or Multiple columns can be used to create the join</a:t>
            </a:r>
          </a:p>
        </p:txBody>
      </p:sp>
      <p:sp>
        <p:nvSpPr>
          <p:cNvPr id="25" name="Rectangle 24">
            <a:extLst>
              <a:ext uri="{FF2B5EF4-FFF2-40B4-BE49-F238E27FC236}">
                <a16:creationId xmlns:a16="http://schemas.microsoft.com/office/drawing/2014/main" id="{E1C15E6F-3EEA-4BE4-B844-EE4F4B4FBB66}"/>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40617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spc="0" dirty="0">
                <a:ln>
                  <a:noFill/>
                </a:ln>
                <a:latin typeface="Segoe UI" panose="020B0502040204020203" pitchFamily="34" charset="0"/>
              </a:rPr>
              <a:t>Join Kinds – Other Combining Queries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3" name="Rectangle 2">
            <a:extLst>
              <a:ext uri="{FF2B5EF4-FFF2-40B4-BE49-F238E27FC236}">
                <a16:creationId xmlns:a16="http://schemas.microsoft.com/office/drawing/2014/main" id="{3CBF7A7A-8233-45FB-A6C0-743CD1EC57FD}"/>
              </a:ext>
            </a:extLst>
          </p:cNvPr>
          <p:cNvSpPr/>
          <p:nvPr/>
        </p:nvSpPr>
        <p:spPr bwMode="auto">
          <a:xfrm>
            <a:off x="577515" y="2110963"/>
            <a:ext cx="5486400" cy="21380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650BBE-4E2B-427E-9D1F-B364A69A1861}"/>
              </a:ext>
            </a:extLst>
          </p:cNvPr>
          <p:cNvSpPr/>
          <p:nvPr/>
        </p:nvSpPr>
        <p:spPr bwMode="auto">
          <a:xfrm>
            <a:off x="6385669" y="2110963"/>
            <a:ext cx="5486400" cy="21380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AFB7213-2442-4D64-9413-D509AF729E21}"/>
              </a:ext>
            </a:extLst>
          </p:cNvPr>
          <p:cNvSpPr/>
          <p:nvPr/>
        </p:nvSpPr>
        <p:spPr bwMode="auto">
          <a:xfrm>
            <a:off x="577515" y="4521707"/>
            <a:ext cx="5486400" cy="20436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473565-3156-4322-BB8D-9517F74D6187}"/>
              </a:ext>
            </a:extLst>
          </p:cNvPr>
          <p:cNvSpPr/>
          <p:nvPr/>
        </p:nvSpPr>
        <p:spPr bwMode="auto">
          <a:xfrm>
            <a:off x="6378210" y="4521707"/>
            <a:ext cx="5486400" cy="20436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3CBD917-34B1-4DD5-9FF3-29AD1100D38D}"/>
              </a:ext>
            </a:extLst>
          </p:cNvPr>
          <p:cNvSpPr txBox="1"/>
          <p:nvPr/>
        </p:nvSpPr>
        <p:spPr>
          <a:xfrm>
            <a:off x="600431" y="2136466"/>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Merge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Combines attributes (columns) of two queries based on a joined columns(s)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Column(s) used for the join must be in both queries (can be one or more)</a:t>
            </a:r>
            <a:endParaRPr lang="en-US" sz="1400" dirty="0"/>
          </a:p>
          <a:p>
            <a:pPr marL="342900" indent="-342900">
              <a:lnSpc>
                <a:spcPct val="90000"/>
              </a:lnSpc>
              <a:spcAft>
                <a:spcPts val="600"/>
              </a:spcAft>
              <a:buFont typeface="Arial" panose="020B0604020202020204" pitchFamily="34" charset="0"/>
              <a:buChar char="•"/>
            </a:pPr>
            <a:r>
              <a:rPr lang="en-US" sz="1400" dirty="0"/>
              <a:t>Both queries rerun with each execution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In Database terms, this is a JOIN</a:t>
            </a:r>
          </a:p>
        </p:txBody>
      </p:sp>
      <p:sp>
        <p:nvSpPr>
          <p:cNvPr id="18" name="TextBox 17">
            <a:extLst>
              <a:ext uri="{FF2B5EF4-FFF2-40B4-BE49-F238E27FC236}">
                <a16:creationId xmlns:a16="http://schemas.microsoft.com/office/drawing/2014/main" id="{8CB73FC9-D08B-4330-8B76-C86E0A28384A}"/>
              </a:ext>
            </a:extLst>
          </p:cNvPr>
          <p:cNvSpPr txBox="1"/>
          <p:nvPr/>
        </p:nvSpPr>
        <p:spPr>
          <a:xfrm>
            <a:off x="6378210" y="2134532"/>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Append</a:t>
            </a:r>
            <a:br>
              <a:rPr lang="en-US" sz="2000" b="1" dirty="0">
                <a:gradFill>
                  <a:gsLst>
                    <a:gs pos="2917">
                      <a:schemeClr val="tx1"/>
                    </a:gs>
                    <a:gs pos="30000">
                      <a:schemeClr val="tx1"/>
                    </a:gs>
                  </a:gsLst>
                  <a:lin ang="5400000" scaled="0"/>
                </a:gradFill>
              </a:rPr>
            </a:br>
            <a:r>
              <a:rPr lang="en-US" sz="1400" dirty="0"/>
              <a:t>“Stack” records of two (or more) queries</a:t>
            </a:r>
          </a:p>
          <a:p>
            <a:pPr marL="342900" indent="-342900">
              <a:lnSpc>
                <a:spcPct val="90000"/>
              </a:lnSpc>
              <a:spcAft>
                <a:spcPts val="600"/>
              </a:spcAft>
              <a:buFont typeface="Arial" panose="020B0604020202020204" pitchFamily="34" charset="0"/>
              <a:buChar char="•"/>
            </a:pPr>
            <a:r>
              <a:rPr lang="en-US" sz="1400" dirty="0"/>
              <a:t>Both (all) queries rerun with each execution </a:t>
            </a:r>
          </a:p>
          <a:p>
            <a:pPr marL="342900" indent="-342900">
              <a:lnSpc>
                <a:spcPct val="90000"/>
              </a:lnSpc>
              <a:spcAft>
                <a:spcPts val="600"/>
              </a:spcAft>
              <a:buFont typeface="Arial" panose="020B0604020202020204" pitchFamily="34" charset="0"/>
              <a:buChar char="•"/>
            </a:pPr>
            <a:r>
              <a:rPr lang="en-US" sz="1400" dirty="0"/>
              <a:t>Like column headers must be named the same</a:t>
            </a:r>
          </a:p>
          <a:p>
            <a:pPr marL="342900" indent="-342900">
              <a:lnSpc>
                <a:spcPct val="90000"/>
              </a:lnSpc>
              <a:spcAft>
                <a:spcPts val="600"/>
              </a:spcAft>
              <a:buFont typeface="Arial" panose="020B0604020202020204" pitchFamily="34" charset="0"/>
              <a:buChar char="•"/>
            </a:pPr>
            <a:r>
              <a:rPr lang="en-US" sz="1400" dirty="0"/>
              <a:t>Non-matching columns will be added to the right as extra </a:t>
            </a:r>
            <a:r>
              <a:rPr lang="en-US" sz="1400" dirty="0" err="1"/>
              <a:t>colunns</a:t>
            </a:r>
            <a:r>
              <a:rPr lang="en-US" sz="1400" dirty="0"/>
              <a:t> </a:t>
            </a:r>
          </a:p>
        </p:txBody>
      </p:sp>
      <p:sp>
        <p:nvSpPr>
          <p:cNvPr id="20" name="TextBox 19">
            <a:extLst>
              <a:ext uri="{FF2B5EF4-FFF2-40B4-BE49-F238E27FC236}">
                <a16:creationId xmlns:a16="http://schemas.microsoft.com/office/drawing/2014/main" id="{878E4488-5DE2-42E6-ACE4-CD688D3B51FB}"/>
              </a:ext>
            </a:extLst>
          </p:cNvPr>
          <p:cNvSpPr txBox="1"/>
          <p:nvPr/>
        </p:nvSpPr>
        <p:spPr>
          <a:xfrm>
            <a:off x="6378210" y="4521707"/>
            <a:ext cx="5486400" cy="1889748"/>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Reference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Uses the output of one query as the INPUT in another query.  (Link in a chain)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All subsequent changes made to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 affect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during refresh</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When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executes, it re-executes all the steps in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a:t>
            </a:r>
          </a:p>
        </p:txBody>
      </p:sp>
      <p:sp>
        <p:nvSpPr>
          <p:cNvPr id="22" name="TextBox 21">
            <a:extLst>
              <a:ext uri="{FF2B5EF4-FFF2-40B4-BE49-F238E27FC236}">
                <a16:creationId xmlns:a16="http://schemas.microsoft.com/office/drawing/2014/main" id="{FAB5E0A1-6FE3-428F-BBE9-E94238DD2CBE}"/>
              </a:ext>
            </a:extLst>
          </p:cNvPr>
          <p:cNvSpPr txBox="1"/>
          <p:nvPr/>
        </p:nvSpPr>
        <p:spPr>
          <a:xfrm>
            <a:off x="577515" y="4519773"/>
            <a:ext cx="5486400" cy="2043636"/>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Duplicate</a:t>
            </a:r>
          </a:p>
          <a:p>
            <a:pPr>
              <a:lnSpc>
                <a:spcPct val="90000"/>
              </a:lnSpc>
              <a:spcAft>
                <a:spcPts val="600"/>
              </a:spcAft>
            </a:pPr>
            <a:r>
              <a:rPr lang="en-US" sz="1400" dirty="0">
                <a:gradFill>
                  <a:gsLst>
                    <a:gs pos="2917">
                      <a:schemeClr val="tx1"/>
                    </a:gs>
                    <a:gs pos="30000">
                      <a:schemeClr val="tx1"/>
                    </a:gs>
                  </a:gsLst>
                  <a:lin ang="5400000" scaled="0"/>
                </a:gradFill>
              </a:rPr>
              <a:t>Copies a query at a point in time (Save As)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Duplicate query can be modified independently without altering the original query</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Executing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(duplicate) does NOT execute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(original) query</a:t>
            </a:r>
          </a:p>
          <a:p>
            <a:pPr marL="342900" indent="-342900">
              <a:lnSpc>
                <a:spcPct val="90000"/>
              </a:lnSpc>
              <a:spcAft>
                <a:spcPts val="600"/>
              </a:spcAft>
              <a:buFont typeface="Arial" panose="020B0604020202020204" pitchFamily="34" charset="0"/>
              <a:buChar char="•"/>
            </a:pPr>
            <a:endParaRPr lang="en-US" sz="1400" dirty="0">
              <a:gradFill>
                <a:gsLst>
                  <a:gs pos="2917">
                    <a:schemeClr val="tx1"/>
                  </a:gs>
                  <a:gs pos="30000">
                    <a:schemeClr val="tx1"/>
                  </a:gs>
                </a:gsLst>
                <a:lin ang="5400000" scaled="0"/>
              </a:gradFill>
            </a:endParaRPr>
          </a:p>
        </p:txBody>
      </p:sp>
      <p:sp>
        <p:nvSpPr>
          <p:cNvPr id="13" name="Rectangle 12">
            <a:extLst>
              <a:ext uri="{FF2B5EF4-FFF2-40B4-BE49-F238E27FC236}">
                <a16:creationId xmlns:a16="http://schemas.microsoft.com/office/drawing/2014/main" id="{8E82C1BA-66E3-4CC1-8392-C1FF805D42E1}"/>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8832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Fuzzy Merge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93265330-A797-4A7D-892B-47362C7F4494}"/>
              </a:ext>
            </a:extLst>
          </p:cNvPr>
          <p:cNvSpPr txBox="1">
            <a:spLocks/>
          </p:cNvSpPr>
          <p:nvPr/>
        </p:nvSpPr>
        <p:spPr>
          <a:xfrm>
            <a:off x="370114" y="2084110"/>
            <a:ext cx="6375400" cy="2990850"/>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400" dirty="0">
                <a:latin typeface="+mn-lt"/>
              </a:rPr>
              <a:t>Fuzzy Merge allows you to apply Fuzzy Matching algorithms when comparing columns and try to find matches across tables being merged.</a:t>
            </a:r>
          </a:p>
        </p:txBody>
      </p:sp>
      <p:pic>
        <p:nvPicPr>
          <p:cNvPr id="9" name="Picture 8">
            <a:extLst>
              <a:ext uri="{FF2B5EF4-FFF2-40B4-BE49-F238E27FC236}">
                <a16:creationId xmlns:a16="http://schemas.microsoft.com/office/drawing/2014/main" id="{EA4C79A9-D30C-4D07-9AD7-4247C12F94EB}"/>
              </a:ext>
            </a:extLst>
          </p:cNvPr>
          <p:cNvPicPr>
            <a:picLocks noChangeAspect="1"/>
          </p:cNvPicPr>
          <p:nvPr/>
        </p:nvPicPr>
        <p:blipFill>
          <a:blip r:embed="rId3"/>
          <a:stretch>
            <a:fillRect/>
          </a:stretch>
        </p:blipFill>
        <p:spPr>
          <a:xfrm>
            <a:off x="6838121" y="1885139"/>
            <a:ext cx="4087411" cy="4587662"/>
          </a:xfrm>
          <a:prstGeom prst="rect">
            <a:avLst/>
          </a:prstGeom>
          <a:ln>
            <a:solidFill>
              <a:schemeClr val="tx1"/>
            </a:solidFill>
          </a:ln>
        </p:spPr>
      </p:pic>
      <p:sp>
        <p:nvSpPr>
          <p:cNvPr id="11" name="Rectangle 10">
            <a:extLst>
              <a:ext uri="{FF2B5EF4-FFF2-40B4-BE49-F238E27FC236}">
                <a16:creationId xmlns:a16="http://schemas.microsoft.com/office/drawing/2014/main" id="{677434C4-A0E7-49FE-8585-9038E6C3E3A3}"/>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69329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 Profiling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BBE5FA15-993B-441F-8D65-29CE37CEF572}"/>
              </a:ext>
            </a:extLst>
          </p:cNvPr>
          <p:cNvSpPr txBox="1">
            <a:spLocks/>
          </p:cNvSpPr>
          <p:nvPr/>
        </p:nvSpPr>
        <p:spPr>
          <a:xfrm>
            <a:off x="0" y="1814480"/>
            <a:ext cx="11655425" cy="1274762"/>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Data Profiling allows you easily and</a:t>
            </a:r>
            <a:br>
              <a:rPr lang="en-US" sz="2800" b="1" dirty="0">
                <a:solidFill>
                  <a:srgbClr val="505050"/>
                </a:solidFill>
                <a:latin typeface="+mn-lt"/>
              </a:rPr>
            </a:br>
            <a:r>
              <a:rPr lang="en-US" sz="2800" b="1" dirty="0">
                <a:solidFill>
                  <a:srgbClr val="505050"/>
                </a:solidFill>
                <a:latin typeface="+mn-lt"/>
              </a:rPr>
              <a:t>quickly understand data distribution</a:t>
            </a:r>
          </a:p>
        </p:txBody>
      </p:sp>
      <p:sp>
        <p:nvSpPr>
          <p:cNvPr id="9" name="TextBox 8">
            <a:extLst>
              <a:ext uri="{FF2B5EF4-FFF2-40B4-BE49-F238E27FC236}">
                <a16:creationId xmlns:a16="http://schemas.microsoft.com/office/drawing/2014/main" id="{93C31DF3-7183-402C-AC97-CE0294D596CA}"/>
              </a:ext>
            </a:extLst>
          </p:cNvPr>
          <p:cNvSpPr txBox="1"/>
          <p:nvPr/>
        </p:nvSpPr>
        <p:spPr>
          <a:xfrm>
            <a:off x="148963" y="2843489"/>
            <a:ext cx="5707739" cy="314239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b="1" dirty="0">
                <a:solidFill>
                  <a:srgbClr val="505050"/>
                </a:solidFill>
              </a:rPr>
              <a:t>Column statistics </a:t>
            </a:r>
            <a:r>
              <a:rPr lang="en-US" sz="2000" dirty="0"/>
              <a:t>– # of errors, empty, valid, duplicated and unique values. Value distribution measures such as Min/Max/Average/Median, etc.</a:t>
            </a:r>
          </a:p>
          <a:p>
            <a:pPr marL="342900" indent="-342900">
              <a:lnSpc>
                <a:spcPct val="90000"/>
              </a:lnSpc>
              <a:spcAft>
                <a:spcPts val="600"/>
              </a:spcAft>
              <a:buFont typeface="Arial" panose="020B0604020202020204" pitchFamily="34" charset="0"/>
              <a:buChar char="•"/>
            </a:pPr>
            <a:r>
              <a:rPr lang="en-US" sz="2000" b="1" dirty="0">
                <a:solidFill>
                  <a:srgbClr val="505050"/>
                </a:solidFill>
              </a:rPr>
              <a:t>Column distribution </a:t>
            </a:r>
            <a:r>
              <a:rPr lang="en-US" sz="2000" dirty="0"/>
              <a:t>– Larger size version of the inline value distribution histograms, also including the ability to keep or remove values, which will generate the corresponding Filter Rows step in your query (“Equals” / “Does Not Equal” filters).</a:t>
            </a:r>
          </a:p>
        </p:txBody>
      </p:sp>
      <p:pic>
        <p:nvPicPr>
          <p:cNvPr id="11" name="Picture 10">
            <a:extLst>
              <a:ext uri="{FF2B5EF4-FFF2-40B4-BE49-F238E27FC236}">
                <a16:creationId xmlns:a16="http://schemas.microsoft.com/office/drawing/2014/main" id="{15DEDFFB-7200-4550-81A2-C0A76FF1E0EB}"/>
              </a:ext>
            </a:extLst>
          </p:cNvPr>
          <p:cNvPicPr>
            <a:picLocks noChangeAspect="1"/>
          </p:cNvPicPr>
          <p:nvPr/>
        </p:nvPicPr>
        <p:blipFill>
          <a:blip r:embed="rId3"/>
          <a:stretch>
            <a:fillRect/>
          </a:stretch>
        </p:blipFill>
        <p:spPr>
          <a:xfrm>
            <a:off x="5856702" y="2810859"/>
            <a:ext cx="6090363" cy="3453412"/>
          </a:xfrm>
          <a:prstGeom prst="rect">
            <a:avLst/>
          </a:prstGeom>
          <a:ln>
            <a:solidFill>
              <a:schemeClr val="tx1"/>
            </a:solidFill>
          </a:ln>
        </p:spPr>
      </p:pic>
      <p:sp>
        <p:nvSpPr>
          <p:cNvPr id="12" name="Rectangle 11">
            <a:extLst>
              <a:ext uri="{FF2B5EF4-FFF2-40B4-BE49-F238E27FC236}">
                <a16:creationId xmlns:a16="http://schemas.microsoft.com/office/drawing/2014/main" id="{CADFC279-D0B1-4E1B-9C28-8968B08990B0}"/>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406033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BCB931-EFD1-4A5C-8683-D08A8146DA95}"/>
              </a:ext>
            </a:extLst>
          </p:cNvPr>
          <p:cNvSpPr/>
          <p:nvPr/>
        </p:nvSpPr>
        <p:spPr bwMode="auto">
          <a:xfrm>
            <a:off x="77972" y="6637020"/>
            <a:ext cx="1906772" cy="1903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Variables and Parameters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7693899-B5C8-4361-B9BD-4E9B217BFB23}"/>
              </a:ext>
            </a:extLst>
          </p:cNvPr>
          <p:cNvSpPr/>
          <p:nvPr/>
        </p:nvSpPr>
        <p:spPr bwMode="auto">
          <a:xfrm>
            <a:off x="345015" y="1828834"/>
            <a:ext cx="3622309" cy="49203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C5DFE189-5C1C-4356-85B6-7497A76A730A}"/>
              </a:ext>
            </a:extLst>
          </p:cNvPr>
          <p:cNvSpPr/>
          <p:nvPr/>
        </p:nvSpPr>
        <p:spPr bwMode="auto">
          <a:xfrm>
            <a:off x="4106887" y="1828833"/>
            <a:ext cx="3622309" cy="49203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5C640E2-954A-4760-AEFE-FB0C4845B899}"/>
              </a:ext>
            </a:extLst>
          </p:cNvPr>
          <p:cNvSpPr/>
          <p:nvPr/>
        </p:nvSpPr>
        <p:spPr bwMode="auto">
          <a:xfrm>
            <a:off x="7868759" y="1828832"/>
            <a:ext cx="3824041" cy="49203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82D9A529-53EF-433A-B1F7-EBC227A7973A}"/>
              </a:ext>
            </a:extLst>
          </p:cNvPr>
          <p:cNvSpPr txBox="1"/>
          <p:nvPr/>
        </p:nvSpPr>
        <p:spPr>
          <a:xfrm>
            <a:off x="345016" y="1958123"/>
            <a:ext cx="3537555" cy="295157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solidFill>
                  <a:srgbClr val="505050"/>
                </a:solidFill>
              </a:rPr>
              <a:t>M Variables</a:t>
            </a:r>
          </a:p>
          <a:p>
            <a:pPr>
              <a:lnSpc>
                <a:spcPct val="90000"/>
              </a:lnSpc>
              <a:spcAft>
                <a:spcPts val="600"/>
              </a:spcAft>
            </a:pPr>
            <a:r>
              <a:rPr lang="en-US" sz="1600" dirty="0">
                <a:gradFill>
                  <a:gsLst>
                    <a:gs pos="2917">
                      <a:schemeClr val="tx1"/>
                    </a:gs>
                    <a:gs pos="30000">
                      <a:schemeClr val="tx1"/>
                    </a:gs>
                  </a:gsLst>
                  <a:lin ang="5400000" scaled="0"/>
                </a:gradFill>
              </a:rPr>
              <a:t>Query with a constant value, table or list result</a:t>
            </a:r>
          </a:p>
          <a:p>
            <a:pPr marL="342900" indent="-342900">
              <a:lnSpc>
                <a:spcPct val="90000"/>
              </a:lnSpc>
              <a:spcAft>
                <a:spcPts val="600"/>
              </a:spcAft>
              <a:buFont typeface="Wingdings" panose="05000000000000000000" pitchFamily="2" charset="2"/>
              <a:buChar char="§"/>
            </a:pPr>
            <a:r>
              <a:rPr lang="en-US" sz="1600" dirty="0"/>
              <a:t>Create with a new blank query</a:t>
            </a:r>
          </a:p>
          <a:p>
            <a:pPr marL="342900" indent="-342900">
              <a:lnSpc>
                <a:spcPct val="90000"/>
              </a:lnSpc>
              <a:spcAft>
                <a:spcPts val="600"/>
              </a:spcAft>
              <a:buFont typeface="Wingdings" panose="05000000000000000000" pitchFamily="2" charset="2"/>
              <a:buChar char="§"/>
            </a:pPr>
            <a:r>
              <a:rPr lang="en-US" sz="1600" dirty="0"/>
              <a:t>Query name is the Variable name to use in other queries</a:t>
            </a:r>
          </a:p>
          <a:p>
            <a:pPr marL="342900" indent="-342900">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Type the variable value in the formula bar</a:t>
            </a:r>
          </a:p>
          <a:p>
            <a:pPr marL="342900" indent="-342900">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Advanced Editor would look like this:</a:t>
            </a:r>
          </a:p>
        </p:txBody>
      </p:sp>
      <p:sp>
        <p:nvSpPr>
          <p:cNvPr id="15" name="TextBox 14">
            <a:extLst>
              <a:ext uri="{FF2B5EF4-FFF2-40B4-BE49-F238E27FC236}">
                <a16:creationId xmlns:a16="http://schemas.microsoft.com/office/drawing/2014/main" id="{F7E6D501-D364-416A-8554-43CC7BCC4A08}"/>
              </a:ext>
            </a:extLst>
          </p:cNvPr>
          <p:cNvSpPr txBox="1"/>
          <p:nvPr/>
        </p:nvSpPr>
        <p:spPr>
          <a:xfrm>
            <a:off x="4323457" y="1958123"/>
            <a:ext cx="3405739" cy="3616375"/>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solidFill>
                  <a:srgbClr val="505050"/>
                </a:solidFill>
              </a:rPr>
              <a:t>M Parameters</a:t>
            </a:r>
          </a:p>
          <a:p>
            <a:pPr>
              <a:lnSpc>
                <a:spcPct val="90000"/>
              </a:lnSpc>
              <a:spcAft>
                <a:spcPts val="600"/>
              </a:spcAft>
            </a:pPr>
            <a:r>
              <a:rPr lang="en-US" sz="1600" dirty="0">
                <a:gradFill>
                  <a:gsLst>
                    <a:gs pos="2917">
                      <a:schemeClr val="tx1"/>
                    </a:gs>
                    <a:gs pos="30000">
                      <a:schemeClr val="tx1"/>
                    </a:gs>
                  </a:gsLst>
                  <a:lin ang="5400000" scaled="0"/>
                </a:gradFill>
              </a:rPr>
              <a:t>Parameters take Variables to the next level. </a:t>
            </a:r>
          </a:p>
          <a:p>
            <a:pPr marL="342900" lvl="1" indent="-342900">
              <a:lnSpc>
                <a:spcPct val="90000"/>
              </a:lnSpc>
              <a:spcAft>
                <a:spcPts val="600"/>
              </a:spcAft>
              <a:buFont typeface="Wingdings" panose="05000000000000000000" pitchFamily="2" charset="2"/>
              <a:buChar char="§"/>
            </a:pPr>
            <a:r>
              <a:rPr lang="en-US" sz="1600" dirty="0"/>
              <a:t>Parameters can be any VALID data type </a:t>
            </a:r>
          </a:p>
          <a:p>
            <a:pPr marL="342900" lvl="1" indent="-342900">
              <a:lnSpc>
                <a:spcPct val="90000"/>
              </a:lnSpc>
              <a:spcAft>
                <a:spcPts val="600"/>
              </a:spcAft>
              <a:buFont typeface="Wingdings" panose="05000000000000000000" pitchFamily="2" charset="2"/>
              <a:buChar char="§"/>
            </a:pPr>
            <a:r>
              <a:rPr lang="en-US" sz="1600" dirty="0"/>
              <a:t>The most common are hard keyed single, switchable values</a:t>
            </a:r>
          </a:p>
          <a:p>
            <a:pPr marL="342900" indent="-342900">
              <a:lnSpc>
                <a:spcPct val="90000"/>
              </a:lnSpc>
              <a:spcAft>
                <a:spcPts val="600"/>
              </a:spcAft>
              <a:buFont typeface="Wingdings" panose="05000000000000000000" pitchFamily="2" charset="2"/>
              <a:buChar char="§"/>
            </a:pPr>
            <a:r>
              <a:rPr lang="en-US" sz="1600" dirty="0"/>
              <a:t>The values list for a parameter can also come from a query that is formatted as a </a:t>
            </a:r>
            <a:r>
              <a:rPr lang="en-US" sz="1600" b="1" dirty="0"/>
              <a:t>LIST</a:t>
            </a:r>
          </a:p>
          <a:p>
            <a:pPr marL="342900" indent="-342900">
              <a:lnSpc>
                <a:spcPct val="90000"/>
              </a:lnSpc>
              <a:spcAft>
                <a:spcPts val="600"/>
              </a:spcAft>
              <a:buFont typeface="Wingdings" panose="05000000000000000000" pitchFamily="2" charset="2"/>
              <a:buChar char="§"/>
            </a:pPr>
            <a:r>
              <a:rPr lang="en-US" sz="1600" dirty="0"/>
              <a:t>Parameter used as Source Input</a:t>
            </a:r>
          </a:p>
        </p:txBody>
      </p:sp>
      <p:sp>
        <p:nvSpPr>
          <p:cNvPr id="17" name="TextBox 16">
            <a:extLst>
              <a:ext uri="{FF2B5EF4-FFF2-40B4-BE49-F238E27FC236}">
                <a16:creationId xmlns:a16="http://schemas.microsoft.com/office/drawing/2014/main" id="{87A4EEBF-0493-4A42-A1B6-AB7D45EFA045}"/>
              </a:ext>
            </a:extLst>
          </p:cNvPr>
          <p:cNvSpPr txBox="1"/>
          <p:nvPr/>
        </p:nvSpPr>
        <p:spPr>
          <a:xfrm>
            <a:off x="7868759" y="1958123"/>
            <a:ext cx="3824041" cy="466589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solidFill>
                  <a:srgbClr val="505050"/>
                </a:solidFill>
              </a:rPr>
              <a:t>Parameter Usage</a:t>
            </a:r>
          </a:p>
          <a:p>
            <a:pPr>
              <a:lnSpc>
                <a:spcPct val="90000"/>
              </a:lnSpc>
              <a:spcAft>
                <a:spcPts val="600"/>
              </a:spcAft>
            </a:pPr>
            <a:r>
              <a:rPr lang="en-US" sz="1600" dirty="0">
                <a:gradFill>
                  <a:gsLst>
                    <a:gs pos="2917">
                      <a:schemeClr val="tx1"/>
                    </a:gs>
                    <a:gs pos="30000">
                      <a:schemeClr val="tx1"/>
                    </a:gs>
                  </a:gsLst>
                  <a:lin ang="5400000" scaled="0"/>
                </a:gradFill>
              </a:rPr>
              <a:t>Be Creative!</a:t>
            </a:r>
          </a:p>
          <a:p>
            <a:pPr marL="342900" lvl="1" indent="-342900">
              <a:lnSpc>
                <a:spcPct val="90000"/>
              </a:lnSpc>
              <a:spcAft>
                <a:spcPts val="600"/>
              </a:spcAft>
              <a:buFont typeface="Wingdings" panose="05000000000000000000" pitchFamily="2" charset="2"/>
              <a:buChar char="§"/>
            </a:pPr>
            <a:r>
              <a:rPr lang="en-US" sz="1600" dirty="0"/>
              <a:t>SQL Server</a:t>
            </a:r>
          </a:p>
          <a:p>
            <a:pPr marL="800100" lvl="2" indent="-342900">
              <a:lnSpc>
                <a:spcPct val="90000"/>
              </a:lnSpc>
              <a:spcAft>
                <a:spcPts val="600"/>
              </a:spcAft>
              <a:buFont typeface="Wingdings" panose="05000000000000000000" pitchFamily="2" charset="2"/>
              <a:buChar char="§"/>
            </a:pPr>
            <a:r>
              <a:rPr lang="en-US" sz="1600" dirty="0"/>
              <a:t>For Database Name</a:t>
            </a:r>
          </a:p>
          <a:p>
            <a:pPr marL="800100" lvl="2" indent="-342900">
              <a:lnSpc>
                <a:spcPct val="90000"/>
              </a:lnSpc>
              <a:spcAft>
                <a:spcPts val="600"/>
              </a:spcAft>
              <a:buFont typeface="Wingdings" panose="05000000000000000000" pitchFamily="2" charset="2"/>
              <a:buChar char="§"/>
            </a:pPr>
            <a:r>
              <a:rPr lang="en-US" sz="1600" dirty="0"/>
              <a:t>For Server (Switch Dev, Test, Prod)</a:t>
            </a:r>
          </a:p>
          <a:p>
            <a:pPr marL="342900" lvl="1" indent="-342900">
              <a:lnSpc>
                <a:spcPct val="90000"/>
              </a:lnSpc>
              <a:spcAft>
                <a:spcPts val="600"/>
              </a:spcAft>
              <a:buFont typeface="Wingdings" panose="05000000000000000000" pitchFamily="2" charset="2"/>
              <a:buChar char="§"/>
            </a:pPr>
            <a:r>
              <a:rPr lang="en-US" sz="1600" dirty="0"/>
              <a:t>“Where Clauses” in SQL Queries</a:t>
            </a:r>
          </a:p>
          <a:p>
            <a:pPr marL="800100" lvl="2" indent="-342900">
              <a:lnSpc>
                <a:spcPct val="90000"/>
              </a:lnSpc>
              <a:spcAft>
                <a:spcPts val="600"/>
              </a:spcAft>
              <a:buFont typeface="Wingdings" panose="05000000000000000000" pitchFamily="2" charset="2"/>
              <a:buChar char="§"/>
            </a:pPr>
            <a:r>
              <a:rPr lang="en-US" sz="1600" dirty="0"/>
              <a:t>To pull all Orgs, or just a single one</a:t>
            </a:r>
          </a:p>
          <a:p>
            <a:pPr marL="342900" lvl="1" indent="-342900">
              <a:lnSpc>
                <a:spcPct val="90000"/>
              </a:lnSpc>
              <a:spcAft>
                <a:spcPts val="600"/>
              </a:spcAft>
              <a:buFont typeface="Wingdings" panose="05000000000000000000" pitchFamily="2" charset="2"/>
              <a:buChar char="§"/>
            </a:pPr>
            <a:r>
              <a:rPr lang="en-US" sz="1600" dirty="0"/>
              <a:t>SharePoint Team site names</a:t>
            </a:r>
          </a:p>
          <a:p>
            <a:pPr marL="800100" lvl="2" indent="-342900">
              <a:lnSpc>
                <a:spcPct val="90000"/>
              </a:lnSpc>
              <a:spcAft>
                <a:spcPts val="600"/>
              </a:spcAft>
              <a:buFont typeface="Wingdings" panose="05000000000000000000" pitchFamily="2" charset="2"/>
              <a:buChar char="§"/>
            </a:pPr>
            <a:r>
              <a:rPr lang="en-US" sz="1600" dirty="0"/>
              <a:t>If they are based on a template, you can easily share queries</a:t>
            </a:r>
          </a:p>
          <a:p>
            <a:pPr marL="342900" lvl="1" indent="-342900">
              <a:lnSpc>
                <a:spcPct val="90000"/>
              </a:lnSpc>
              <a:spcAft>
                <a:spcPts val="600"/>
              </a:spcAft>
              <a:buFont typeface="Wingdings" panose="05000000000000000000" pitchFamily="2" charset="2"/>
              <a:buChar char="§"/>
            </a:pPr>
            <a:r>
              <a:rPr lang="en-US" sz="1600" dirty="0"/>
              <a:t>File Paths and File Names</a:t>
            </a:r>
          </a:p>
          <a:p>
            <a:pPr marL="800100" lvl="2" indent="-342900">
              <a:lnSpc>
                <a:spcPct val="90000"/>
              </a:lnSpc>
              <a:spcAft>
                <a:spcPts val="600"/>
              </a:spcAft>
              <a:buFont typeface="Wingdings" panose="05000000000000000000" pitchFamily="2" charset="2"/>
              <a:buChar char="§"/>
            </a:pPr>
            <a:r>
              <a:rPr lang="en-US" sz="1600" dirty="0"/>
              <a:t>Have a single place where you need to make a change</a:t>
            </a:r>
          </a:p>
        </p:txBody>
      </p:sp>
      <p:pic>
        <p:nvPicPr>
          <p:cNvPr id="19" name="Picture 18">
            <a:extLst>
              <a:ext uri="{FF2B5EF4-FFF2-40B4-BE49-F238E27FC236}">
                <a16:creationId xmlns:a16="http://schemas.microsoft.com/office/drawing/2014/main" id="{0993E915-DB57-4CAD-B564-81E7DC8D25B1}"/>
              </a:ext>
            </a:extLst>
          </p:cNvPr>
          <p:cNvPicPr>
            <a:picLocks noChangeAspect="1"/>
          </p:cNvPicPr>
          <p:nvPr/>
        </p:nvPicPr>
        <p:blipFill>
          <a:blip r:embed="rId3"/>
          <a:stretch>
            <a:fillRect/>
          </a:stretch>
        </p:blipFill>
        <p:spPr>
          <a:xfrm>
            <a:off x="802976" y="4987199"/>
            <a:ext cx="1937704" cy="1240329"/>
          </a:xfrm>
          <a:prstGeom prst="rect">
            <a:avLst/>
          </a:prstGeom>
          <a:ln>
            <a:solidFill>
              <a:schemeClr val="tx1"/>
            </a:solidFill>
          </a:ln>
        </p:spPr>
      </p:pic>
      <p:pic>
        <p:nvPicPr>
          <p:cNvPr id="21" name="Picture 20">
            <a:extLst>
              <a:ext uri="{FF2B5EF4-FFF2-40B4-BE49-F238E27FC236}">
                <a16:creationId xmlns:a16="http://schemas.microsoft.com/office/drawing/2014/main" id="{818C7D20-4B7B-45BF-8090-CCE2A1900B64}"/>
              </a:ext>
            </a:extLst>
          </p:cNvPr>
          <p:cNvPicPr>
            <a:picLocks noChangeAspect="1"/>
          </p:cNvPicPr>
          <p:nvPr/>
        </p:nvPicPr>
        <p:blipFill>
          <a:blip r:embed="rId4"/>
          <a:stretch>
            <a:fillRect/>
          </a:stretch>
        </p:blipFill>
        <p:spPr>
          <a:xfrm>
            <a:off x="3835373" y="5733678"/>
            <a:ext cx="3893823" cy="200767"/>
          </a:xfrm>
          <a:prstGeom prst="rect">
            <a:avLst/>
          </a:prstGeom>
          <a:ln>
            <a:solidFill>
              <a:schemeClr val="tx1"/>
            </a:solidFill>
          </a:ln>
        </p:spPr>
      </p:pic>
    </p:spTree>
    <p:extLst>
      <p:ext uri="{BB962C8B-B14F-4D97-AF65-F5344CB8AC3E}">
        <p14:creationId xmlns:p14="http://schemas.microsoft.com/office/powerpoint/2010/main" val="379458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Custom Functions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EC572AF6-C820-475F-877B-20C870DE96EA}"/>
              </a:ext>
            </a:extLst>
          </p:cNvPr>
          <p:cNvSpPr txBox="1"/>
          <p:nvPr/>
        </p:nvSpPr>
        <p:spPr>
          <a:xfrm>
            <a:off x="103275" y="1826199"/>
            <a:ext cx="4114800" cy="2810000"/>
          </a:xfrm>
          <a:prstGeom prst="rect">
            <a:avLst/>
          </a:prstGeom>
          <a:noFill/>
        </p:spPr>
        <p:txBody>
          <a:bodyPr wrap="square" lIns="182880" tIns="146304" rIns="182880" bIns="146304" rtlCol="0">
            <a:spAutoFit/>
          </a:bodyPr>
          <a:lstStyle/>
          <a:p>
            <a:r>
              <a:rPr lang="en-US" sz="2400" dirty="0"/>
              <a:t>Custom Functions help you re-use code</a:t>
            </a:r>
          </a:p>
          <a:p>
            <a:pPr marL="342900" lvl="0" indent="-342900">
              <a:buFont typeface="Arial" panose="020B0604020202020204" pitchFamily="34" charset="0"/>
              <a:buChar char="•"/>
            </a:pPr>
            <a:endParaRPr lang="en-US" sz="2400" dirty="0"/>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Create function using Blank query </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Create function using baseline query</a:t>
            </a:r>
          </a:p>
        </p:txBody>
      </p:sp>
      <p:pic>
        <p:nvPicPr>
          <p:cNvPr id="3" name="Picture 2">
            <a:extLst>
              <a:ext uri="{FF2B5EF4-FFF2-40B4-BE49-F238E27FC236}">
                <a16:creationId xmlns:a16="http://schemas.microsoft.com/office/drawing/2014/main" id="{9DEBEB8A-3241-41FF-9127-9B9CC8DE2B27}"/>
              </a:ext>
            </a:extLst>
          </p:cNvPr>
          <p:cNvPicPr>
            <a:picLocks noChangeAspect="1"/>
          </p:cNvPicPr>
          <p:nvPr/>
        </p:nvPicPr>
        <p:blipFill>
          <a:blip r:embed="rId3"/>
          <a:stretch>
            <a:fillRect/>
          </a:stretch>
        </p:blipFill>
        <p:spPr>
          <a:xfrm>
            <a:off x="4487705" y="2056266"/>
            <a:ext cx="3937945" cy="1943599"/>
          </a:xfrm>
          <a:prstGeom prst="rect">
            <a:avLst/>
          </a:prstGeom>
          <a:ln>
            <a:solidFill>
              <a:schemeClr val="tx1"/>
            </a:solidFill>
          </a:ln>
        </p:spPr>
      </p:pic>
      <p:pic>
        <p:nvPicPr>
          <p:cNvPr id="9" name="Picture 8">
            <a:extLst>
              <a:ext uri="{FF2B5EF4-FFF2-40B4-BE49-F238E27FC236}">
                <a16:creationId xmlns:a16="http://schemas.microsoft.com/office/drawing/2014/main" id="{7CE119C4-E69B-42F5-84B6-69A7C7234B6D}"/>
              </a:ext>
            </a:extLst>
          </p:cNvPr>
          <p:cNvPicPr>
            <a:picLocks noChangeAspect="1"/>
          </p:cNvPicPr>
          <p:nvPr/>
        </p:nvPicPr>
        <p:blipFill>
          <a:blip r:embed="rId4"/>
          <a:stretch>
            <a:fillRect/>
          </a:stretch>
        </p:blipFill>
        <p:spPr>
          <a:xfrm>
            <a:off x="5168480" y="4159714"/>
            <a:ext cx="2145323" cy="2587796"/>
          </a:xfrm>
          <a:prstGeom prst="rect">
            <a:avLst/>
          </a:prstGeom>
          <a:ln>
            <a:solidFill>
              <a:schemeClr val="tx1"/>
            </a:solidFill>
          </a:ln>
        </p:spPr>
      </p:pic>
      <p:sp>
        <p:nvSpPr>
          <p:cNvPr id="8" name="Rectangle 7">
            <a:extLst>
              <a:ext uri="{FF2B5EF4-FFF2-40B4-BE49-F238E27FC236}">
                <a16:creationId xmlns:a16="http://schemas.microsoft.com/office/drawing/2014/main" id="{DDF0A197-1ED1-4053-8C0A-4B5EC7D3A7A4}"/>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04520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Enter Data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F3647638-A7AA-4AE5-A566-7F2461620781}"/>
              </a:ext>
            </a:extLst>
          </p:cNvPr>
          <p:cNvSpPr txBox="1">
            <a:spLocks/>
          </p:cNvSpPr>
          <p:nvPr/>
        </p:nvSpPr>
        <p:spPr>
          <a:xfrm>
            <a:off x="0" y="1785711"/>
            <a:ext cx="12075886" cy="525463"/>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rgbClr val="505050"/>
                </a:solidFill>
                <a:latin typeface="+mn-lt"/>
              </a:rPr>
              <a:t>Use Enter Data to add a table on the fly.  They make great mapping tables. </a:t>
            </a:r>
          </a:p>
        </p:txBody>
      </p:sp>
      <p:sp>
        <p:nvSpPr>
          <p:cNvPr id="8" name="Subtitle 1">
            <a:extLst>
              <a:ext uri="{FF2B5EF4-FFF2-40B4-BE49-F238E27FC236}">
                <a16:creationId xmlns:a16="http://schemas.microsoft.com/office/drawing/2014/main" id="{08A968C4-11BB-4603-A2B0-593C58E603CC}"/>
              </a:ext>
            </a:extLst>
          </p:cNvPr>
          <p:cNvSpPr txBox="1">
            <a:spLocks/>
          </p:cNvSpPr>
          <p:nvPr/>
        </p:nvSpPr>
        <p:spPr>
          <a:xfrm>
            <a:off x="5354635" y="5702064"/>
            <a:ext cx="6172928" cy="861774"/>
          </a:xfrm>
          <a:prstGeom prst="rect">
            <a:avLst/>
          </a:prstGeom>
        </p:spPr>
        <p:txBody>
          <a:bodyPr vert="horz" wrap="square" lIns="0" tIns="60960" rIns="0" bIns="60960" rtlCol="0">
            <a:spAutoFit/>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defTabSz="914400" rtl="0" eaLnBrk="1" latinLnBrk="0" hangingPunct="1">
              <a:lnSpc>
                <a:spcPct val="90000"/>
              </a:lnSpc>
              <a:spcBef>
                <a:spcPts val="600"/>
              </a:spcBef>
              <a:buClr>
                <a:srgbClr val="CDCDCD"/>
              </a:buClr>
              <a:buSzPct val="110000"/>
              <a:buFont typeface="Wingdings" panose="05000000000000000000" pitchFamily="2" charset="2"/>
              <a:buNone/>
              <a:defRPr lang="en-US" sz="1400" kern="1200" spc="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400"/>
              </a:spcBef>
              <a:buClr>
                <a:srgbClr val="CDCDCD"/>
              </a:buClr>
              <a:buSzPct val="110000"/>
              <a:buFont typeface="Wingdings" panose="05000000000000000000" pitchFamily="2" charset="2"/>
              <a:buNone/>
              <a:defRPr lang="en-US" sz="1200" kern="1200" spc="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b="0" dirty="0">
                <a:solidFill>
                  <a:schemeClr val="tx1"/>
                </a:solidFill>
                <a:latin typeface="+mn-lt"/>
              </a:rPr>
              <a:t>&lt;- To add additional rows or columns later, click the gear icon.</a:t>
            </a:r>
          </a:p>
        </p:txBody>
      </p:sp>
      <p:pic>
        <p:nvPicPr>
          <p:cNvPr id="9" name="Picture 8">
            <a:extLst>
              <a:ext uri="{FF2B5EF4-FFF2-40B4-BE49-F238E27FC236}">
                <a16:creationId xmlns:a16="http://schemas.microsoft.com/office/drawing/2014/main" id="{FED86C0C-BCAE-4150-9ADC-F479C25C833B}"/>
              </a:ext>
            </a:extLst>
          </p:cNvPr>
          <p:cNvPicPr>
            <a:picLocks noChangeAspect="1"/>
          </p:cNvPicPr>
          <p:nvPr/>
        </p:nvPicPr>
        <p:blipFill>
          <a:blip r:embed="rId3"/>
          <a:stretch>
            <a:fillRect/>
          </a:stretch>
        </p:blipFill>
        <p:spPr>
          <a:xfrm>
            <a:off x="463869" y="2509385"/>
            <a:ext cx="3213265" cy="1333569"/>
          </a:xfrm>
          <a:prstGeom prst="rect">
            <a:avLst/>
          </a:prstGeom>
          <a:ln>
            <a:solidFill>
              <a:schemeClr val="tx1"/>
            </a:solidFill>
          </a:ln>
        </p:spPr>
      </p:pic>
      <p:pic>
        <p:nvPicPr>
          <p:cNvPr id="11" name="Picture 10">
            <a:extLst>
              <a:ext uri="{FF2B5EF4-FFF2-40B4-BE49-F238E27FC236}">
                <a16:creationId xmlns:a16="http://schemas.microsoft.com/office/drawing/2014/main" id="{AF8B122E-9688-4B54-913D-9D92158E77C5}"/>
              </a:ext>
            </a:extLst>
          </p:cNvPr>
          <p:cNvPicPr>
            <a:picLocks noChangeAspect="1"/>
          </p:cNvPicPr>
          <p:nvPr/>
        </p:nvPicPr>
        <p:blipFill>
          <a:blip r:embed="rId4"/>
          <a:stretch>
            <a:fillRect/>
          </a:stretch>
        </p:blipFill>
        <p:spPr>
          <a:xfrm>
            <a:off x="5473904" y="2477448"/>
            <a:ext cx="5703243" cy="3058342"/>
          </a:xfrm>
          <a:prstGeom prst="rect">
            <a:avLst/>
          </a:prstGeom>
          <a:ln>
            <a:solidFill>
              <a:schemeClr val="tx1"/>
            </a:solidFill>
          </a:ln>
        </p:spPr>
      </p:pic>
      <p:sp>
        <p:nvSpPr>
          <p:cNvPr id="12" name="Down Arrow 9">
            <a:extLst>
              <a:ext uri="{FF2B5EF4-FFF2-40B4-BE49-F238E27FC236}">
                <a16:creationId xmlns:a16="http://schemas.microsoft.com/office/drawing/2014/main" id="{9BFB5710-0DC1-46AA-841B-86492C4A86ED}"/>
              </a:ext>
            </a:extLst>
          </p:cNvPr>
          <p:cNvSpPr/>
          <p:nvPr/>
        </p:nvSpPr>
        <p:spPr bwMode="auto">
          <a:xfrm rot="16200000">
            <a:off x="4378904" y="2580067"/>
            <a:ext cx="544945" cy="1260674"/>
          </a:xfrm>
          <a:prstGeom prst="downArrow">
            <a:avLst>
              <a:gd name="adj1" fmla="val 50000"/>
              <a:gd name="adj2" fmla="val 95954"/>
            </a:avLst>
          </a:prstGeom>
          <a:solidFill>
            <a:srgbClr val="FFC000"/>
          </a:solid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8AADF10-F722-44E0-9060-696DD552EE19}"/>
              </a:ext>
            </a:extLst>
          </p:cNvPr>
          <p:cNvPicPr>
            <a:picLocks noChangeAspect="1"/>
          </p:cNvPicPr>
          <p:nvPr/>
        </p:nvPicPr>
        <p:blipFill>
          <a:blip r:embed="rId5"/>
          <a:stretch>
            <a:fillRect/>
          </a:stretch>
        </p:blipFill>
        <p:spPr>
          <a:xfrm>
            <a:off x="1657235" y="4222413"/>
            <a:ext cx="2519766" cy="2341559"/>
          </a:xfrm>
          <a:prstGeom prst="rect">
            <a:avLst/>
          </a:prstGeom>
          <a:ln>
            <a:solidFill>
              <a:schemeClr val="tx1"/>
            </a:solidFill>
          </a:ln>
        </p:spPr>
      </p:pic>
      <p:sp>
        <p:nvSpPr>
          <p:cNvPr id="14" name="Rectangle 13">
            <a:extLst>
              <a:ext uri="{FF2B5EF4-FFF2-40B4-BE49-F238E27FC236}">
                <a16:creationId xmlns:a16="http://schemas.microsoft.com/office/drawing/2014/main" id="{03680266-3241-47A3-ABDF-612022CB8748}"/>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1286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1368604"/>
          </a:xfrm>
        </p:spPr>
        <p:txBody>
          <a:bodyPr>
            <a:noAutofit/>
          </a:bodyPr>
          <a:lstStyle/>
          <a:p>
            <a:r>
              <a:rPr lang="en-US" sz="8000" dirty="0">
                <a:ea typeface="ＭＳ Ｐゴシック"/>
                <a:cs typeface="Segoe UI"/>
              </a:rPr>
              <a:t>Module 4 Lab:</a:t>
            </a:r>
            <a:br>
              <a:rPr lang="en-US" sz="7200" dirty="0"/>
            </a:br>
            <a:br>
              <a:rPr lang="en-US" sz="4400" dirty="0">
                <a:ea typeface="ＭＳ Ｐゴシック"/>
                <a:cs typeface="Segoe UI"/>
              </a:rPr>
            </a:br>
            <a:r>
              <a:rPr lang="en-US" sz="4400" dirty="0">
                <a:ea typeface="ＭＳ Ｐゴシック"/>
                <a:cs typeface="Segoe UI"/>
              </a:rPr>
              <a:t>Lab 4a – Create dynamic path to Excel</a:t>
            </a:r>
            <a:br>
              <a:rPr lang="en-US" sz="4400" dirty="0"/>
            </a:br>
            <a:r>
              <a:rPr lang="en-US" sz="4400" dirty="0">
                <a:ea typeface="ＭＳ Ｐゴシック"/>
                <a:cs typeface="Segoe UI"/>
              </a:rPr>
              <a:t>Lab 4b – Create dynamic path to CSV</a:t>
            </a:r>
            <a:br>
              <a:rPr lang="en-US" sz="4400" dirty="0"/>
            </a:br>
            <a:r>
              <a:rPr lang="en-US" sz="4400" dirty="0">
                <a:ea typeface="ＭＳ Ｐゴシック"/>
                <a:cs typeface="Segoe UI"/>
              </a:rPr>
              <a:t>Lab 4c – Create custom function</a:t>
            </a:r>
            <a:endParaRPr lang="en-US" sz="4400" dirty="0">
              <a:solidFill>
                <a:schemeClr val="bg1"/>
              </a:solidFill>
            </a:endParaRPr>
          </a:p>
        </p:txBody>
      </p:sp>
    </p:spTree>
    <p:extLst>
      <p:ext uri="{BB962C8B-B14F-4D97-AF65-F5344CB8AC3E}">
        <p14:creationId xmlns:p14="http://schemas.microsoft.com/office/powerpoint/2010/main" val="415702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Why Power BI?</a:t>
            </a:r>
          </a:p>
        </p:txBody>
      </p:sp>
      <p:grpSp>
        <p:nvGrpSpPr>
          <p:cNvPr id="14" name="Group 13" descr="Power BI desktop is free">
            <a:extLst>
              <a:ext uri="{FF2B5EF4-FFF2-40B4-BE49-F238E27FC236}">
                <a16:creationId xmlns:a16="http://schemas.microsoft.com/office/drawing/2014/main" id="{13CAB3CC-9CD3-4E35-8093-EA86CDE48FF8}"/>
              </a:ext>
            </a:extLst>
          </p:cNvPr>
          <p:cNvGrpSpPr/>
          <p:nvPr/>
        </p:nvGrpSpPr>
        <p:grpSpPr>
          <a:xfrm>
            <a:off x="434345" y="2106863"/>
            <a:ext cx="5140659" cy="548551"/>
            <a:chOff x="436546" y="1726068"/>
            <a:chExt cx="5140659" cy="548551"/>
          </a:xfrm>
        </p:grpSpPr>
        <p:sp>
          <p:nvSpPr>
            <p:cNvPr id="15" name="TextBox 14">
              <a:extLst>
                <a:ext uri="{FF2B5EF4-FFF2-40B4-BE49-F238E27FC236}">
                  <a16:creationId xmlns:a16="http://schemas.microsoft.com/office/drawing/2014/main" id="{48F25F36-F15B-4BE6-A55E-9E98D37282DC}"/>
                </a:ext>
              </a:extLst>
            </p:cNvPr>
            <p:cNvSpPr txBox="1"/>
            <p:nvPr/>
          </p:nvSpPr>
          <p:spPr>
            <a:xfrm>
              <a:off x="1117805" y="1937466"/>
              <a:ext cx="4459400" cy="97007"/>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1600" kern="0" dirty="0">
                  <a:solidFill>
                    <a:srgbClr val="191919"/>
                  </a:solidFill>
                  <a:latin typeface="Segoe UI" panose="020B0502040204020203" pitchFamily="34" charset="0"/>
                  <a:cs typeface="Segoe UI" panose="020B0502040204020203" pitchFamily="34" charset="0"/>
                </a:rPr>
                <a:t>Power BI Desktop is free  </a:t>
              </a:r>
            </a:p>
          </p:txBody>
        </p:sp>
        <p:pic>
          <p:nvPicPr>
            <p:cNvPr id="16" name="Graphic 15" descr="Monitor">
              <a:extLst>
                <a:ext uri="{FF2B5EF4-FFF2-40B4-BE49-F238E27FC236}">
                  <a16:creationId xmlns:a16="http://schemas.microsoft.com/office/drawing/2014/main" id="{6ABEAE7F-1285-47A9-822F-1E62879259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46" y="1726068"/>
              <a:ext cx="548551" cy="548551"/>
            </a:xfrm>
            <a:prstGeom prst="rect">
              <a:avLst/>
            </a:prstGeom>
          </p:spPr>
        </p:pic>
      </p:grpSp>
      <p:grpSp>
        <p:nvGrpSpPr>
          <p:cNvPr id="17" name="Group 16" descr="Real Time Dashboards and interactive reports">
            <a:extLst>
              <a:ext uri="{FF2B5EF4-FFF2-40B4-BE49-F238E27FC236}">
                <a16:creationId xmlns:a16="http://schemas.microsoft.com/office/drawing/2014/main" id="{16C935F2-7F4D-428A-8192-0CCFE8B707B8}"/>
              </a:ext>
            </a:extLst>
          </p:cNvPr>
          <p:cNvGrpSpPr/>
          <p:nvPr/>
        </p:nvGrpSpPr>
        <p:grpSpPr>
          <a:xfrm>
            <a:off x="434345" y="3150537"/>
            <a:ext cx="5050022" cy="416652"/>
            <a:chOff x="441434" y="2875443"/>
            <a:chExt cx="5050022" cy="416652"/>
          </a:xfrm>
        </p:grpSpPr>
        <p:sp>
          <p:nvSpPr>
            <p:cNvPr id="18" name="TextBox 17">
              <a:extLst>
                <a:ext uri="{FF2B5EF4-FFF2-40B4-BE49-F238E27FC236}">
                  <a16:creationId xmlns:a16="http://schemas.microsoft.com/office/drawing/2014/main" id="{E324F1F1-5DC1-4BC4-9225-0632EEFCC96B}"/>
                </a:ext>
              </a:extLst>
            </p:cNvPr>
            <p:cNvSpPr txBox="1"/>
            <p:nvPr/>
          </p:nvSpPr>
          <p:spPr>
            <a:xfrm>
              <a:off x="1117805" y="2979551"/>
              <a:ext cx="4373651" cy="312544"/>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1600" kern="0">
                  <a:solidFill>
                    <a:srgbClr val="191919"/>
                  </a:solidFill>
                  <a:latin typeface="Segoe UI" panose="020B0502040204020203" pitchFamily="34" charset="0"/>
                  <a:cs typeface="Segoe UI" panose="020B0502040204020203" pitchFamily="34" charset="0"/>
                </a:rPr>
                <a:t>Real time dashboards and interactive reports</a:t>
              </a:r>
            </a:p>
          </p:txBody>
        </p:sp>
        <p:grpSp>
          <p:nvGrpSpPr>
            <p:cNvPr id="19" name="Group 18">
              <a:extLst>
                <a:ext uri="{FF2B5EF4-FFF2-40B4-BE49-F238E27FC236}">
                  <a16:creationId xmlns:a16="http://schemas.microsoft.com/office/drawing/2014/main" id="{F5124B75-9D36-4EFF-83D1-CF3F8333D701}"/>
                </a:ext>
              </a:extLst>
            </p:cNvPr>
            <p:cNvGrpSpPr/>
            <p:nvPr/>
          </p:nvGrpSpPr>
          <p:grpSpPr>
            <a:xfrm>
              <a:off x="441434" y="2875443"/>
              <a:ext cx="434559" cy="313111"/>
              <a:chOff x="4894822" y="3158633"/>
              <a:chExt cx="470407" cy="338941"/>
            </a:xfrm>
          </p:grpSpPr>
          <p:sp>
            <p:nvSpPr>
              <p:cNvPr id="20" name="Oval 5">
                <a:extLst>
                  <a:ext uri="{FF2B5EF4-FFF2-40B4-BE49-F238E27FC236}">
                    <a16:creationId xmlns:a16="http://schemas.microsoft.com/office/drawing/2014/main" id="{E0CCB3A7-97DE-4366-B722-9CBBE3C7BF22}"/>
                  </a:ext>
                </a:extLst>
              </p:cNvPr>
              <p:cNvSpPr>
                <a:spLocks noChangeArrowheads="1"/>
              </p:cNvSpPr>
              <p:nvPr/>
            </p:nvSpPr>
            <p:spPr bwMode="auto">
              <a:xfrm>
                <a:off x="4894822" y="3158633"/>
                <a:ext cx="195124" cy="192024"/>
              </a:xfrm>
              <a:prstGeom prst="ellipse">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1" name="Freeform 6">
                <a:extLst>
                  <a:ext uri="{FF2B5EF4-FFF2-40B4-BE49-F238E27FC236}">
                    <a16:creationId xmlns:a16="http://schemas.microsoft.com/office/drawing/2014/main" id="{734065A8-07E8-4B40-AE93-1FA5CBD9F1BA}"/>
                  </a:ext>
                </a:extLst>
              </p:cNvPr>
              <p:cNvSpPr>
                <a:spLocks/>
              </p:cNvSpPr>
              <p:nvPr/>
            </p:nvSpPr>
            <p:spPr bwMode="auto">
              <a:xfrm>
                <a:off x="4992911" y="3203779"/>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2" name="Line 7">
                <a:extLst>
                  <a:ext uri="{FF2B5EF4-FFF2-40B4-BE49-F238E27FC236}">
                    <a16:creationId xmlns:a16="http://schemas.microsoft.com/office/drawing/2014/main" id="{A6DC3339-1704-4329-BAA0-7D409166C9F0}"/>
                  </a:ext>
                </a:extLst>
              </p:cNvPr>
              <p:cNvSpPr>
                <a:spLocks noChangeShapeType="1"/>
              </p:cNvSpPr>
              <p:nvPr/>
            </p:nvSpPr>
            <p:spPr bwMode="auto">
              <a:xfrm>
                <a:off x="5029827" y="3497574"/>
                <a:ext cx="335402"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3" name="Rectangle 8">
                <a:extLst>
                  <a:ext uri="{FF2B5EF4-FFF2-40B4-BE49-F238E27FC236}">
                    <a16:creationId xmlns:a16="http://schemas.microsoft.com/office/drawing/2014/main" id="{724AB3FD-161B-4A86-86B4-B6D79BEB6E13}"/>
                  </a:ext>
                </a:extLst>
              </p:cNvPr>
              <p:cNvSpPr>
                <a:spLocks noChangeArrowheads="1"/>
              </p:cNvSpPr>
              <p:nvPr/>
            </p:nvSpPr>
            <p:spPr bwMode="auto">
              <a:xfrm>
                <a:off x="5037210" y="3374871"/>
                <a:ext cx="48517" cy="82089"/>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4" name="Rectangle 9">
                <a:extLst>
                  <a:ext uri="{FF2B5EF4-FFF2-40B4-BE49-F238E27FC236}">
                    <a16:creationId xmlns:a16="http://schemas.microsoft.com/office/drawing/2014/main" id="{2C6EF9D7-9543-4C86-AD45-E47592AF6C8F}"/>
                  </a:ext>
                </a:extLst>
              </p:cNvPr>
              <p:cNvSpPr>
                <a:spLocks noChangeArrowheads="1"/>
              </p:cNvSpPr>
              <p:nvPr/>
            </p:nvSpPr>
            <p:spPr bwMode="auto">
              <a:xfrm>
                <a:off x="5125807" y="3316977"/>
                <a:ext cx="48517" cy="139985"/>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5" name="Rectangle 10">
                <a:extLst>
                  <a:ext uri="{FF2B5EF4-FFF2-40B4-BE49-F238E27FC236}">
                    <a16:creationId xmlns:a16="http://schemas.microsoft.com/office/drawing/2014/main" id="{44531A50-D5B1-452F-9ED8-41AFC49AC0C3}"/>
                  </a:ext>
                </a:extLst>
              </p:cNvPr>
              <p:cNvSpPr>
                <a:spLocks noChangeArrowheads="1"/>
              </p:cNvSpPr>
              <p:nvPr/>
            </p:nvSpPr>
            <p:spPr bwMode="auto">
              <a:xfrm>
                <a:off x="5214404" y="3348084"/>
                <a:ext cx="48517" cy="10887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6" name="Rectangle 11">
                <a:extLst>
                  <a:ext uri="{FF2B5EF4-FFF2-40B4-BE49-F238E27FC236}">
                    <a16:creationId xmlns:a16="http://schemas.microsoft.com/office/drawing/2014/main" id="{C5091180-533F-4CDC-9A7F-113A90CA812E}"/>
                  </a:ext>
                </a:extLst>
              </p:cNvPr>
              <p:cNvSpPr>
                <a:spLocks noChangeArrowheads="1"/>
              </p:cNvSpPr>
              <p:nvPr/>
            </p:nvSpPr>
            <p:spPr bwMode="auto">
              <a:xfrm>
                <a:off x="5303000" y="3276362"/>
                <a:ext cx="48517" cy="18059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27" name="Line 20">
                <a:extLst>
                  <a:ext uri="{FF2B5EF4-FFF2-40B4-BE49-F238E27FC236}">
                    <a16:creationId xmlns:a16="http://schemas.microsoft.com/office/drawing/2014/main" id="{98953070-069A-46CB-A9F7-80F6F1FF9D92}"/>
                  </a:ext>
                </a:extLst>
              </p:cNvPr>
              <p:cNvSpPr>
                <a:spLocks noChangeShapeType="1"/>
              </p:cNvSpPr>
              <p:nvPr/>
            </p:nvSpPr>
            <p:spPr bwMode="auto">
              <a:xfrm>
                <a:off x="4961452" y="3329583"/>
                <a:ext cx="0"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grpSp>
      </p:grpSp>
      <p:grpSp>
        <p:nvGrpSpPr>
          <p:cNvPr id="28" name="Group 27" descr="Natural Language query &amp; AI insights&#10;">
            <a:extLst>
              <a:ext uri="{FF2B5EF4-FFF2-40B4-BE49-F238E27FC236}">
                <a16:creationId xmlns:a16="http://schemas.microsoft.com/office/drawing/2014/main" id="{3E182550-8190-4C2D-B26D-E0FB800D77C3}"/>
              </a:ext>
            </a:extLst>
          </p:cNvPr>
          <p:cNvGrpSpPr/>
          <p:nvPr/>
        </p:nvGrpSpPr>
        <p:grpSpPr>
          <a:xfrm>
            <a:off x="535481" y="4138307"/>
            <a:ext cx="4124254" cy="245044"/>
            <a:chOff x="542570" y="3784610"/>
            <a:chExt cx="4124254" cy="245044"/>
          </a:xfrm>
        </p:grpSpPr>
        <p:grpSp>
          <p:nvGrpSpPr>
            <p:cNvPr id="29" name="Group 28">
              <a:extLst>
                <a:ext uri="{FF2B5EF4-FFF2-40B4-BE49-F238E27FC236}">
                  <a16:creationId xmlns:a16="http://schemas.microsoft.com/office/drawing/2014/main" id="{F1488C86-18BE-4314-9BFE-AB68E9D54697}"/>
                </a:ext>
              </a:extLst>
            </p:cNvPr>
            <p:cNvGrpSpPr/>
            <p:nvPr/>
          </p:nvGrpSpPr>
          <p:grpSpPr>
            <a:xfrm>
              <a:off x="542570" y="3784610"/>
              <a:ext cx="323296" cy="245044"/>
              <a:chOff x="4477297" y="3676518"/>
              <a:chExt cx="411611" cy="311984"/>
            </a:xfrm>
          </p:grpSpPr>
          <p:sp>
            <p:nvSpPr>
              <p:cNvPr id="31" name="Freeform 19">
                <a:extLst>
                  <a:ext uri="{FF2B5EF4-FFF2-40B4-BE49-F238E27FC236}">
                    <a16:creationId xmlns:a16="http://schemas.microsoft.com/office/drawing/2014/main" id="{178299CA-7582-4ED7-BCC0-28613679CE8F}"/>
                  </a:ext>
                </a:extLst>
              </p:cNvPr>
              <p:cNvSpPr>
                <a:spLocks/>
              </p:cNvSpPr>
              <p:nvPr/>
            </p:nvSpPr>
            <p:spPr bwMode="auto">
              <a:xfrm>
                <a:off x="4477297" y="3676518"/>
                <a:ext cx="245007" cy="212345"/>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sp>
            <p:nvSpPr>
              <p:cNvPr id="32" name="Freeform 21">
                <a:extLst>
                  <a:ext uri="{FF2B5EF4-FFF2-40B4-BE49-F238E27FC236}">
                    <a16:creationId xmlns:a16="http://schemas.microsoft.com/office/drawing/2014/main" id="{F44DAA01-8D12-4E23-9101-2E5A056742F4}"/>
                  </a:ext>
                </a:extLst>
              </p:cNvPr>
              <p:cNvSpPr>
                <a:spLocks/>
              </p:cNvSpPr>
              <p:nvPr/>
            </p:nvSpPr>
            <p:spPr bwMode="auto">
              <a:xfrm>
                <a:off x="4645535" y="3776157"/>
                <a:ext cx="243373" cy="212345"/>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latin typeface="Segoe UI"/>
                </a:endParaRPr>
              </a:p>
            </p:txBody>
          </p:sp>
        </p:grpSp>
        <p:sp>
          <p:nvSpPr>
            <p:cNvPr id="30" name="TextBox 29">
              <a:extLst>
                <a:ext uri="{FF2B5EF4-FFF2-40B4-BE49-F238E27FC236}">
                  <a16:creationId xmlns:a16="http://schemas.microsoft.com/office/drawing/2014/main" id="{8958F14A-A680-4DA4-9373-7BA1C61A4DD4}"/>
                </a:ext>
              </a:extLst>
            </p:cNvPr>
            <p:cNvSpPr txBox="1"/>
            <p:nvPr/>
          </p:nvSpPr>
          <p:spPr>
            <a:xfrm>
              <a:off x="1117805" y="3803322"/>
              <a:ext cx="3549019" cy="226332"/>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1600" kern="0" dirty="0">
                  <a:solidFill>
                    <a:srgbClr val="191919"/>
                  </a:solidFill>
                  <a:latin typeface="Segoe UI" panose="020B0502040204020203" pitchFamily="34" charset="0"/>
                  <a:cs typeface="Segoe UI" panose="020B0502040204020203" pitchFamily="34" charset="0"/>
                </a:rPr>
                <a:t>Natural language query &amp; AI insights</a:t>
              </a:r>
            </a:p>
          </p:txBody>
        </p:sp>
      </p:grpSp>
      <p:grpSp>
        <p:nvGrpSpPr>
          <p:cNvPr id="33" name="Group 32" descr="Custom Visualizations and custom connectors">
            <a:extLst>
              <a:ext uri="{FF2B5EF4-FFF2-40B4-BE49-F238E27FC236}">
                <a16:creationId xmlns:a16="http://schemas.microsoft.com/office/drawing/2014/main" id="{4055C3F3-829D-477A-AC3A-425B86CA0CA5}"/>
              </a:ext>
            </a:extLst>
          </p:cNvPr>
          <p:cNvGrpSpPr/>
          <p:nvPr/>
        </p:nvGrpSpPr>
        <p:grpSpPr>
          <a:xfrm>
            <a:off x="535481" y="4954469"/>
            <a:ext cx="4948885" cy="229174"/>
            <a:chOff x="542570" y="4447787"/>
            <a:chExt cx="4948885" cy="229174"/>
          </a:xfrm>
        </p:grpSpPr>
        <p:sp>
          <p:nvSpPr>
            <p:cNvPr id="34" name="TextBox 33">
              <a:extLst>
                <a:ext uri="{FF2B5EF4-FFF2-40B4-BE49-F238E27FC236}">
                  <a16:creationId xmlns:a16="http://schemas.microsoft.com/office/drawing/2014/main" id="{C1225027-5FDF-4B5C-876B-550F3CC22170}"/>
                </a:ext>
              </a:extLst>
            </p:cNvPr>
            <p:cNvSpPr txBox="1"/>
            <p:nvPr/>
          </p:nvSpPr>
          <p:spPr>
            <a:xfrm>
              <a:off x="1117804" y="4481461"/>
              <a:ext cx="4373651" cy="97007"/>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1600" kern="0">
                  <a:solidFill>
                    <a:srgbClr val="191919"/>
                  </a:solidFill>
                  <a:latin typeface="Segoe UI" panose="020B0502040204020203" pitchFamily="34" charset="0"/>
                  <a:cs typeface="Segoe UI" panose="020B0502040204020203" pitchFamily="34" charset="0"/>
                </a:rPr>
                <a:t>Custom visualizations and custom connectors</a:t>
              </a:r>
            </a:p>
          </p:txBody>
        </p:sp>
        <p:grpSp>
          <p:nvGrpSpPr>
            <p:cNvPr id="35" name="Group 34">
              <a:extLst>
                <a:ext uri="{FF2B5EF4-FFF2-40B4-BE49-F238E27FC236}">
                  <a16:creationId xmlns:a16="http://schemas.microsoft.com/office/drawing/2014/main" id="{F87BD62E-7B50-40F5-A0DF-56F6F792999C}"/>
                </a:ext>
              </a:extLst>
            </p:cNvPr>
            <p:cNvGrpSpPr/>
            <p:nvPr/>
          </p:nvGrpSpPr>
          <p:grpSpPr>
            <a:xfrm>
              <a:off x="542570" y="4447787"/>
              <a:ext cx="342596" cy="229174"/>
              <a:chOff x="4948601" y="4179754"/>
              <a:chExt cx="435323" cy="291204"/>
            </a:xfrm>
          </p:grpSpPr>
          <p:sp>
            <p:nvSpPr>
              <p:cNvPr id="36" name="Freeform 5">
                <a:extLst>
                  <a:ext uri="{FF2B5EF4-FFF2-40B4-BE49-F238E27FC236}">
                    <a16:creationId xmlns:a16="http://schemas.microsoft.com/office/drawing/2014/main" id="{14BB0C81-E4CC-4491-B3AA-F0104F5AA700}"/>
                  </a:ext>
                </a:extLst>
              </p:cNvPr>
              <p:cNvSpPr>
                <a:spLocks/>
              </p:cNvSpPr>
              <p:nvPr/>
            </p:nvSpPr>
            <p:spPr bwMode="auto">
              <a:xfrm>
                <a:off x="4948601" y="4220654"/>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53535"/>
                  </a:solidFill>
                  <a:latin typeface="Segoe UI"/>
                </a:endParaRPr>
              </a:p>
            </p:txBody>
          </p:sp>
          <p:sp>
            <p:nvSpPr>
              <p:cNvPr id="37" name="Freeform 8">
                <a:extLst>
                  <a:ext uri="{FF2B5EF4-FFF2-40B4-BE49-F238E27FC236}">
                    <a16:creationId xmlns:a16="http://schemas.microsoft.com/office/drawing/2014/main" id="{FADECC02-3421-44F8-8F09-801CA3390F82}"/>
                  </a:ext>
                </a:extLst>
              </p:cNvPr>
              <p:cNvSpPr>
                <a:spLocks/>
              </p:cNvSpPr>
              <p:nvPr/>
            </p:nvSpPr>
            <p:spPr bwMode="auto">
              <a:xfrm>
                <a:off x="5030473" y="4179754"/>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53535"/>
                  </a:solidFill>
                  <a:latin typeface="Segoe UI"/>
                </a:endParaRPr>
              </a:p>
            </p:txBody>
          </p:sp>
          <p:sp>
            <p:nvSpPr>
              <p:cNvPr id="38" name="Freeform 9">
                <a:extLst>
                  <a:ext uri="{FF2B5EF4-FFF2-40B4-BE49-F238E27FC236}">
                    <a16:creationId xmlns:a16="http://schemas.microsoft.com/office/drawing/2014/main" id="{320D55EE-A278-4A88-B00D-2ED990BDBD3D}"/>
                  </a:ext>
                </a:extLst>
              </p:cNvPr>
              <p:cNvSpPr>
                <a:spLocks/>
              </p:cNvSpPr>
              <p:nvPr/>
            </p:nvSpPr>
            <p:spPr bwMode="auto">
              <a:xfrm>
                <a:off x="4982548" y="4250101"/>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53535"/>
                  </a:solidFill>
                  <a:latin typeface="Segoe UI"/>
                </a:endParaRPr>
              </a:p>
            </p:txBody>
          </p:sp>
        </p:grpSp>
      </p:grpSp>
      <p:grpSp>
        <p:nvGrpSpPr>
          <p:cNvPr id="39" name="Group 38" descr="Integration with Excel, Power Point, SharePoint and Teams">
            <a:extLst>
              <a:ext uri="{FF2B5EF4-FFF2-40B4-BE49-F238E27FC236}">
                <a16:creationId xmlns:a16="http://schemas.microsoft.com/office/drawing/2014/main" id="{5FDDFA33-3AF5-49EB-A432-7F2D62156483}"/>
              </a:ext>
            </a:extLst>
          </p:cNvPr>
          <p:cNvGrpSpPr/>
          <p:nvPr/>
        </p:nvGrpSpPr>
        <p:grpSpPr>
          <a:xfrm>
            <a:off x="562197" y="5754761"/>
            <a:ext cx="6529098" cy="286634"/>
            <a:chOff x="569286" y="5449961"/>
            <a:chExt cx="6529098" cy="286634"/>
          </a:xfrm>
        </p:grpSpPr>
        <p:sp>
          <p:nvSpPr>
            <p:cNvPr id="40" name="TextBox 39">
              <a:extLst>
                <a:ext uri="{FF2B5EF4-FFF2-40B4-BE49-F238E27FC236}">
                  <a16:creationId xmlns:a16="http://schemas.microsoft.com/office/drawing/2014/main" id="{0E63DE86-DBA3-4C75-A9B6-34DA79ACE0F3}"/>
                </a:ext>
              </a:extLst>
            </p:cNvPr>
            <p:cNvSpPr txBox="1"/>
            <p:nvPr/>
          </p:nvSpPr>
          <p:spPr>
            <a:xfrm>
              <a:off x="1117837" y="5460440"/>
              <a:ext cx="5980547" cy="253916"/>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1600" kern="0" dirty="0">
                  <a:solidFill>
                    <a:srgbClr val="191919"/>
                  </a:solidFill>
                  <a:latin typeface="Segoe UI" panose="020B0502040204020203" pitchFamily="34" charset="0"/>
                  <a:cs typeface="Segoe UI" panose="020B0502040204020203" pitchFamily="34" charset="0"/>
                </a:rPr>
                <a:t>Integration with Excel, Power Point, SharePoint and Teams</a:t>
              </a:r>
            </a:p>
          </p:txBody>
        </p:sp>
        <p:sp>
          <p:nvSpPr>
            <p:cNvPr id="41" name="excel">
              <a:extLst>
                <a:ext uri="{FF2B5EF4-FFF2-40B4-BE49-F238E27FC236}">
                  <a16:creationId xmlns:a16="http://schemas.microsoft.com/office/drawing/2014/main" id="{04AC8ECB-6FAD-48E2-B6A8-E0955BF95EF3}"/>
                </a:ext>
              </a:extLst>
            </p:cNvPr>
            <p:cNvSpPr>
              <a:spLocks noChangeAspect="1" noEditPoints="1"/>
            </p:cNvSpPr>
            <p:nvPr/>
          </p:nvSpPr>
          <p:spPr bwMode="auto">
            <a:xfrm>
              <a:off x="569286" y="5449961"/>
              <a:ext cx="327630" cy="28663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191919"/>
            </a:solidFill>
            <a:ln>
              <a:noFill/>
            </a:ln>
          </p:spPr>
          <p:txBody>
            <a:bodyPr vert="horz" wrap="square" lIns="89618" tIns="44808" rIns="89618" bIns="44808" numCol="1" anchor="t" anchorCtr="0" compatLnSpc="1">
              <a:prstTxWarp prst="textNoShape">
                <a:avLst/>
              </a:prstTxWarp>
            </a:bodyPr>
            <a:lstStyle/>
            <a:p>
              <a:pPr defTabSz="914039">
                <a:defRPr/>
              </a:pPr>
              <a:endParaRPr lang="en-US" sz="882">
                <a:solidFill>
                  <a:srgbClr val="353535"/>
                </a:solidFill>
                <a:latin typeface="Segoe UI Semilight"/>
              </a:endParaRPr>
            </a:p>
          </p:txBody>
        </p:sp>
      </p:grpSp>
    </p:spTree>
    <p:extLst>
      <p:ext uri="{BB962C8B-B14F-4D97-AF65-F5344CB8AC3E}">
        <p14:creationId xmlns:p14="http://schemas.microsoft.com/office/powerpoint/2010/main" val="109661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r>
              <a:rPr lang="en-US" sz="8000" dirty="0"/>
              <a:t>Module 4 Knowledge Check</a:t>
            </a:r>
            <a:br>
              <a:rPr lang="en-US" sz="8000" dirty="0"/>
            </a:br>
            <a:r>
              <a:rPr lang="en-US" dirty="0"/>
              <a:t>https://aka.ms/PBIModShapCheck4</a:t>
            </a:r>
            <a:br>
              <a:rPr lang="en-US" sz="8000" dirty="0"/>
            </a:br>
            <a:r>
              <a:rPr lang="en-US" sz="8000" dirty="0"/>
              <a:t> </a:t>
            </a:r>
            <a:br>
              <a:rPr lang="en-US" sz="8000" dirty="0"/>
            </a:br>
            <a:endParaRPr lang="en-US" dirty="0">
              <a:solidFill>
                <a:schemeClr val="bg1"/>
              </a:solidFill>
            </a:endParaRPr>
          </a:p>
        </p:txBody>
      </p:sp>
    </p:spTree>
    <p:extLst>
      <p:ext uri="{BB962C8B-B14F-4D97-AF65-F5344CB8AC3E}">
        <p14:creationId xmlns:p14="http://schemas.microsoft.com/office/powerpoint/2010/main" val="16408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4 Knowledge Check Questions</a:t>
            </a:r>
          </a:p>
        </p:txBody>
      </p:sp>
      <p:sp>
        <p:nvSpPr>
          <p:cNvPr id="6" name="Rectangle 5">
            <a:extLst>
              <a:ext uri="{FF2B5EF4-FFF2-40B4-BE49-F238E27FC236}">
                <a16:creationId xmlns:a16="http://schemas.microsoft.com/office/drawing/2014/main" id="{7E7E948F-D6DF-4155-884B-01C1E710D7B9}"/>
              </a:ext>
            </a:extLst>
          </p:cNvPr>
          <p:cNvSpPr/>
          <p:nvPr/>
        </p:nvSpPr>
        <p:spPr>
          <a:xfrm>
            <a:off x="221293" y="1764423"/>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does the Transpose transformation do?</a:t>
            </a:r>
          </a:p>
          <a:p>
            <a:pPr marL="800100" lvl="1" indent="-342900">
              <a:buFont typeface="+mj-lt"/>
              <a:buAutoNum type="alphaLcPeriod"/>
            </a:pPr>
            <a:r>
              <a:rPr lang="en-US" dirty="0"/>
              <a:t>Convert selected rows to column headers</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Convert columns to rows, and rows to columns</a:t>
            </a:r>
          </a:p>
          <a:p>
            <a:pPr marL="800100" lvl="1" indent="-342900">
              <a:buFont typeface="+mj-lt"/>
              <a:buAutoNum type="alphaLcPeriod"/>
            </a:pPr>
            <a:r>
              <a:rPr lang="en-US" b="0" i="0" dirty="0">
                <a:effectLst/>
              </a:rPr>
              <a:t>Convert column headers into values</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What does the append query do?</a:t>
            </a:r>
          </a:p>
          <a:p>
            <a:pPr marL="800100" lvl="1" indent="-342900">
              <a:buFont typeface="+mj-lt"/>
              <a:buAutoNum type="alphaLcPeriod"/>
            </a:pPr>
            <a:r>
              <a:rPr lang="en-US" dirty="0">
                <a:solidFill>
                  <a:schemeClr val="tx1"/>
                </a:solidFill>
                <a:latin typeface="+mn-lt"/>
              </a:rPr>
              <a:t>Combines two queries by matching attributes</a:t>
            </a:r>
          </a:p>
          <a:p>
            <a:pPr marL="800100" lvl="1" indent="-342900">
              <a:buFont typeface="+mj-lt"/>
              <a:buAutoNum type="alphaLcPeriod"/>
            </a:pPr>
            <a:r>
              <a:rPr lang="en-US" dirty="0">
                <a:solidFill>
                  <a:schemeClr val="tx1"/>
                </a:solidFill>
                <a:latin typeface="+mn-lt"/>
              </a:rPr>
              <a:t>Stacks records of two queries</a:t>
            </a:r>
          </a:p>
          <a:p>
            <a:pPr marL="800100" lvl="1" indent="-342900">
              <a:buFont typeface="+mj-lt"/>
              <a:buAutoNum type="alphaLcPeriod"/>
            </a:pPr>
            <a:r>
              <a:rPr lang="en-US" b="0" i="0" dirty="0">
                <a:effectLst/>
              </a:rPr>
              <a:t>Copies a query at a point in time</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Which is the best way to add a table on the fly?</a:t>
            </a:r>
          </a:p>
          <a:p>
            <a:pPr marL="800100" lvl="1" indent="-342900">
              <a:buFont typeface="+mj-lt"/>
              <a:buAutoNum type="alphaLcPeriod"/>
            </a:pPr>
            <a:r>
              <a:rPr lang="en-US" dirty="0">
                <a:solidFill>
                  <a:schemeClr val="tx1"/>
                </a:solidFill>
                <a:latin typeface="+mn-lt"/>
              </a:rPr>
              <a:t>Use Enter Data from the ribbon</a:t>
            </a:r>
          </a:p>
          <a:p>
            <a:pPr marL="800100" lvl="1" indent="-342900">
              <a:buFont typeface="+mj-lt"/>
              <a:buAutoNum type="alphaLcPeriod"/>
            </a:pPr>
            <a:r>
              <a:rPr lang="en-US" dirty="0">
                <a:solidFill>
                  <a:schemeClr val="tx1"/>
                </a:solidFill>
                <a:latin typeface="+mn-lt"/>
              </a:rPr>
              <a:t>Write a new SQL statement</a:t>
            </a:r>
          </a:p>
          <a:p>
            <a:pPr marL="800100" lvl="1" indent="-342900">
              <a:buFont typeface="+mj-lt"/>
              <a:buAutoNum type="alphaLcPeriod"/>
            </a:pPr>
            <a:r>
              <a:rPr lang="en-US" b="0" i="0" dirty="0">
                <a:effectLst/>
              </a:rPr>
              <a:t>Import an additional table</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57101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t>Module 5:</a:t>
            </a:r>
            <a:br>
              <a:rPr lang="en-US" sz="8000" dirty="0"/>
            </a:br>
            <a:r>
              <a:rPr lang="en-US" dirty="0"/>
              <a:t>Introduction to DAX</a:t>
            </a:r>
            <a:endParaRPr lang="en-US" dirty="0">
              <a:solidFill>
                <a:schemeClr val="bg1"/>
              </a:solidFill>
            </a:endParaRPr>
          </a:p>
        </p:txBody>
      </p:sp>
    </p:spTree>
    <p:extLst>
      <p:ext uri="{BB962C8B-B14F-4D97-AF65-F5344CB8AC3E}">
        <p14:creationId xmlns:p14="http://schemas.microsoft.com/office/powerpoint/2010/main" val="199539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1171610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Module 5 Objectives</a:t>
            </a:r>
          </a:p>
        </p:txBody>
      </p:sp>
      <p:sp>
        <p:nvSpPr>
          <p:cNvPr id="6" name="Rectangle 5">
            <a:extLst>
              <a:ext uri="{FF2B5EF4-FFF2-40B4-BE49-F238E27FC236}">
                <a16:creationId xmlns:a16="http://schemas.microsoft.com/office/drawing/2014/main" id="{7E7E948F-D6DF-4155-884B-01C1E710D7B9}"/>
              </a:ext>
            </a:extLst>
          </p:cNvPr>
          <p:cNvSpPr/>
          <p:nvPr/>
        </p:nvSpPr>
        <p:spPr>
          <a:xfrm>
            <a:off x="253098" y="2042719"/>
            <a:ext cx="11037454" cy="272888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Get introduced to DAX and how can it be used</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working with parameters and DAX (lab combining the previous module)</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Tree>
    <p:extLst>
      <p:ext uri="{BB962C8B-B14F-4D97-AF65-F5344CB8AC3E}">
        <p14:creationId xmlns:p14="http://schemas.microsoft.com/office/powerpoint/2010/main" val="160274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Default Summarization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8" name="Picture 7">
            <a:extLst>
              <a:ext uri="{FF2B5EF4-FFF2-40B4-BE49-F238E27FC236}">
                <a16:creationId xmlns:a16="http://schemas.microsoft.com/office/drawing/2014/main" id="{05181F07-82A7-4BCF-AA5D-D02639BE51AD}"/>
              </a:ext>
            </a:extLst>
          </p:cNvPr>
          <p:cNvPicPr>
            <a:picLocks noChangeAspect="1"/>
          </p:cNvPicPr>
          <p:nvPr/>
        </p:nvPicPr>
        <p:blipFill>
          <a:blip r:embed="rId3"/>
          <a:stretch>
            <a:fillRect/>
          </a:stretch>
        </p:blipFill>
        <p:spPr>
          <a:xfrm>
            <a:off x="9951736" y="1968637"/>
            <a:ext cx="2017683" cy="2220611"/>
          </a:xfrm>
          <a:prstGeom prst="rect">
            <a:avLst/>
          </a:prstGeom>
          <a:ln>
            <a:solidFill>
              <a:schemeClr val="tx1"/>
            </a:solidFill>
          </a:ln>
        </p:spPr>
      </p:pic>
      <p:sp>
        <p:nvSpPr>
          <p:cNvPr id="9" name="Title 1">
            <a:extLst>
              <a:ext uri="{FF2B5EF4-FFF2-40B4-BE49-F238E27FC236}">
                <a16:creationId xmlns:a16="http://schemas.microsoft.com/office/drawing/2014/main" id="{417D94BD-20FA-46BA-B546-FF779B296FE6}"/>
              </a:ext>
            </a:extLst>
          </p:cNvPr>
          <p:cNvSpPr>
            <a:spLocks noGrp="1"/>
          </p:cNvSpPr>
          <p:nvPr>
            <p:ph type="title"/>
          </p:nvPr>
        </p:nvSpPr>
        <p:spPr>
          <a:xfrm>
            <a:off x="174961" y="1857808"/>
            <a:ext cx="11655840" cy="524527"/>
          </a:xfrm>
        </p:spPr>
        <p:txBody>
          <a:bodyPr vert="horz" wrap="square" lIns="146304" tIns="91440" rIns="146304" bIns="91440" rtlCol="0" anchor="t">
            <a:noAutofit/>
          </a:bodyPr>
          <a:lstStyle/>
          <a:p>
            <a:r>
              <a:rPr lang="en-US" sz="2800" b="1" dirty="0">
                <a:solidFill>
                  <a:srgbClr val="505050"/>
                </a:solidFill>
                <a:latin typeface="+mn-lt"/>
              </a:rPr>
              <a:t>What is a Default Summarization?</a:t>
            </a:r>
          </a:p>
        </p:txBody>
      </p:sp>
      <p:pic>
        <p:nvPicPr>
          <p:cNvPr id="10" name="Picture 9">
            <a:extLst>
              <a:ext uri="{FF2B5EF4-FFF2-40B4-BE49-F238E27FC236}">
                <a16:creationId xmlns:a16="http://schemas.microsoft.com/office/drawing/2014/main" id="{7C3A4951-1058-423E-8CB2-9E1F935BB9D0}"/>
              </a:ext>
            </a:extLst>
          </p:cNvPr>
          <p:cNvPicPr>
            <a:picLocks noChangeAspect="1"/>
          </p:cNvPicPr>
          <p:nvPr/>
        </p:nvPicPr>
        <p:blipFill>
          <a:blip r:embed="rId4"/>
          <a:stretch>
            <a:fillRect/>
          </a:stretch>
        </p:blipFill>
        <p:spPr>
          <a:xfrm>
            <a:off x="893094" y="2513218"/>
            <a:ext cx="3978111" cy="2974730"/>
          </a:xfrm>
          <a:prstGeom prst="rect">
            <a:avLst/>
          </a:prstGeom>
          <a:ln>
            <a:solidFill>
              <a:schemeClr val="tx1"/>
            </a:solidFill>
          </a:ln>
        </p:spPr>
      </p:pic>
      <p:sp>
        <p:nvSpPr>
          <p:cNvPr id="11" name="Rectangle 10">
            <a:extLst>
              <a:ext uri="{FF2B5EF4-FFF2-40B4-BE49-F238E27FC236}">
                <a16:creationId xmlns:a16="http://schemas.microsoft.com/office/drawing/2014/main" id="{59689A15-4C64-4067-8C14-F5D8C0A407E4}"/>
              </a:ext>
            </a:extLst>
          </p:cNvPr>
          <p:cNvSpPr/>
          <p:nvPr/>
        </p:nvSpPr>
        <p:spPr>
          <a:xfrm>
            <a:off x="267500" y="5776407"/>
            <a:ext cx="11470762" cy="83407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Sales Amount is automatically summed for each category </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should set this summarization for all numeric fields in the </a:t>
            </a:r>
            <a:r>
              <a:rPr lang="en-US" sz="2400" b="1" dirty="0">
                <a:solidFill>
                  <a:srgbClr val="505050"/>
                </a:solidFill>
              </a:rPr>
              <a:t>Modeling</a:t>
            </a:r>
            <a:r>
              <a:rPr lang="en-US" sz="2400" dirty="0">
                <a:gradFill>
                  <a:gsLst>
                    <a:gs pos="2917">
                      <a:schemeClr val="tx1"/>
                    </a:gs>
                    <a:gs pos="30000">
                      <a:schemeClr val="tx1"/>
                    </a:gs>
                  </a:gsLst>
                  <a:lin ang="5400000" scaled="0"/>
                </a:gradFill>
              </a:rPr>
              <a:t> ribbon</a:t>
            </a:r>
          </a:p>
        </p:txBody>
      </p:sp>
      <p:sp>
        <p:nvSpPr>
          <p:cNvPr id="12" name="Rectangle 11">
            <a:extLst>
              <a:ext uri="{FF2B5EF4-FFF2-40B4-BE49-F238E27FC236}">
                <a16:creationId xmlns:a16="http://schemas.microsoft.com/office/drawing/2014/main" id="{F1D6CCC3-750A-40E1-B89D-9841185EB18E}"/>
              </a:ext>
            </a:extLst>
          </p:cNvPr>
          <p:cNvSpPr/>
          <p:nvPr/>
        </p:nvSpPr>
        <p:spPr>
          <a:xfrm>
            <a:off x="8601999" y="2010003"/>
            <a:ext cx="1496146" cy="1006429"/>
          </a:xfrm>
          <a:prstGeom prst="rect">
            <a:avLst/>
          </a:prstGeom>
        </p:spPr>
        <p:txBody>
          <a:bodyPr wrap="square">
            <a:spAutoFit/>
          </a:bodyPr>
          <a:lstStyle/>
          <a:p>
            <a:pPr>
              <a:lnSpc>
                <a:spcPct val="90000"/>
              </a:lnSpc>
              <a:spcAft>
                <a:spcPts val="600"/>
              </a:spcAft>
            </a:pPr>
            <a:r>
              <a:rPr lang="en-US" sz="2200" dirty="0">
                <a:gradFill>
                  <a:gsLst>
                    <a:gs pos="2917">
                      <a:schemeClr val="tx1"/>
                    </a:gs>
                    <a:gs pos="30000">
                      <a:schemeClr val="tx1"/>
                    </a:gs>
                  </a:gsLst>
                  <a:lin ang="5400000" scaled="0"/>
                </a:gradFill>
              </a:rPr>
              <a:t>On the Modeling ribbon</a:t>
            </a:r>
          </a:p>
        </p:txBody>
      </p:sp>
      <p:sp>
        <p:nvSpPr>
          <p:cNvPr id="13" name="Rectangle 12">
            <a:extLst>
              <a:ext uri="{FF2B5EF4-FFF2-40B4-BE49-F238E27FC236}">
                <a16:creationId xmlns:a16="http://schemas.microsoft.com/office/drawing/2014/main" id="{BF8E9F6A-8C78-4F66-8DFA-8DEEC4E97B3E}"/>
              </a:ext>
            </a:extLst>
          </p:cNvPr>
          <p:cNvSpPr/>
          <p:nvPr/>
        </p:nvSpPr>
        <p:spPr>
          <a:xfrm>
            <a:off x="7873319" y="3672184"/>
            <a:ext cx="2078417" cy="10341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 </a:t>
            </a:r>
            <a:r>
              <a:rPr lang="en-US" sz="2200" dirty="0">
                <a:gradFill>
                  <a:gsLst>
                    <a:gs pos="2917">
                      <a:schemeClr val="tx1"/>
                    </a:gs>
                    <a:gs pos="30000">
                      <a:schemeClr val="tx1"/>
                    </a:gs>
                  </a:gsLst>
                  <a:lin ang="5400000" scaled="0"/>
                </a:gradFill>
              </a:rPr>
              <a:t>For an                  individual visualization</a:t>
            </a:r>
          </a:p>
        </p:txBody>
      </p:sp>
      <p:pic>
        <p:nvPicPr>
          <p:cNvPr id="14" name="Picture 13">
            <a:extLst>
              <a:ext uri="{FF2B5EF4-FFF2-40B4-BE49-F238E27FC236}">
                <a16:creationId xmlns:a16="http://schemas.microsoft.com/office/drawing/2014/main" id="{8AD2B122-643A-420C-9CA1-C414DC54A892}"/>
              </a:ext>
            </a:extLst>
          </p:cNvPr>
          <p:cNvPicPr>
            <a:picLocks noChangeAspect="1"/>
          </p:cNvPicPr>
          <p:nvPr/>
        </p:nvPicPr>
        <p:blipFill>
          <a:blip r:embed="rId5"/>
          <a:stretch>
            <a:fillRect/>
          </a:stretch>
        </p:blipFill>
        <p:spPr>
          <a:xfrm>
            <a:off x="5847846" y="2149292"/>
            <a:ext cx="1808736" cy="2544562"/>
          </a:xfrm>
          <a:prstGeom prst="rect">
            <a:avLst/>
          </a:prstGeom>
          <a:ln>
            <a:solidFill>
              <a:schemeClr val="tx1"/>
            </a:solidFill>
          </a:ln>
        </p:spPr>
      </p:pic>
      <p:sp>
        <p:nvSpPr>
          <p:cNvPr id="2" name="TextBox 1">
            <a:extLst>
              <a:ext uri="{FF2B5EF4-FFF2-40B4-BE49-F238E27FC236}">
                <a16:creationId xmlns:a16="http://schemas.microsoft.com/office/drawing/2014/main" id="{63CEEBB0-1545-4491-8533-7761A588A5F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81710CF-9346-469C-A6FE-77E4E11E6264}"/>
              </a:ext>
            </a:extLst>
          </p:cNvPr>
          <p:cNvSpPr txBox="1"/>
          <p:nvPr/>
        </p:nvSpPr>
        <p:spPr>
          <a:xfrm>
            <a:off x="6220556" y="5058085"/>
            <a:ext cx="6259032" cy="341632"/>
          </a:xfrm>
          <a:prstGeom prst="rect">
            <a:avLst/>
          </a:prstGeom>
          <a:noFill/>
        </p:spPr>
        <p:txBody>
          <a:bodyPr wrap="square">
            <a:spAutoFit/>
          </a:bodyPr>
          <a:lstStyle/>
          <a:p>
            <a:pPr>
              <a:lnSpc>
                <a:spcPct val="90000"/>
              </a:lnSpc>
              <a:spcAft>
                <a:spcPts val="600"/>
              </a:spcAft>
            </a:pPr>
            <a:r>
              <a:rPr lang="en-US" sz="1800" dirty="0">
                <a:gradFill>
                  <a:gsLst>
                    <a:gs pos="2917">
                      <a:schemeClr val="tx1"/>
                    </a:gs>
                    <a:gs pos="30000">
                      <a:schemeClr val="tx1"/>
                    </a:gs>
                  </a:gsLst>
                  <a:lin ang="5400000" scaled="0"/>
                </a:gradFill>
              </a:rPr>
              <a:t>Create Sales amount units by Category </a:t>
            </a:r>
          </a:p>
        </p:txBody>
      </p:sp>
    </p:spTree>
    <p:extLst>
      <p:ext uri="{BB962C8B-B14F-4D97-AF65-F5344CB8AC3E}">
        <p14:creationId xmlns:p14="http://schemas.microsoft.com/office/powerpoint/2010/main" val="228517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Level Set</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9BA64B88-D2F5-42D5-9870-9720973168D3}"/>
              </a:ext>
            </a:extLst>
          </p:cNvPr>
          <p:cNvSpPr/>
          <p:nvPr/>
        </p:nvSpPr>
        <p:spPr>
          <a:xfrm>
            <a:off x="271247" y="2178254"/>
            <a:ext cx="11037454" cy="4981813"/>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the programming language for the Power BI model engine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looks similar to Excel functions but they have key differences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is very deep and elegant</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This class provides a solid base in DAX, but don’t expect to leave being able to write the most complex DAX patterns--they take practice.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Easy to learn, hard to master</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081D5513-D1FA-4A96-ACFF-E76F1537382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122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Some t</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hings</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you need to know</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9BA64B88-D2F5-42D5-9870-9720973168D3}"/>
              </a:ext>
            </a:extLst>
          </p:cNvPr>
          <p:cNvSpPr/>
          <p:nvPr/>
        </p:nvSpPr>
        <p:spPr>
          <a:xfrm>
            <a:off x="271247" y="2178254"/>
            <a:ext cx="11037454" cy="2516523"/>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b="1" dirty="0">
                <a:solidFill>
                  <a:srgbClr val="505050"/>
                </a:solidFill>
              </a:rPr>
              <a:t>Calculated columns vs Measures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Evaluation contexts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latin typeface="Courier New" panose="02070309020205020404" pitchFamily="49" charset="0"/>
                <a:cs typeface="Courier New" panose="02070309020205020404" pitchFamily="49" charset="0"/>
              </a:rPr>
              <a:t>CALCULATE </a:t>
            </a:r>
            <a:r>
              <a:rPr lang="en-US" sz="2400" dirty="0">
                <a:solidFill>
                  <a:schemeClr val="tx1">
                    <a:lumMod val="50000"/>
                  </a:schemeClr>
                </a:solidFill>
              </a:rPr>
              <a:t>and iterators</a:t>
            </a:r>
            <a:endParaRPr lang="en-US" sz="2400" dirty="0">
              <a:solidFill>
                <a:schemeClr val="tx1">
                  <a:lumMod val="50000"/>
                </a:schemeClr>
              </a:solidFill>
              <a:latin typeface="Courier New" panose="02070309020205020404" pitchFamily="49" charset="0"/>
              <a:cs typeface="Courier New" panose="02070309020205020404" pitchFamily="49" charset="0"/>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 it gets easier from here…</a:t>
            </a:r>
          </a:p>
        </p:txBody>
      </p:sp>
      <p:sp>
        <p:nvSpPr>
          <p:cNvPr id="3" name="TextBox 2">
            <a:extLst>
              <a:ext uri="{FF2B5EF4-FFF2-40B4-BE49-F238E27FC236}">
                <a16:creationId xmlns:a16="http://schemas.microsoft.com/office/drawing/2014/main" id="{081D5513-D1FA-4A96-ACFF-E76F1537382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48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Rectangle 7">
            <a:extLst>
              <a:ext uri="{FF2B5EF4-FFF2-40B4-BE49-F238E27FC236}">
                <a16:creationId xmlns:a16="http://schemas.microsoft.com/office/drawing/2014/main" id="{5FC9EC9C-85FD-4F8D-980A-5D4793095E87}"/>
              </a:ext>
            </a:extLst>
          </p:cNvPr>
          <p:cNvSpPr/>
          <p:nvPr/>
        </p:nvSpPr>
        <p:spPr bwMode="auto">
          <a:xfrm>
            <a:off x="2271038" y="5255634"/>
            <a:ext cx="8026424"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Calculated</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Columns</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and</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Measures</a:t>
            </a:r>
          </a:p>
        </p:txBody>
      </p:sp>
      <p:sp>
        <p:nvSpPr>
          <p:cNvPr id="9" name="Rectangle 8">
            <a:extLst>
              <a:ext uri="{FF2B5EF4-FFF2-40B4-BE49-F238E27FC236}">
                <a16:creationId xmlns:a16="http://schemas.microsoft.com/office/drawing/2014/main" id="{9CEB4F21-12AD-488B-B400-D9237737D69E}"/>
              </a:ext>
            </a:extLst>
          </p:cNvPr>
          <p:cNvSpPr/>
          <p:nvPr/>
        </p:nvSpPr>
        <p:spPr bwMode="auto">
          <a:xfrm>
            <a:off x="3413412" y="3837905"/>
            <a:ext cx="5741675" cy="92692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CALCULATE</a:t>
            </a:r>
          </a:p>
        </p:txBody>
      </p:sp>
      <p:sp>
        <p:nvSpPr>
          <p:cNvPr id="10" name="Rectangle 9">
            <a:extLst>
              <a:ext uri="{FF2B5EF4-FFF2-40B4-BE49-F238E27FC236}">
                <a16:creationId xmlns:a16="http://schemas.microsoft.com/office/drawing/2014/main" id="{9C812F54-630D-4EAF-956C-57CC5E58F7BD}"/>
              </a:ext>
            </a:extLst>
          </p:cNvPr>
          <p:cNvSpPr/>
          <p:nvPr/>
        </p:nvSpPr>
        <p:spPr bwMode="auto">
          <a:xfrm>
            <a:off x="4472907" y="2473822"/>
            <a:ext cx="3377455" cy="92692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Evaluation Contexts</a:t>
            </a:r>
          </a:p>
        </p:txBody>
      </p:sp>
      <p:sp>
        <p:nvSpPr>
          <p:cNvPr id="11" name="Title 1">
            <a:extLst>
              <a:ext uri="{FF2B5EF4-FFF2-40B4-BE49-F238E27FC236}">
                <a16:creationId xmlns:a16="http://schemas.microsoft.com/office/drawing/2014/main" id="{0AA0CEF0-9A57-4E2B-A4CE-835462F03153}"/>
              </a:ext>
            </a:extLst>
          </p:cNvPr>
          <p:cNvSpPr>
            <a:spLocks noGrp="1"/>
          </p:cNvSpPr>
          <p:nvPr>
            <p:ph type="title"/>
          </p:nvPr>
        </p:nvSpPr>
        <p:spPr>
          <a:xfrm>
            <a:off x="112735" y="1948262"/>
            <a:ext cx="11655840" cy="524527"/>
          </a:xfrm>
        </p:spPr>
        <p:txBody>
          <a:bodyPr vert="horz" wrap="square" lIns="146304" tIns="91440" rIns="146304" bIns="91440" rtlCol="0" anchor="t">
            <a:noAutofit/>
          </a:bodyPr>
          <a:lstStyle/>
          <a:p>
            <a:r>
              <a:rPr lang="en-US" sz="2800" b="1" dirty="0">
                <a:solidFill>
                  <a:srgbClr val="505050"/>
                </a:solidFill>
                <a:latin typeface="+mn-lt"/>
              </a:rPr>
              <a:t>Path to DAX Expertise</a:t>
            </a:r>
          </a:p>
        </p:txBody>
      </p:sp>
      <p:sp>
        <p:nvSpPr>
          <p:cNvPr id="2" name="TextBox 1">
            <a:extLst>
              <a:ext uri="{FF2B5EF4-FFF2-40B4-BE49-F238E27FC236}">
                <a16:creationId xmlns:a16="http://schemas.microsoft.com/office/drawing/2014/main" id="{53824DD3-849E-4AE0-8A30-EB2A4089927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97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516249D8-767D-4690-A1C2-60120F0B396D}"/>
              </a:ext>
            </a:extLst>
          </p:cNvPr>
          <p:cNvSpPr/>
          <p:nvPr/>
        </p:nvSpPr>
        <p:spPr bwMode="auto">
          <a:xfrm>
            <a:off x="1686472" y="2568621"/>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Calculated</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Column</a:t>
            </a:r>
          </a:p>
        </p:txBody>
      </p:sp>
      <p:sp>
        <p:nvSpPr>
          <p:cNvPr id="3" name="Rectangle 2">
            <a:extLst>
              <a:ext uri="{FF2B5EF4-FFF2-40B4-BE49-F238E27FC236}">
                <a16:creationId xmlns:a16="http://schemas.microsoft.com/office/drawing/2014/main" id="{DB581425-9622-409E-984D-89300C0AF371}"/>
              </a:ext>
            </a:extLst>
          </p:cNvPr>
          <p:cNvSpPr/>
          <p:nvPr/>
        </p:nvSpPr>
        <p:spPr bwMode="auto">
          <a:xfrm>
            <a:off x="6909276" y="2568621"/>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4" name="TextBox 3">
            <a:extLst>
              <a:ext uri="{FF2B5EF4-FFF2-40B4-BE49-F238E27FC236}">
                <a16:creationId xmlns:a16="http://schemas.microsoft.com/office/drawing/2014/main" id="{03F43572-08C6-4253-B35B-D5709B100374}"/>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5194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What is a Calculated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Rectangle 7">
            <a:extLst>
              <a:ext uri="{FF2B5EF4-FFF2-40B4-BE49-F238E27FC236}">
                <a16:creationId xmlns:a16="http://schemas.microsoft.com/office/drawing/2014/main" id="{AD77AE11-B1F1-4D7D-9984-F798213352F0}"/>
              </a:ext>
            </a:extLst>
          </p:cNvPr>
          <p:cNvSpPr/>
          <p:nvPr/>
        </p:nvSpPr>
        <p:spPr>
          <a:xfrm>
            <a:off x="272822" y="6209167"/>
            <a:ext cx="11529201" cy="341632"/>
          </a:xfrm>
          <a:prstGeom prst="rect">
            <a:avLst/>
          </a:prstGeom>
          <a:solidFill>
            <a:schemeClr val="bg1"/>
          </a:solidFill>
        </p:spPr>
        <p:txBody>
          <a:bodyPr wrap="square">
            <a:spAutoFit/>
          </a:bodyPr>
          <a:lstStyle/>
          <a:p>
            <a:pPr>
              <a:lnSpc>
                <a:spcPct val="90000"/>
              </a:lnSpc>
              <a:spcAft>
                <a:spcPts val="600"/>
              </a:spcAft>
            </a:pPr>
            <a:r>
              <a:rPr lang="en-US" b="1" dirty="0">
                <a:solidFill>
                  <a:srgbClr val="505050"/>
                </a:solidFill>
              </a:rPr>
              <a:t>Pro Tip:</a:t>
            </a:r>
            <a:r>
              <a:rPr lang="en-US" dirty="0">
                <a:solidFill>
                  <a:srgbClr val="505050"/>
                </a:solidFill>
              </a:rPr>
              <a:t> </a:t>
            </a:r>
            <a:r>
              <a:rPr lang="en-US" dirty="0"/>
              <a:t>Always refer to a calculated column by its full name -&gt; </a:t>
            </a:r>
            <a:r>
              <a:rPr lang="en-US" b="1" dirty="0">
                <a:solidFill>
                  <a:srgbClr val="505050"/>
                </a:solidFill>
              </a:rPr>
              <a:t>TableName[ColumnName]</a:t>
            </a:r>
          </a:p>
        </p:txBody>
      </p:sp>
      <p:sp>
        <p:nvSpPr>
          <p:cNvPr id="9" name="TextBox 8">
            <a:extLst>
              <a:ext uri="{FF2B5EF4-FFF2-40B4-BE49-F238E27FC236}">
                <a16:creationId xmlns:a16="http://schemas.microsoft.com/office/drawing/2014/main" id="{FB03EB29-E47C-4D8C-8901-42627526F980}"/>
              </a:ext>
            </a:extLst>
          </p:cNvPr>
          <p:cNvSpPr txBox="1"/>
          <p:nvPr/>
        </p:nvSpPr>
        <p:spPr>
          <a:xfrm>
            <a:off x="9089871" y="5502784"/>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505050"/>
                </a:solidFill>
              </a:rPr>
              <a:t>Calculated Column</a:t>
            </a:r>
          </a:p>
        </p:txBody>
      </p:sp>
      <p:cxnSp>
        <p:nvCxnSpPr>
          <p:cNvPr id="10" name="Straight Arrow Connector 9">
            <a:extLst>
              <a:ext uri="{FF2B5EF4-FFF2-40B4-BE49-F238E27FC236}">
                <a16:creationId xmlns:a16="http://schemas.microsoft.com/office/drawing/2014/main" id="{DE11BDD8-A19A-4E4E-B1D2-95851C43F84B}"/>
              </a:ext>
            </a:extLst>
          </p:cNvPr>
          <p:cNvCxnSpPr/>
          <p:nvPr/>
        </p:nvCxnSpPr>
        <p:spPr>
          <a:xfrm>
            <a:off x="10336210" y="5360896"/>
            <a:ext cx="0" cy="270556"/>
          </a:xfrm>
          <a:prstGeom prst="straightConnector1">
            <a:avLst/>
          </a:prstGeom>
          <a:ln w="28575">
            <a:solidFill>
              <a:schemeClr val="tx1"/>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11" name="Picture 10">
            <a:extLst>
              <a:ext uri="{FF2B5EF4-FFF2-40B4-BE49-F238E27FC236}">
                <a16:creationId xmlns:a16="http://schemas.microsoft.com/office/drawing/2014/main" id="{34D8C8B8-3934-4E30-99D8-E0AE5FF0D1C6}"/>
              </a:ext>
            </a:extLst>
          </p:cNvPr>
          <p:cNvPicPr>
            <a:picLocks noChangeAspect="1"/>
          </p:cNvPicPr>
          <p:nvPr/>
        </p:nvPicPr>
        <p:blipFill>
          <a:blip r:embed="rId3"/>
          <a:stretch>
            <a:fillRect/>
          </a:stretch>
        </p:blipFill>
        <p:spPr>
          <a:xfrm>
            <a:off x="561207" y="1952542"/>
            <a:ext cx="11069585" cy="3230235"/>
          </a:xfrm>
          <a:prstGeom prst="rect">
            <a:avLst/>
          </a:prstGeom>
          <a:ln>
            <a:solidFill>
              <a:schemeClr val="tx1"/>
            </a:solidFill>
          </a:ln>
        </p:spPr>
      </p:pic>
      <p:sp>
        <p:nvSpPr>
          <p:cNvPr id="2" name="TextBox 1">
            <a:extLst>
              <a:ext uri="{FF2B5EF4-FFF2-40B4-BE49-F238E27FC236}">
                <a16:creationId xmlns:a16="http://schemas.microsoft.com/office/drawing/2014/main" id="{F72EA9E7-6E7C-44AD-867C-3A8438B71BC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466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Power BI</a:t>
            </a:r>
          </a:p>
        </p:txBody>
      </p:sp>
      <p:grpSp>
        <p:nvGrpSpPr>
          <p:cNvPr id="6" name="Group 5" descr="Power BI desktop and data connectors screen captures. &#10;All Data - Break down data silos and enrich your data with intelligence">
            <a:extLst>
              <a:ext uri="{FF2B5EF4-FFF2-40B4-BE49-F238E27FC236}">
                <a16:creationId xmlns:a16="http://schemas.microsoft.com/office/drawing/2014/main" id="{34AA524A-999D-4702-8D17-62976298E80B}"/>
              </a:ext>
            </a:extLst>
          </p:cNvPr>
          <p:cNvGrpSpPr/>
          <p:nvPr/>
        </p:nvGrpSpPr>
        <p:grpSpPr>
          <a:xfrm>
            <a:off x="413294" y="2023928"/>
            <a:ext cx="3620474" cy="3368286"/>
            <a:chOff x="367611" y="2086453"/>
            <a:chExt cx="3620474" cy="3368286"/>
          </a:xfrm>
        </p:grpSpPr>
        <p:sp>
          <p:nvSpPr>
            <p:cNvPr id="8" name="TextBox 7">
              <a:extLst>
                <a:ext uri="{FF2B5EF4-FFF2-40B4-BE49-F238E27FC236}">
                  <a16:creationId xmlns:a16="http://schemas.microsoft.com/office/drawing/2014/main" id="{628463D1-825F-4D23-820A-C57BD930D487}"/>
                </a:ext>
              </a:extLst>
            </p:cNvPr>
            <p:cNvSpPr txBox="1"/>
            <p:nvPr/>
          </p:nvSpPr>
          <p:spPr>
            <a:xfrm>
              <a:off x="957062" y="4808408"/>
              <a:ext cx="2495751" cy="646331"/>
            </a:xfrm>
            <a:prstGeom prst="rect">
              <a:avLst/>
            </a:prstGeom>
            <a:noFill/>
          </p:spPr>
          <p:txBody>
            <a:bodyPr wrap="square" lIns="0" tIns="0" rIns="0" bIns="0" rtlCol="0" anchor="t">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Break down data silos and enrich your data with intelligence  </a:t>
              </a:r>
            </a:p>
          </p:txBody>
        </p:sp>
        <p:sp>
          <p:nvSpPr>
            <p:cNvPr id="9" name="TextBox 8">
              <a:extLst>
                <a:ext uri="{FF2B5EF4-FFF2-40B4-BE49-F238E27FC236}">
                  <a16:creationId xmlns:a16="http://schemas.microsoft.com/office/drawing/2014/main" id="{4B1C34BB-7507-49D4-902C-D638F4909EFE}"/>
                </a:ext>
              </a:extLst>
            </p:cNvPr>
            <p:cNvSpPr txBox="1"/>
            <p:nvPr/>
          </p:nvSpPr>
          <p:spPr>
            <a:xfrm>
              <a:off x="747664" y="4479630"/>
              <a:ext cx="2963737" cy="215740"/>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All Data</a:t>
              </a:r>
            </a:p>
          </p:txBody>
        </p:sp>
        <p:grpSp>
          <p:nvGrpSpPr>
            <p:cNvPr id="12" name="Group 11">
              <a:extLst>
                <a:ext uri="{FF2B5EF4-FFF2-40B4-BE49-F238E27FC236}">
                  <a16:creationId xmlns:a16="http://schemas.microsoft.com/office/drawing/2014/main" id="{4EACB5A0-ADA8-4AAB-8A0B-C3AC8B4F9262}"/>
                </a:ext>
              </a:extLst>
            </p:cNvPr>
            <p:cNvGrpSpPr/>
            <p:nvPr/>
          </p:nvGrpSpPr>
          <p:grpSpPr>
            <a:xfrm>
              <a:off x="537073" y="2368009"/>
              <a:ext cx="2422915" cy="1409957"/>
              <a:chOff x="3408425" y="-2732131"/>
              <a:chExt cx="2422915" cy="1409957"/>
            </a:xfrm>
          </p:grpSpPr>
          <p:pic>
            <p:nvPicPr>
              <p:cNvPr id="28" name="Picture 27">
                <a:extLst>
                  <a:ext uri="{FF2B5EF4-FFF2-40B4-BE49-F238E27FC236}">
                    <a16:creationId xmlns:a16="http://schemas.microsoft.com/office/drawing/2014/main" id="{2A80A29A-6A88-4B7A-9A66-B8B8B512C8D3}"/>
                  </a:ext>
                </a:extLst>
              </p:cNvPr>
              <p:cNvPicPr>
                <a:picLocks noChangeAspect="1"/>
              </p:cNvPicPr>
              <p:nvPr/>
            </p:nvPicPr>
            <p:blipFill>
              <a:blip r:embed="rId3"/>
              <a:stretch>
                <a:fillRect/>
              </a:stretch>
            </p:blipFill>
            <p:spPr>
              <a:xfrm>
                <a:off x="3498588" y="-2644309"/>
                <a:ext cx="2223289" cy="1255669"/>
              </a:xfrm>
              <a:prstGeom prst="rect">
                <a:avLst/>
              </a:prstGeom>
            </p:spPr>
          </p:pic>
          <p:pic>
            <p:nvPicPr>
              <p:cNvPr id="29" name="Picture 29" descr="A close up of a screen&#10;&#10;Description automatically generated">
                <a:extLst>
                  <a:ext uri="{FF2B5EF4-FFF2-40B4-BE49-F238E27FC236}">
                    <a16:creationId xmlns:a16="http://schemas.microsoft.com/office/drawing/2014/main" id="{C07DC9A9-C19A-4A70-82CE-2EF488E190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08425" y="-2732131"/>
                <a:ext cx="2422915" cy="1409957"/>
              </a:xfrm>
              <a:prstGeom prst="rect">
                <a:avLst/>
              </a:prstGeom>
              <a:effectLst>
                <a:outerShdw blurRad="292100" dist="38100" dir="5400000" sx="102000" sy="102000" algn="t" rotWithShape="0">
                  <a:prstClr val="black">
                    <a:alpha val="22000"/>
                  </a:prstClr>
                </a:outerShdw>
              </a:effectLst>
            </p:spPr>
          </p:pic>
        </p:grpSp>
        <p:grpSp>
          <p:nvGrpSpPr>
            <p:cNvPr id="13" name="Group 12">
              <a:extLst>
                <a:ext uri="{FF2B5EF4-FFF2-40B4-BE49-F238E27FC236}">
                  <a16:creationId xmlns:a16="http://schemas.microsoft.com/office/drawing/2014/main" id="{3B740A39-245F-4FB5-8DAD-926738A31CF8}"/>
                </a:ext>
              </a:extLst>
            </p:cNvPr>
            <p:cNvGrpSpPr/>
            <p:nvPr/>
          </p:nvGrpSpPr>
          <p:grpSpPr>
            <a:xfrm>
              <a:off x="367611" y="2086453"/>
              <a:ext cx="2534105" cy="1624609"/>
              <a:chOff x="4292371" y="2886693"/>
              <a:chExt cx="3603761" cy="2112715"/>
            </a:xfrm>
          </p:grpSpPr>
          <p:grpSp>
            <p:nvGrpSpPr>
              <p:cNvPr id="24" name="Group 23">
                <a:extLst>
                  <a:ext uri="{FF2B5EF4-FFF2-40B4-BE49-F238E27FC236}">
                    <a16:creationId xmlns:a16="http://schemas.microsoft.com/office/drawing/2014/main" id="{DD47C340-70CE-495A-88A4-B3E2AD50A8D5}"/>
                  </a:ext>
                </a:extLst>
              </p:cNvPr>
              <p:cNvGrpSpPr/>
              <p:nvPr/>
            </p:nvGrpSpPr>
            <p:grpSpPr>
              <a:xfrm>
                <a:off x="4292371" y="2886693"/>
                <a:ext cx="3603761" cy="2112715"/>
                <a:chOff x="4541253" y="2032370"/>
                <a:chExt cx="4316998" cy="2530852"/>
              </a:xfrm>
            </p:grpSpPr>
            <p:pic>
              <p:nvPicPr>
                <p:cNvPr id="26" name="Picture 29" descr="A close up of a screen&#10;&#10;Description automatically generated">
                  <a:extLst>
                    <a:ext uri="{FF2B5EF4-FFF2-40B4-BE49-F238E27FC236}">
                      <a16:creationId xmlns:a16="http://schemas.microsoft.com/office/drawing/2014/main" id="{74654A93-CADC-402D-91DF-6848E4C623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27" name="Picture 29" descr="A close up of a screen&#10;&#10;Description automatically generated">
                  <a:extLst>
                    <a:ext uri="{FF2B5EF4-FFF2-40B4-BE49-F238E27FC236}">
                      <a16:creationId xmlns:a16="http://schemas.microsoft.com/office/drawing/2014/main" id="{74469EE0-E591-4142-8995-268F4ED3058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541253" y="2095046"/>
                  <a:ext cx="4312812" cy="2468176"/>
                </a:xfrm>
                <a:prstGeom prst="rect">
                  <a:avLst/>
                </a:prstGeom>
                <a:effectLst>
                  <a:outerShdw blurRad="292100" dist="38100" dir="5400000" sx="102000" sy="102000" algn="t" rotWithShape="0">
                    <a:prstClr val="black">
                      <a:alpha val="22000"/>
                    </a:prstClr>
                  </a:outerShdw>
                </a:effectLst>
              </p:spPr>
            </p:pic>
          </p:grpSp>
          <p:pic>
            <p:nvPicPr>
              <p:cNvPr id="25" name="Picture 24">
                <a:extLst>
                  <a:ext uri="{FF2B5EF4-FFF2-40B4-BE49-F238E27FC236}">
                    <a16:creationId xmlns:a16="http://schemas.microsoft.com/office/drawing/2014/main" id="{2383E44D-0734-424B-BAE1-7E358285E06D}"/>
                  </a:ext>
                </a:extLst>
              </p:cNvPr>
              <p:cNvPicPr>
                <a:picLocks noChangeAspect="1"/>
              </p:cNvPicPr>
              <p:nvPr/>
            </p:nvPicPr>
            <p:blipFill>
              <a:blip r:embed="rId6"/>
              <a:stretch>
                <a:fillRect/>
              </a:stretch>
            </p:blipFill>
            <p:spPr>
              <a:xfrm>
                <a:off x="4449432" y="3102317"/>
                <a:ext cx="3268674" cy="1813403"/>
              </a:xfrm>
              <a:prstGeom prst="rect">
                <a:avLst/>
              </a:prstGeom>
            </p:spPr>
          </p:pic>
        </p:grpSp>
        <p:grpSp>
          <p:nvGrpSpPr>
            <p:cNvPr id="14" name="Group 13">
              <a:extLst>
                <a:ext uri="{FF2B5EF4-FFF2-40B4-BE49-F238E27FC236}">
                  <a16:creationId xmlns:a16="http://schemas.microsoft.com/office/drawing/2014/main" id="{133F2B63-2A28-4AC4-88D0-DA7D9A6B46CC}"/>
                </a:ext>
              </a:extLst>
            </p:cNvPr>
            <p:cNvGrpSpPr/>
            <p:nvPr/>
          </p:nvGrpSpPr>
          <p:grpSpPr>
            <a:xfrm>
              <a:off x="1861578" y="2448607"/>
              <a:ext cx="2126507" cy="1409957"/>
              <a:chOff x="595086" y="2771399"/>
              <a:chExt cx="3600267" cy="2175688"/>
            </a:xfrm>
          </p:grpSpPr>
          <p:grpSp>
            <p:nvGrpSpPr>
              <p:cNvPr id="20" name="Group 19">
                <a:extLst>
                  <a:ext uri="{FF2B5EF4-FFF2-40B4-BE49-F238E27FC236}">
                    <a16:creationId xmlns:a16="http://schemas.microsoft.com/office/drawing/2014/main" id="{F3E9CE3C-D09C-40DD-9FB0-30D0931DF624}"/>
                  </a:ext>
                </a:extLst>
              </p:cNvPr>
              <p:cNvGrpSpPr/>
              <p:nvPr/>
            </p:nvGrpSpPr>
            <p:grpSpPr>
              <a:xfrm>
                <a:off x="595086" y="2771399"/>
                <a:ext cx="3600267" cy="2175688"/>
                <a:chOff x="4545439" y="1894258"/>
                <a:chExt cx="4312812" cy="2606288"/>
              </a:xfrm>
            </p:grpSpPr>
            <p:pic>
              <p:nvPicPr>
                <p:cNvPr id="22" name="Picture 29" descr="A close up of a screen&#10;&#10;Description automatically generated">
                  <a:extLst>
                    <a:ext uri="{FF2B5EF4-FFF2-40B4-BE49-F238E27FC236}">
                      <a16:creationId xmlns:a16="http://schemas.microsoft.com/office/drawing/2014/main" id="{A02D1A7D-4FCE-4665-BC0E-9776B50D9B4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23" name="Picture 29" descr="A close up of a screen&#10;&#10;Description automatically generated">
                  <a:extLst>
                    <a:ext uri="{FF2B5EF4-FFF2-40B4-BE49-F238E27FC236}">
                      <a16:creationId xmlns:a16="http://schemas.microsoft.com/office/drawing/2014/main" id="{8429747F-A227-4B71-9247-FD049FE0E0D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21" name="Picture 20">
                <a:extLst>
                  <a:ext uri="{FF2B5EF4-FFF2-40B4-BE49-F238E27FC236}">
                    <a16:creationId xmlns:a16="http://schemas.microsoft.com/office/drawing/2014/main" id="{9CB5A93F-4FE0-4E12-80D0-E8FB1B047C30}"/>
                  </a:ext>
                </a:extLst>
              </p:cNvPr>
              <p:cNvPicPr>
                <a:picLocks noChangeAspect="1"/>
              </p:cNvPicPr>
              <p:nvPr/>
            </p:nvPicPr>
            <p:blipFill rotWithShape="1">
              <a:blip r:embed="rId8"/>
              <a:srcRect r="24551"/>
              <a:stretch/>
            </p:blipFill>
            <p:spPr>
              <a:xfrm>
                <a:off x="766038" y="2934278"/>
                <a:ext cx="3254335" cy="1857231"/>
              </a:xfrm>
              <a:prstGeom prst="rect">
                <a:avLst/>
              </a:prstGeom>
            </p:spPr>
          </p:pic>
        </p:grpSp>
        <p:grpSp>
          <p:nvGrpSpPr>
            <p:cNvPr id="15" name="Group 14">
              <a:extLst>
                <a:ext uri="{FF2B5EF4-FFF2-40B4-BE49-F238E27FC236}">
                  <a16:creationId xmlns:a16="http://schemas.microsoft.com/office/drawing/2014/main" id="{03FBC224-F50B-4DE2-A929-1F37B50AA5AB}"/>
                </a:ext>
              </a:extLst>
            </p:cNvPr>
            <p:cNvGrpSpPr/>
            <p:nvPr/>
          </p:nvGrpSpPr>
          <p:grpSpPr>
            <a:xfrm>
              <a:off x="622446" y="2805356"/>
              <a:ext cx="2517867" cy="1542485"/>
              <a:chOff x="719045" y="2588313"/>
              <a:chExt cx="2814747" cy="1738371"/>
            </a:xfrm>
          </p:grpSpPr>
          <p:grpSp>
            <p:nvGrpSpPr>
              <p:cNvPr id="16" name="Group 15">
                <a:extLst>
                  <a:ext uri="{FF2B5EF4-FFF2-40B4-BE49-F238E27FC236}">
                    <a16:creationId xmlns:a16="http://schemas.microsoft.com/office/drawing/2014/main" id="{54F6C6EC-136E-4DE5-A2AA-CB5D454ADBF6}"/>
                  </a:ext>
                </a:extLst>
              </p:cNvPr>
              <p:cNvGrpSpPr/>
              <p:nvPr/>
            </p:nvGrpSpPr>
            <p:grpSpPr>
              <a:xfrm>
                <a:off x="719045" y="2588313"/>
                <a:ext cx="2814747" cy="1738371"/>
                <a:chOff x="1306009" y="2507769"/>
                <a:chExt cx="4736598" cy="2908436"/>
              </a:xfrm>
            </p:grpSpPr>
            <p:pic>
              <p:nvPicPr>
                <p:cNvPr id="18" name="Picture 2">
                  <a:extLst>
                    <a:ext uri="{FF2B5EF4-FFF2-40B4-BE49-F238E27FC236}">
                      <a16:creationId xmlns:a16="http://schemas.microsoft.com/office/drawing/2014/main" id="{53864626-E625-42AA-ACA4-0AE9AE612F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06009" y="2507769"/>
                  <a:ext cx="4736598" cy="29084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03A4B26-3923-4C5A-A65D-5117EEA0CDE1}"/>
                    </a:ext>
                  </a:extLst>
                </p:cNvPr>
                <p:cNvSpPr/>
                <p:nvPr/>
              </p:nvSpPr>
              <p:spPr bwMode="auto">
                <a:xfrm>
                  <a:off x="1937380" y="3464805"/>
                  <a:ext cx="3544524" cy="1597196"/>
                </a:xfrm>
                <a:prstGeom prst="rect">
                  <a:avLst/>
                </a:prstGeom>
                <a:solidFill>
                  <a:srgbClr val="FAFA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D6A042B8-7EAC-497D-A0FE-7073B1FA51F6}"/>
                  </a:ext>
                </a:extLst>
              </p:cNvPr>
              <p:cNvPicPr>
                <a:picLocks noChangeAspect="1"/>
              </p:cNvPicPr>
              <p:nvPr/>
            </p:nvPicPr>
            <p:blipFill>
              <a:blip r:embed="rId10"/>
              <a:stretch>
                <a:fillRect/>
              </a:stretch>
            </p:blipFill>
            <p:spPr>
              <a:xfrm>
                <a:off x="1093117" y="2822179"/>
                <a:ext cx="2109399" cy="1115665"/>
              </a:xfrm>
              <a:prstGeom prst="rect">
                <a:avLst/>
              </a:prstGeom>
            </p:spPr>
          </p:pic>
        </p:grpSp>
      </p:grpSp>
      <p:grpSp>
        <p:nvGrpSpPr>
          <p:cNvPr id="30" name="Group 29" descr="Screen captures of embedded Power Reports. For Every Decision Integrate trusted and secure BI into the fabric of your organization and apps. ">
            <a:extLst>
              <a:ext uri="{FF2B5EF4-FFF2-40B4-BE49-F238E27FC236}">
                <a16:creationId xmlns:a16="http://schemas.microsoft.com/office/drawing/2014/main" id="{53498696-9D22-4E7C-8CE0-9E666F5A3507}"/>
              </a:ext>
            </a:extLst>
          </p:cNvPr>
          <p:cNvGrpSpPr/>
          <p:nvPr/>
        </p:nvGrpSpPr>
        <p:grpSpPr>
          <a:xfrm>
            <a:off x="8056171" y="1902139"/>
            <a:ext cx="3370820" cy="3533038"/>
            <a:chOff x="8243040" y="1921701"/>
            <a:chExt cx="3370820" cy="3533038"/>
          </a:xfrm>
        </p:grpSpPr>
        <p:sp>
          <p:nvSpPr>
            <p:cNvPr id="31" name="TextBox 30">
              <a:extLst>
                <a:ext uri="{FF2B5EF4-FFF2-40B4-BE49-F238E27FC236}">
                  <a16:creationId xmlns:a16="http://schemas.microsoft.com/office/drawing/2014/main" id="{150C74D2-2E17-4734-9AD7-2C904B0CD47E}"/>
                </a:ext>
              </a:extLst>
            </p:cNvPr>
            <p:cNvSpPr txBox="1"/>
            <p:nvPr/>
          </p:nvSpPr>
          <p:spPr>
            <a:xfrm>
              <a:off x="8319533" y="4479926"/>
              <a:ext cx="2963737" cy="215444"/>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For Every Decision</a:t>
              </a:r>
            </a:p>
          </p:txBody>
        </p:sp>
        <p:sp>
          <p:nvSpPr>
            <p:cNvPr id="32" name="TextBox 31">
              <a:extLst>
                <a:ext uri="{FF2B5EF4-FFF2-40B4-BE49-F238E27FC236}">
                  <a16:creationId xmlns:a16="http://schemas.microsoft.com/office/drawing/2014/main" id="{C94A3D22-6538-459B-9063-7B511FA0722D}"/>
                </a:ext>
              </a:extLst>
            </p:cNvPr>
            <p:cNvSpPr txBox="1"/>
            <p:nvPr/>
          </p:nvSpPr>
          <p:spPr>
            <a:xfrm>
              <a:off x="8691563" y="4808408"/>
              <a:ext cx="2554288" cy="646331"/>
            </a:xfrm>
            <a:prstGeom prst="rect">
              <a:avLst/>
            </a:prstGeom>
            <a:noFill/>
            <a:ln>
              <a:noFill/>
            </a:ln>
          </p:spPr>
          <p:txBody>
            <a:bodyPr wrap="square" lIns="0" tIns="0" rIns="0" bIns="0" rtlCol="0" anchor="t" anchorCtr="0">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Integrate trusted and secure BI into the fabric of your organization and apps</a:t>
              </a:r>
            </a:p>
          </p:txBody>
        </p:sp>
        <p:grpSp>
          <p:nvGrpSpPr>
            <p:cNvPr id="33" name="Group 32">
              <a:extLst>
                <a:ext uri="{FF2B5EF4-FFF2-40B4-BE49-F238E27FC236}">
                  <a16:creationId xmlns:a16="http://schemas.microsoft.com/office/drawing/2014/main" id="{B500527F-C6CF-45A3-9735-2B117F446F11}"/>
                </a:ext>
              </a:extLst>
            </p:cNvPr>
            <p:cNvGrpSpPr/>
            <p:nvPr/>
          </p:nvGrpSpPr>
          <p:grpSpPr>
            <a:xfrm>
              <a:off x="8243040" y="2197610"/>
              <a:ext cx="1943368" cy="1264500"/>
              <a:chOff x="595086" y="2771399"/>
              <a:chExt cx="3600267" cy="2175688"/>
            </a:xfrm>
          </p:grpSpPr>
          <p:grpSp>
            <p:nvGrpSpPr>
              <p:cNvPr id="38" name="Group 37">
                <a:extLst>
                  <a:ext uri="{FF2B5EF4-FFF2-40B4-BE49-F238E27FC236}">
                    <a16:creationId xmlns:a16="http://schemas.microsoft.com/office/drawing/2014/main" id="{22E27863-18E0-461A-A77A-88919A9C948A}"/>
                  </a:ext>
                </a:extLst>
              </p:cNvPr>
              <p:cNvGrpSpPr/>
              <p:nvPr/>
            </p:nvGrpSpPr>
            <p:grpSpPr>
              <a:xfrm>
                <a:off x="595086" y="2771399"/>
                <a:ext cx="3600267" cy="2175688"/>
                <a:chOff x="4545439" y="1894258"/>
                <a:chExt cx="4312812" cy="2606288"/>
              </a:xfrm>
            </p:grpSpPr>
            <p:pic>
              <p:nvPicPr>
                <p:cNvPr id="40" name="Picture 29" descr="A close up of a screen&#10;&#10;Description automatically generated">
                  <a:extLst>
                    <a:ext uri="{FF2B5EF4-FFF2-40B4-BE49-F238E27FC236}">
                      <a16:creationId xmlns:a16="http://schemas.microsoft.com/office/drawing/2014/main" id="{8E650548-3637-482C-8296-E997A51398A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41" name="Picture 29" descr="A close up of a screen&#10;&#10;Description automatically generated">
                  <a:extLst>
                    <a:ext uri="{FF2B5EF4-FFF2-40B4-BE49-F238E27FC236}">
                      <a16:creationId xmlns:a16="http://schemas.microsoft.com/office/drawing/2014/main" id="{B5B9278A-1DBD-4E85-9AD5-85830F648FD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39" name="Picture 38">
                <a:extLst>
                  <a:ext uri="{FF2B5EF4-FFF2-40B4-BE49-F238E27FC236}">
                    <a16:creationId xmlns:a16="http://schemas.microsoft.com/office/drawing/2014/main" id="{0876CBBE-7900-49D5-B7B8-AB986B02D46A}"/>
                  </a:ext>
                </a:extLst>
              </p:cNvPr>
              <p:cNvPicPr>
                <a:picLocks noChangeAspect="1"/>
              </p:cNvPicPr>
              <p:nvPr/>
            </p:nvPicPr>
            <p:blipFill>
              <a:blip r:embed="rId12"/>
              <a:stretch>
                <a:fillRect/>
              </a:stretch>
            </p:blipFill>
            <p:spPr>
              <a:xfrm>
                <a:off x="751233" y="2937460"/>
                <a:ext cx="3273166" cy="1805677"/>
              </a:xfrm>
              <a:prstGeom prst="rect">
                <a:avLst/>
              </a:prstGeom>
            </p:spPr>
          </p:pic>
        </p:grpSp>
        <p:grpSp>
          <p:nvGrpSpPr>
            <p:cNvPr id="34" name="Group 33">
              <a:extLst>
                <a:ext uri="{FF2B5EF4-FFF2-40B4-BE49-F238E27FC236}">
                  <a16:creationId xmlns:a16="http://schemas.microsoft.com/office/drawing/2014/main" id="{324B6D48-7412-4354-9B3B-C988071857F5}"/>
                </a:ext>
              </a:extLst>
            </p:cNvPr>
            <p:cNvGrpSpPr/>
            <p:nvPr/>
          </p:nvGrpSpPr>
          <p:grpSpPr>
            <a:xfrm>
              <a:off x="9769662" y="1921701"/>
              <a:ext cx="1844198" cy="2095492"/>
              <a:chOff x="8509000" y="1715041"/>
              <a:chExt cx="2254250" cy="2214988"/>
            </a:xfrm>
          </p:grpSpPr>
          <p:pic>
            <p:nvPicPr>
              <p:cNvPr id="36" name="Picture 29" descr="A close up of a screen&#10;&#10;Description automatically generated">
                <a:extLst>
                  <a:ext uri="{FF2B5EF4-FFF2-40B4-BE49-F238E27FC236}">
                    <a16:creationId xmlns:a16="http://schemas.microsoft.com/office/drawing/2014/main" id="{C94A9A6C-C78D-4F4C-9EC5-11D16635096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rot="5400000">
                <a:off x="8528631" y="1695410"/>
                <a:ext cx="2214988" cy="2254250"/>
              </a:xfrm>
              <a:prstGeom prst="rect">
                <a:avLst/>
              </a:prstGeom>
              <a:effectLst>
                <a:outerShdw blurRad="292100" dist="38100" dir="5400000" sx="102000" sy="102000" algn="t" rotWithShape="0">
                  <a:prstClr val="black">
                    <a:alpha val="22000"/>
                  </a:prstClr>
                </a:outerShdw>
              </a:effectLst>
            </p:spPr>
          </p:pic>
          <p:pic>
            <p:nvPicPr>
              <p:cNvPr id="37" name="Picture 36">
                <a:extLst>
                  <a:ext uri="{FF2B5EF4-FFF2-40B4-BE49-F238E27FC236}">
                    <a16:creationId xmlns:a16="http://schemas.microsoft.com/office/drawing/2014/main" id="{DAB250A1-9BD2-49E4-B5B0-88DA1D1798F4}"/>
                  </a:ext>
                </a:extLst>
              </p:cNvPr>
              <p:cNvPicPr>
                <a:picLocks noChangeAspect="1"/>
              </p:cNvPicPr>
              <p:nvPr/>
            </p:nvPicPr>
            <p:blipFill>
              <a:blip r:embed="rId14"/>
              <a:stretch>
                <a:fillRect/>
              </a:stretch>
            </p:blipFill>
            <p:spPr>
              <a:xfrm>
                <a:off x="8684462" y="1843775"/>
                <a:ext cx="1919314" cy="1993097"/>
              </a:xfrm>
              <a:prstGeom prst="rect">
                <a:avLst/>
              </a:prstGeom>
            </p:spPr>
          </p:pic>
        </p:grpSp>
        <p:pic>
          <p:nvPicPr>
            <p:cNvPr id="35" name="Picture 2" descr="Emergency Response solution overview.">
              <a:extLst>
                <a:ext uri="{FF2B5EF4-FFF2-40B4-BE49-F238E27FC236}">
                  <a16:creationId xmlns:a16="http://schemas.microsoft.com/office/drawing/2014/main" id="{15BD842D-1674-425B-8A9E-C153A60081A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50625" t="29320" b="6230"/>
            <a:stretch/>
          </p:blipFill>
          <p:spPr bwMode="auto">
            <a:xfrm>
              <a:off x="8623481" y="2984294"/>
              <a:ext cx="2240236" cy="12515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descr="Power BI drives a data culture for everyone and every decision. ">
            <a:extLst>
              <a:ext uri="{FF2B5EF4-FFF2-40B4-BE49-F238E27FC236}">
                <a16:creationId xmlns:a16="http://schemas.microsoft.com/office/drawing/2014/main" id="{CD2C712B-83BF-4520-9DC0-22F4D296144D}"/>
              </a:ext>
            </a:extLst>
          </p:cNvPr>
          <p:cNvGrpSpPr/>
          <p:nvPr/>
        </p:nvGrpSpPr>
        <p:grpSpPr>
          <a:xfrm>
            <a:off x="369570" y="5643787"/>
            <a:ext cx="11386593" cy="876300"/>
            <a:chOff x="740934" y="5620879"/>
            <a:chExt cx="11043695" cy="876300"/>
          </a:xfrm>
          <a:solidFill>
            <a:schemeClr val="tx1"/>
          </a:solidFill>
        </p:grpSpPr>
        <p:sp>
          <p:nvSpPr>
            <p:cNvPr id="43" name="Freeform: Shape 42">
              <a:extLst>
                <a:ext uri="{FF2B5EF4-FFF2-40B4-BE49-F238E27FC236}">
                  <a16:creationId xmlns:a16="http://schemas.microsoft.com/office/drawing/2014/main" id="{08B95958-B489-4A6B-A4F2-7B5980CFAB32}"/>
                </a:ext>
              </a:extLst>
            </p:cNvPr>
            <p:cNvSpPr/>
            <p:nvPr/>
          </p:nvSpPr>
          <p:spPr bwMode="auto">
            <a:xfrm>
              <a:off x="740934" y="5620879"/>
              <a:ext cx="11043695" cy="876300"/>
            </a:xfrm>
            <a:custGeom>
              <a:avLst/>
              <a:gdLst>
                <a:gd name="connsiteX0" fmla="*/ 0 w 11043695"/>
                <a:gd name="connsiteY0" fmla="*/ 0 h 876300"/>
                <a:gd name="connsiteX1" fmla="*/ 10167395 w 11043695"/>
                <a:gd name="connsiteY1" fmla="*/ 0 h 876300"/>
                <a:gd name="connsiteX2" fmla="*/ 11043695 w 11043695"/>
                <a:gd name="connsiteY2" fmla="*/ 876300 h 876300"/>
                <a:gd name="connsiteX3" fmla="*/ 876300 w 11043695"/>
                <a:gd name="connsiteY3" fmla="*/ 876300 h 876300"/>
              </a:gdLst>
              <a:ahLst/>
              <a:cxnLst>
                <a:cxn ang="0">
                  <a:pos x="connsiteX0" y="connsiteY0"/>
                </a:cxn>
                <a:cxn ang="0">
                  <a:pos x="connsiteX1" y="connsiteY1"/>
                </a:cxn>
                <a:cxn ang="0">
                  <a:pos x="connsiteX2" y="connsiteY2"/>
                </a:cxn>
                <a:cxn ang="0">
                  <a:pos x="connsiteX3" y="connsiteY3"/>
                </a:cxn>
              </a:cxnLst>
              <a:rect l="l" t="t" r="r" b="b"/>
              <a:pathLst>
                <a:path w="11043695" h="876300">
                  <a:moveTo>
                    <a:pt x="0" y="0"/>
                  </a:moveTo>
                  <a:lnTo>
                    <a:pt x="10167395" y="0"/>
                  </a:lnTo>
                  <a:lnTo>
                    <a:pt x="11043695" y="876300"/>
                  </a:lnTo>
                  <a:lnTo>
                    <a:pt x="876300" y="8763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4" name="Bottomline 1">
              <a:extLst>
                <a:ext uri="{FF2B5EF4-FFF2-40B4-BE49-F238E27FC236}">
                  <a16:creationId xmlns:a16="http://schemas.microsoft.com/office/drawing/2014/main" id="{51140B63-0564-426B-BE61-1646169913B4}"/>
                </a:ext>
              </a:extLst>
            </p:cNvPr>
            <p:cNvSpPr/>
            <p:nvPr/>
          </p:nvSpPr>
          <p:spPr bwMode="auto">
            <a:xfrm>
              <a:off x="1917700" y="5846326"/>
              <a:ext cx="8356600" cy="6290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Power BI drives a data culture for everyone and every decision</a:t>
              </a:r>
            </a:p>
          </p:txBody>
        </p:sp>
      </p:grpSp>
      <p:grpSp>
        <p:nvGrpSpPr>
          <p:cNvPr id="45" name="Group 44" descr="Screen capture of a mobile report and Power BI desktop report. In the reports there are colorful data visualizations to illustrate data driven decision support enablement by Power BI. ">
            <a:extLst>
              <a:ext uri="{FF2B5EF4-FFF2-40B4-BE49-F238E27FC236}">
                <a16:creationId xmlns:a16="http://schemas.microsoft.com/office/drawing/2014/main" id="{5B4EA18B-99C2-4D1F-AE55-9F655171BE24}"/>
              </a:ext>
            </a:extLst>
          </p:cNvPr>
          <p:cNvGrpSpPr/>
          <p:nvPr/>
        </p:nvGrpSpPr>
        <p:grpSpPr>
          <a:xfrm>
            <a:off x="3934968" y="2035196"/>
            <a:ext cx="3712811" cy="3615424"/>
            <a:chOff x="4121837" y="1807108"/>
            <a:chExt cx="3712811" cy="3615424"/>
          </a:xfrm>
        </p:grpSpPr>
        <p:sp>
          <p:nvSpPr>
            <p:cNvPr id="46" name="TextBox 45">
              <a:extLst>
                <a:ext uri="{FF2B5EF4-FFF2-40B4-BE49-F238E27FC236}">
                  <a16:creationId xmlns:a16="http://schemas.microsoft.com/office/drawing/2014/main" id="{FACA8564-D38C-4FFF-97D9-8CE094374C93}"/>
                </a:ext>
              </a:extLst>
            </p:cNvPr>
            <p:cNvSpPr txBox="1"/>
            <p:nvPr/>
          </p:nvSpPr>
          <p:spPr>
            <a:xfrm>
              <a:off x="4535238" y="4560758"/>
              <a:ext cx="3002641" cy="861774"/>
            </a:xfrm>
            <a:prstGeom prst="rect">
              <a:avLst/>
            </a:prstGeom>
            <a:noFill/>
            <a:ln>
              <a:noFill/>
            </a:ln>
          </p:spPr>
          <p:txBody>
            <a:bodyPr wrap="square" lIns="0" tIns="0" rIns="0" bIns="0" rtlCol="0" anchor="t" anchorCtr="0">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Create rich-interactive</a:t>
              </a:r>
              <a:b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data experiences with</a:t>
              </a:r>
              <a:r>
                <a:rPr kumimoji="0" lang="en-US" sz="1400" b="0" i="0" u="none" strike="noStrike" kern="1200" cap="none" spc="0" normalizeH="0" baseline="0" noProof="0">
                  <a:ln>
                    <a:noFill/>
                  </a:ln>
                  <a:solidFill>
                    <a:srgbClr val="000000"/>
                  </a:solidFill>
                  <a:effectLst/>
                  <a:uLnTx/>
                  <a:uFillTx/>
                  <a:latin typeface="Segoe UI"/>
                  <a:ea typeface="+mn-ea"/>
                  <a:cs typeface="+mn-cs"/>
                </a:rPr>
                <a:t>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AI infused insights</a:t>
              </a:r>
            </a:p>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7" name="TextBox 46">
              <a:extLst>
                <a:ext uri="{FF2B5EF4-FFF2-40B4-BE49-F238E27FC236}">
                  <a16:creationId xmlns:a16="http://schemas.microsoft.com/office/drawing/2014/main" id="{C05688FE-E26D-4F8E-8E80-11AF2FE05A59}"/>
                </a:ext>
              </a:extLst>
            </p:cNvPr>
            <p:cNvSpPr txBox="1"/>
            <p:nvPr/>
          </p:nvSpPr>
          <p:spPr>
            <a:xfrm>
              <a:off x="4374676" y="4232276"/>
              <a:ext cx="3399728" cy="215444"/>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For Everyone</a:t>
              </a:r>
            </a:p>
          </p:txBody>
        </p:sp>
        <p:pic>
          <p:nvPicPr>
            <p:cNvPr id="48" name="Picture 47" descr="A screenshot of a computer&#10;&#10;Description automatically generated">
              <a:extLst>
                <a:ext uri="{FF2B5EF4-FFF2-40B4-BE49-F238E27FC236}">
                  <a16:creationId xmlns:a16="http://schemas.microsoft.com/office/drawing/2014/main" id="{53B9D609-B6FF-4BD1-8A02-D053153738A2}"/>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3135"/>
            <a:stretch/>
          </p:blipFill>
          <p:spPr>
            <a:xfrm>
              <a:off x="4535673" y="2083784"/>
              <a:ext cx="2726477" cy="1647140"/>
            </a:xfrm>
            <a:prstGeom prst="rect">
              <a:avLst/>
            </a:prstGeom>
          </p:spPr>
        </p:pic>
        <p:pic>
          <p:nvPicPr>
            <p:cNvPr id="49" name="Picture 2">
              <a:extLst>
                <a:ext uri="{FF2B5EF4-FFF2-40B4-BE49-F238E27FC236}">
                  <a16:creationId xmlns:a16="http://schemas.microsoft.com/office/drawing/2014/main" id="{0FE2A9A9-986C-4A64-A9C7-56B9065D227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21837" y="1807108"/>
              <a:ext cx="3538074" cy="222262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13F1FBBD-B951-4584-A901-678B03A9611A}"/>
                </a:ext>
              </a:extLst>
            </p:cNvPr>
            <p:cNvGrpSpPr/>
            <p:nvPr/>
          </p:nvGrpSpPr>
          <p:grpSpPr>
            <a:xfrm>
              <a:off x="6664509" y="2041977"/>
              <a:ext cx="1170139" cy="1942815"/>
              <a:chOff x="6664509" y="2289627"/>
              <a:chExt cx="1170139" cy="1942815"/>
            </a:xfrm>
          </p:grpSpPr>
          <p:grpSp>
            <p:nvGrpSpPr>
              <p:cNvPr id="51" name="Group 50">
                <a:extLst>
                  <a:ext uri="{FF2B5EF4-FFF2-40B4-BE49-F238E27FC236}">
                    <a16:creationId xmlns:a16="http://schemas.microsoft.com/office/drawing/2014/main" id="{8841717D-9DA2-48F8-9C99-7F315DB5C7A2}"/>
                  </a:ext>
                </a:extLst>
              </p:cNvPr>
              <p:cNvGrpSpPr/>
              <p:nvPr/>
            </p:nvGrpSpPr>
            <p:grpSpPr>
              <a:xfrm>
                <a:off x="6752042" y="2324575"/>
                <a:ext cx="1003557" cy="1883217"/>
                <a:chOff x="4025900" y="1946275"/>
                <a:chExt cx="2203450" cy="4402138"/>
              </a:xfrm>
            </p:grpSpPr>
            <p:sp>
              <p:nvSpPr>
                <p:cNvPr id="53" name="AutoShape 3">
                  <a:extLst>
                    <a:ext uri="{FF2B5EF4-FFF2-40B4-BE49-F238E27FC236}">
                      <a16:creationId xmlns:a16="http://schemas.microsoft.com/office/drawing/2014/main" id="{3517A37D-EB87-4F1A-A2E9-4E4457819671}"/>
                    </a:ext>
                  </a:extLst>
                </p:cNvPr>
                <p:cNvSpPr>
                  <a:spLocks noChangeAspect="1" noChangeArrowheads="1" noTextEdit="1"/>
                </p:cNvSpPr>
                <p:nvPr/>
              </p:nvSpPr>
              <p:spPr bwMode="auto">
                <a:xfrm>
                  <a:off x="4025900" y="1946275"/>
                  <a:ext cx="2203450"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54" name="Picture 7">
                  <a:extLst>
                    <a:ext uri="{FF2B5EF4-FFF2-40B4-BE49-F238E27FC236}">
                      <a16:creationId xmlns:a16="http://schemas.microsoft.com/office/drawing/2014/main" id="{0941D51C-13BF-4430-AC37-A10479C8468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8">
                  <a:extLst>
                    <a:ext uri="{FF2B5EF4-FFF2-40B4-BE49-F238E27FC236}">
                      <a16:creationId xmlns:a16="http://schemas.microsoft.com/office/drawing/2014/main" id="{7AD52377-D832-4D0C-9170-AFE8946C844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9">
                  <a:extLst>
                    <a:ext uri="{FF2B5EF4-FFF2-40B4-BE49-F238E27FC236}">
                      <a16:creationId xmlns:a16="http://schemas.microsoft.com/office/drawing/2014/main" id="{D5DAC081-53A3-421F-ABAC-9BB832CD0F0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200525" y="2479675"/>
                  <a:ext cx="18542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0">
                  <a:extLst>
                    <a:ext uri="{FF2B5EF4-FFF2-40B4-BE49-F238E27FC236}">
                      <a16:creationId xmlns:a16="http://schemas.microsoft.com/office/drawing/2014/main" id="{2BF4FD3A-4932-4674-BA35-616E9A5A6AE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1">
                  <a:extLst>
                    <a:ext uri="{FF2B5EF4-FFF2-40B4-BE49-F238E27FC236}">
                      <a16:creationId xmlns:a16="http://schemas.microsoft.com/office/drawing/2014/main" id="{4D825FC1-674D-412E-A19C-290CF768EAA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 name="Picture 51" descr="A close up of a screen&#10;&#10;Description automatically generated">
                <a:extLst>
                  <a:ext uri="{FF2B5EF4-FFF2-40B4-BE49-F238E27FC236}">
                    <a16:creationId xmlns:a16="http://schemas.microsoft.com/office/drawing/2014/main" id="{DECEB1F1-0548-46F8-8927-1D8B4803F5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664509" y="2289627"/>
                <a:ext cx="1170139" cy="1942815"/>
              </a:xfrm>
              <a:prstGeom prst="rect">
                <a:avLst/>
              </a:prstGeom>
            </p:spPr>
          </p:pic>
        </p:grpSp>
      </p:grpSp>
    </p:spTree>
    <p:extLst>
      <p:ext uri="{BB962C8B-B14F-4D97-AF65-F5344CB8AC3E}">
        <p14:creationId xmlns:p14="http://schemas.microsoft.com/office/powerpoint/2010/main" val="250927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Calculated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B235DB82-6EBB-49AA-BE7E-14C68880349F}"/>
              </a:ext>
            </a:extLst>
          </p:cNvPr>
          <p:cNvSpPr>
            <a:spLocks noGrp="1"/>
          </p:cNvSpPr>
          <p:nvPr>
            <p:ph type="title"/>
          </p:nvPr>
        </p:nvSpPr>
        <p:spPr>
          <a:xfrm>
            <a:off x="205608" y="1989259"/>
            <a:ext cx="4399577" cy="613185"/>
          </a:xfrm>
        </p:spPr>
        <p:txBody>
          <a:bodyPr vert="horz" wrap="square" lIns="146304" tIns="91440" rIns="146304" bIns="91440" rtlCol="0" anchor="t">
            <a:noAutofit/>
          </a:bodyPr>
          <a:lstStyle/>
          <a:p>
            <a:r>
              <a:rPr lang="en-US" sz="2800" b="1" dirty="0">
                <a:solidFill>
                  <a:srgbClr val="505050"/>
                </a:solidFill>
                <a:latin typeface="+mn-lt"/>
              </a:rPr>
              <a:t>Calculated column in DAX</a:t>
            </a:r>
          </a:p>
        </p:txBody>
      </p:sp>
      <p:sp>
        <p:nvSpPr>
          <p:cNvPr id="9" name="Rectangle 8">
            <a:extLst>
              <a:ext uri="{FF2B5EF4-FFF2-40B4-BE49-F238E27FC236}">
                <a16:creationId xmlns:a16="http://schemas.microsoft.com/office/drawing/2014/main" id="{3CE5A9C6-570A-4383-8DB4-2F261147FA9D}"/>
              </a:ext>
            </a:extLst>
          </p:cNvPr>
          <p:cNvSpPr/>
          <p:nvPr/>
        </p:nvSpPr>
        <p:spPr>
          <a:xfrm>
            <a:off x="205608" y="5070503"/>
            <a:ext cx="11370804" cy="1908215"/>
          </a:xfrm>
          <a:prstGeom prst="rect">
            <a:avLst/>
          </a:prstGeom>
        </p:spPr>
        <p:txBody>
          <a:bodyPr wrap="square">
            <a:spAutoFit/>
          </a:bodyPr>
          <a:lstStyle/>
          <a:p>
            <a:pPr lvl="0">
              <a:lnSpc>
                <a:spcPct val="90000"/>
              </a:lnSpc>
              <a:spcAft>
                <a:spcPts val="600"/>
              </a:spcAft>
            </a:pPr>
            <a:r>
              <a:rPr lang="en-US" sz="2400" b="1" dirty="0">
                <a:solidFill>
                  <a:srgbClr val="505050"/>
                </a:solidFill>
              </a:rPr>
              <a:t>Note:</a:t>
            </a:r>
            <a:r>
              <a:rPr lang="en-US" sz="2400" dirty="0">
                <a:solidFill>
                  <a:srgbClr val="505050"/>
                </a:solidFill>
              </a:rPr>
              <a:t> </a:t>
            </a:r>
            <a:r>
              <a:rPr lang="en-US" sz="2400" dirty="0"/>
              <a:t>If given a choice, creating the column in “M” or “Query Editor” will give you better compression.</a:t>
            </a:r>
          </a:p>
          <a:p>
            <a:pPr lvl="0">
              <a:lnSpc>
                <a:spcPct val="90000"/>
              </a:lnSpc>
              <a:spcAft>
                <a:spcPts val="600"/>
              </a:spcAft>
            </a:pPr>
            <a:r>
              <a:rPr lang="en-US" sz="2400" dirty="0"/>
              <a:t>Major difference: you cannot refer to other tables / columns in “M”, while you can in DAX.</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10" name="Picture 9">
            <a:extLst>
              <a:ext uri="{FF2B5EF4-FFF2-40B4-BE49-F238E27FC236}">
                <a16:creationId xmlns:a16="http://schemas.microsoft.com/office/drawing/2014/main" id="{843BEF0A-FF2D-4C73-A925-13150071F6B4}"/>
              </a:ext>
            </a:extLst>
          </p:cNvPr>
          <p:cNvPicPr>
            <a:picLocks noChangeAspect="1"/>
          </p:cNvPicPr>
          <p:nvPr/>
        </p:nvPicPr>
        <p:blipFill>
          <a:blip r:embed="rId3"/>
          <a:stretch>
            <a:fillRect/>
          </a:stretch>
        </p:blipFill>
        <p:spPr>
          <a:xfrm>
            <a:off x="205608" y="2707383"/>
            <a:ext cx="5539631" cy="1616530"/>
          </a:xfrm>
          <a:prstGeom prst="rect">
            <a:avLst/>
          </a:prstGeom>
          <a:ln>
            <a:solidFill>
              <a:schemeClr val="tx1"/>
            </a:solidFill>
          </a:ln>
        </p:spPr>
      </p:pic>
      <p:pic>
        <p:nvPicPr>
          <p:cNvPr id="11" name="Picture 10">
            <a:extLst>
              <a:ext uri="{FF2B5EF4-FFF2-40B4-BE49-F238E27FC236}">
                <a16:creationId xmlns:a16="http://schemas.microsoft.com/office/drawing/2014/main" id="{CB1B9F1B-E417-4C86-9811-28212E7D3EF8}"/>
              </a:ext>
            </a:extLst>
          </p:cNvPr>
          <p:cNvPicPr>
            <a:picLocks noChangeAspect="1"/>
          </p:cNvPicPr>
          <p:nvPr/>
        </p:nvPicPr>
        <p:blipFill>
          <a:blip r:embed="rId4"/>
          <a:stretch>
            <a:fillRect/>
          </a:stretch>
        </p:blipFill>
        <p:spPr>
          <a:xfrm>
            <a:off x="6438718" y="2707383"/>
            <a:ext cx="5062743" cy="1616530"/>
          </a:xfrm>
          <a:prstGeom prst="rect">
            <a:avLst/>
          </a:prstGeom>
          <a:ln>
            <a:solidFill>
              <a:schemeClr val="tx1"/>
            </a:solidFill>
          </a:ln>
        </p:spPr>
      </p:pic>
      <p:sp>
        <p:nvSpPr>
          <p:cNvPr id="12" name="Title 1">
            <a:extLst>
              <a:ext uri="{FF2B5EF4-FFF2-40B4-BE49-F238E27FC236}">
                <a16:creationId xmlns:a16="http://schemas.microsoft.com/office/drawing/2014/main" id="{1999C341-B3AE-4101-B240-EB69F67D9DB5}"/>
              </a:ext>
            </a:extLst>
          </p:cNvPr>
          <p:cNvSpPr txBox="1">
            <a:spLocks/>
          </p:cNvSpPr>
          <p:nvPr/>
        </p:nvSpPr>
        <p:spPr>
          <a:xfrm>
            <a:off x="6336631" y="1989259"/>
            <a:ext cx="5688452" cy="61318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505050"/>
                </a:solidFill>
                <a:latin typeface="+mn-lt"/>
              </a:rPr>
              <a:t>Custom column in “Query Editor”</a:t>
            </a:r>
          </a:p>
        </p:txBody>
      </p:sp>
      <p:sp>
        <p:nvSpPr>
          <p:cNvPr id="2" name="TextBox 1">
            <a:extLst>
              <a:ext uri="{FF2B5EF4-FFF2-40B4-BE49-F238E27FC236}">
                <a16:creationId xmlns:a16="http://schemas.microsoft.com/office/drawing/2014/main" id="{63F8FBD2-75B0-4717-B7ED-84E2CB03C05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2549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Calculated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8" name="Picture 2">
            <a:extLst>
              <a:ext uri="{FF2B5EF4-FFF2-40B4-BE49-F238E27FC236}">
                <a16:creationId xmlns:a16="http://schemas.microsoft.com/office/drawing/2014/main" id="{B95C0A97-58B9-4D6A-9BA1-053063198A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9679" y="2658019"/>
            <a:ext cx="4280161" cy="27748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03CE0FFC-B3D0-493D-B984-1755E7C55036}"/>
              </a:ext>
            </a:extLst>
          </p:cNvPr>
          <p:cNvSpPr>
            <a:spLocks noGrp="1"/>
          </p:cNvSpPr>
          <p:nvPr>
            <p:ph type="title"/>
          </p:nvPr>
        </p:nvSpPr>
        <p:spPr>
          <a:xfrm>
            <a:off x="211539" y="1871316"/>
            <a:ext cx="11655840" cy="524527"/>
          </a:xfrm>
        </p:spPr>
        <p:txBody>
          <a:bodyPr vert="horz" wrap="square" lIns="146304" tIns="91440" rIns="146304" bIns="91440" rtlCol="0" anchor="t">
            <a:noAutofit/>
          </a:bodyPr>
          <a:lstStyle/>
          <a:p>
            <a:r>
              <a:rPr lang="en-US" sz="2800" b="1" dirty="0">
                <a:solidFill>
                  <a:srgbClr val="505050"/>
                </a:solidFill>
                <a:latin typeface="+mn-lt"/>
              </a:rPr>
              <a:t>Calculated Column – Accessing columns from other Tables in model</a:t>
            </a:r>
          </a:p>
        </p:txBody>
      </p:sp>
      <p:sp>
        <p:nvSpPr>
          <p:cNvPr id="10" name="Rectangle 9">
            <a:extLst>
              <a:ext uri="{FF2B5EF4-FFF2-40B4-BE49-F238E27FC236}">
                <a16:creationId xmlns:a16="http://schemas.microsoft.com/office/drawing/2014/main" id="{E2ABA021-28D2-4F05-A030-AADBAF640DFB}"/>
              </a:ext>
            </a:extLst>
          </p:cNvPr>
          <p:cNvSpPr/>
          <p:nvPr/>
        </p:nvSpPr>
        <p:spPr>
          <a:xfrm>
            <a:off x="211539" y="2658019"/>
            <a:ext cx="6600374" cy="360098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200" dirty="0"/>
              <a:t>Often you want to access columns from multiple tables to create calculated columns</a:t>
            </a:r>
          </a:p>
          <a:p>
            <a:pPr>
              <a:lnSpc>
                <a:spcPct val="90000"/>
              </a:lnSpc>
              <a:spcAft>
                <a:spcPts val="600"/>
              </a:spcAft>
            </a:pPr>
            <a:endParaRPr lang="en-US" sz="2200" dirty="0"/>
          </a:p>
          <a:p>
            <a:pPr marL="342900" indent="-342900">
              <a:lnSpc>
                <a:spcPct val="90000"/>
              </a:lnSpc>
              <a:spcAft>
                <a:spcPts val="600"/>
              </a:spcAft>
              <a:buFont typeface="Arial" panose="020B0604020202020204" pitchFamily="34" charset="0"/>
              <a:buChar char="•"/>
            </a:pPr>
            <a:r>
              <a:rPr lang="en-US" sz="2200" dirty="0"/>
              <a:t>Let’s say you want to calculate COGS, which is Units * Units Cost</a:t>
            </a:r>
          </a:p>
          <a:p>
            <a:pPr>
              <a:lnSpc>
                <a:spcPct val="90000"/>
              </a:lnSpc>
              <a:spcAft>
                <a:spcPts val="600"/>
              </a:spcAft>
            </a:pPr>
            <a:endParaRPr lang="en-US" sz="2200" dirty="0"/>
          </a:p>
          <a:p>
            <a:pPr marL="342900" indent="-342900">
              <a:lnSpc>
                <a:spcPct val="90000"/>
              </a:lnSpc>
              <a:spcAft>
                <a:spcPts val="600"/>
              </a:spcAft>
              <a:buFont typeface="Arial" panose="020B0604020202020204" pitchFamily="34" charset="0"/>
              <a:buChar char="•"/>
            </a:pPr>
            <a:r>
              <a:rPr lang="en-US" sz="2200" dirty="0"/>
              <a:t>Units Cost is in another Table</a:t>
            </a:r>
          </a:p>
          <a:p>
            <a:pPr>
              <a:lnSpc>
                <a:spcPct val="90000"/>
              </a:lnSpc>
              <a:spcAft>
                <a:spcPts val="600"/>
              </a:spcAft>
            </a:pPr>
            <a:endParaRPr lang="en-US" sz="2200" dirty="0"/>
          </a:p>
          <a:p>
            <a:pPr marL="342900" indent="-342900">
              <a:lnSpc>
                <a:spcPct val="90000"/>
              </a:lnSpc>
              <a:spcAft>
                <a:spcPts val="600"/>
              </a:spcAft>
              <a:buFont typeface="Arial" panose="020B0604020202020204" pitchFamily="34" charset="0"/>
              <a:buChar char="•"/>
            </a:pPr>
            <a:r>
              <a:rPr lang="en-US" sz="2200" dirty="0"/>
              <a:t>You cannot do this in M – you need to do this in DAX</a:t>
            </a:r>
          </a:p>
        </p:txBody>
      </p:sp>
      <p:sp>
        <p:nvSpPr>
          <p:cNvPr id="2" name="TextBox 1">
            <a:extLst>
              <a:ext uri="{FF2B5EF4-FFF2-40B4-BE49-F238E27FC236}">
                <a16:creationId xmlns:a16="http://schemas.microsoft.com/office/drawing/2014/main" id="{449BE032-F9F3-4B34-BF64-2605CAE0C885}"/>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848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C0350183-C1AD-4879-93F8-0CB4C0CB597E}"/>
              </a:ext>
            </a:extLst>
          </p:cNvPr>
          <p:cNvSpPr>
            <a:spLocks noGrp="1"/>
          </p:cNvSpPr>
          <p:nvPr>
            <p:ph type="title"/>
          </p:nvPr>
        </p:nvSpPr>
        <p:spPr>
          <a:xfrm>
            <a:off x="267500" y="1930400"/>
            <a:ext cx="11655840" cy="524527"/>
          </a:xfrm>
        </p:spPr>
        <p:txBody>
          <a:bodyPr vert="horz" wrap="square" lIns="146304" tIns="91440" rIns="146304" bIns="91440" rtlCol="0" anchor="t">
            <a:noAutofit/>
          </a:bodyPr>
          <a:lstStyle/>
          <a:p>
            <a:r>
              <a:rPr lang="en-US" sz="2800" b="1" dirty="0">
                <a:solidFill>
                  <a:srgbClr val="505050"/>
                </a:solidFill>
                <a:latin typeface="+mn-lt"/>
              </a:rPr>
              <a:t>When is a Calculated Column Evaluated</a:t>
            </a:r>
            <a:r>
              <a:rPr lang="en-US" sz="2800" b="1" dirty="0">
                <a:latin typeface="+mn-lt"/>
              </a:rPr>
              <a:t>?</a:t>
            </a:r>
          </a:p>
        </p:txBody>
      </p:sp>
      <p:sp>
        <p:nvSpPr>
          <p:cNvPr id="9" name="Rectangle 8">
            <a:extLst>
              <a:ext uri="{FF2B5EF4-FFF2-40B4-BE49-F238E27FC236}">
                <a16:creationId xmlns:a16="http://schemas.microsoft.com/office/drawing/2014/main" id="{18B50564-4275-48D6-81AF-D897BE05527F}"/>
              </a:ext>
            </a:extLst>
          </p:cNvPr>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10" name="TextBox 9">
            <a:extLst>
              <a:ext uri="{FF2B5EF4-FFF2-40B4-BE49-F238E27FC236}">
                <a16:creationId xmlns:a16="http://schemas.microsoft.com/office/drawing/2014/main" id="{2EE5D92F-5750-4796-9A52-29F1CF47DA1E}"/>
              </a:ext>
            </a:extLst>
          </p:cNvPr>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1" name="Rectangle 10">
            <a:extLst>
              <a:ext uri="{FF2B5EF4-FFF2-40B4-BE49-F238E27FC236}">
                <a16:creationId xmlns:a16="http://schemas.microsoft.com/office/drawing/2014/main" id="{A0B6F612-E69E-46F2-A9AF-0359CA14CAB1}"/>
              </a:ext>
            </a:extLst>
          </p:cNvPr>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a:extLst>
              <a:ext uri="{FF2B5EF4-FFF2-40B4-BE49-F238E27FC236}">
                <a16:creationId xmlns:a16="http://schemas.microsoft.com/office/drawing/2014/main" id="{1850DEC5-04EB-487A-BAD1-ADE46B36B973}"/>
              </a:ext>
            </a:extLst>
          </p:cNvPr>
          <p:cNvSpPr txBox="1"/>
          <p:nvPr/>
        </p:nvSpPr>
        <p:spPr>
          <a:xfrm>
            <a:off x="6289820" y="5016498"/>
            <a:ext cx="240679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calculated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a:extLst>
              <a:ext uri="{FF2B5EF4-FFF2-40B4-BE49-F238E27FC236}">
                <a16:creationId xmlns:a16="http://schemas.microsoft.com/office/drawing/2014/main" id="{2BDA39D6-34BE-4268-8BB2-0DE89E25A2B2}"/>
              </a:ext>
            </a:extLst>
          </p:cNvPr>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Phase</a:t>
            </a:r>
          </a:p>
        </p:txBody>
      </p:sp>
      <p:sp>
        <p:nvSpPr>
          <p:cNvPr id="14" name="Rectangle 13">
            <a:extLst>
              <a:ext uri="{FF2B5EF4-FFF2-40B4-BE49-F238E27FC236}">
                <a16:creationId xmlns:a16="http://schemas.microsoft.com/office/drawing/2014/main" id="{5B4721F9-8684-4C36-A42E-AE242A53A6CB}"/>
              </a:ext>
            </a:extLst>
          </p:cNvPr>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a:extLst>
              <a:ext uri="{FF2B5EF4-FFF2-40B4-BE49-F238E27FC236}">
                <a16:creationId xmlns:a16="http://schemas.microsoft.com/office/drawing/2014/main" id="{84002CF1-A81F-4C09-87B7-9BD214F25304}"/>
              </a:ext>
            </a:extLst>
          </p:cNvPr>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a:extLst>
              <a:ext uri="{FF2B5EF4-FFF2-40B4-BE49-F238E27FC236}">
                <a16:creationId xmlns:a16="http://schemas.microsoft.com/office/drawing/2014/main" id="{C2C47F16-B003-4998-8C7C-9B3551762DE6}"/>
              </a:ext>
            </a:extLst>
          </p:cNvPr>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17" name="Right Arrow 8">
            <a:extLst>
              <a:ext uri="{FF2B5EF4-FFF2-40B4-BE49-F238E27FC236}">
                <a16:creationId xmlns:a16="http://schemas.microsoft.com/office/drawing/2014/main" id="{C095CA35-2726-4E3F-AD0B-4E6AB708545F}"/>
              </a:ext>
            </a:extLst>
          </p:cNvPr>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6">
            <a:extLst>
              <a:ext uri="{FF2B5EF4-FFF2-40B4-BE49-F238E27FC236}">
                <a16:creationId xmlns:a16="http://schemas.microsoft.com/office/drawing/2014/main" id="{DA24FB20-A7F1-443F-979E-EF170FF843CB}"/>
              </a:ext>
            </a:extLst>
          </p:cNvPr>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7">
            <a:extLst>
              <a:ext uri="{FF2B5EF4-FFF2-40B4-BE49-F238E27FC236}">
                <a16:creationId xmlns:a16="http://schemas.microsoft.com/office/drawing/2014/main" id="{4CC2EBCF-4D51-4E51-90DD-5CE5D339FE24}"/>
              </a:ext>
            </a:extLst>
          </p:cNvPr>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34A9A2C1-76C1-4BF7-ACFE-6B7CA45B46D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7215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93B3C8D-00EE-45DC-8F9D-38B332AC0A1C}"/>
              </a:ext>
            </a:extLst>
          </p:cNvPr>
          <p:cNvSpPr/>
          <p:nvPr/>
        </p:nvSpPr>
        <p:spPr bwMode="auto">
          <a:xfrm>
            <a:off x="1647059" y="2629338"/>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Calculated Column</a:t>
            </a:r>
          </a:p>
        </p:txBody>
      </p:sp>
      <p:sp>
        <p:nvSpPr>
          <p:cNvPr id="3" name="Rectangle 2">
            <a:extLst>
              <a:ext uri="{FF2B5EF4-FFF2-40B4-BE49-F238E27FC236}">
                <a16:creationId xmlns:a16="http://schemas.microsoft.com/office/drawing/2014/main" id="{76E00BBE-EB7E-4153-ACC2-494F56865246}"/>
              </a:ext>
            </a:extLst>
          </p:cNvPr>
          <p:cNvSpPr/>
          <p:nvPr/>
        </p:nvSpPr>
        <p:spPr bwMode="auto">
          <a:xfrm>
            <a:off x="6869863" y="2629338"/>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Measure</a:t>
            </a:r>
          </a:p>
        </p:txBody>
      </p:sp>
      <p:sp>
        <p:nvSpPr>
          <p:cNvPr id="4" name="TextBox 3">
            <a:extLst>
              <a:ext uri="{FF2B5EF4-FFF2-40B4-BE49-F238E27FC236}">
                <a16:creationId xmlns:a16="http://schemas.microsoft.com/office/drawing/2014/main" id="{8951874D-C682-449A-82D9-AD817B74268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272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a:bodyPr>
          <a:lstStyle/>
          <a:p>
            <a:r>
              <a:rPr lang="en-US" sz="8000" dirty="0"/>
              <a:t>Demo 5</a:t>
            </a:r>
            <a:br>
              <a:rPr lang="en-US" sz="8000" dirty="0"/>
            </a:br>
            <a:r>
              <a:rPr lang="en-US" sz="8000" dirty="0"/>
              <a:t>Measures</a:t>
            </a:r>
            <a:endParaRPr lang="en-US" dirty="0">
              <a:solidFill>
                <a:schemeClr val="bg1"/>
              </a:solidFill>
            </a:endParaRPr>
          </a:p>
        </p:txBody>
      </p:sp>
    </p:spTree>
    <p:extLst>
      <p:ext uri="{BB962C8B-B14F-4D97-AF65-F5344CB8AC3E}">
        <p14:creationId xmlns:p14="http://schemas.microsoft.com/office/powerpoint/2010/main" val="21350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Measures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6D35C374-F52D-4E03-8111-EC1E560276FB}"/>
              </a:ext>
            </a:extLst>
          </p:cNvPr>
          <p:cNvSpPr>
            <a:spLocks noGrp="1"/>
          </p:cNvSpPr>
          <p:nvPr>
            <p:ph type="title"/>
          </p:nvPr>
        </p:nvSpPr>
        <p:spPr>
          <a:xfrm>
            <a:off x="165023" y="1774099"/>
            <a:ext cx="11655840" cy="524527"/>
          </a:xfrm>
        </p:spPr>
        <p:txBody>
          <a:bodyPr vert="horz" wrap="square" lIns="146304" tIns="91440" rIns="146304" bIns="91440" rtlCol="0" anchor="t">
            <a:noAutofit/>
          </a:bodyPr>
          <a:lstStyle/>
          <a:p>
            <a:r>
              <a:rPr lang="en-US" sz="2800" b="1" dirty="0">
                <a:solidFill>
                  <a:srgbClr val="505050"/>
                </a:solidFill>
                <a:latin typeface="+mn-lt"/>
              </a:rPr>
              <a:t>What is a Measure?</a:t>
            </a:r>
          </a:p>
        </p:txBody>
      </p:sp>
      <p:sp>
        <p:nvSpPr>
          <p:cNvPr id="9" name="Rectangle 8">
            <a:extLst>
              <a:ext uri="{FF2B5EF4-FFF2-40B4-BE49-F238E27FC236}">
                <a16:creationId xmlns:a16="http://schemas.microsoft.com/office/drawing/2014/main" id="{41E5E832-06B7-4F33-AC0A-3644044AC83F}"/>
              </a:ext>
            </a:extLst>
          </p:cNvPr>
          <p:cNvSpPr/>
          <p:nvPr/>
        </p:nvSpPr>
        <p:spPr>
          <a:xfrm>
            <a:off x="750025" y="4607073"/>
            <a:ext cx="7474208" cy="1652760"/>
          </a:xfrm>
          <a:prstGeom prst="rect">
            <a:avLst/>
          </a:prstGeom>
        </p:spPr>
        <p:txBody>
          <a:bodyPr wrap="square">
            <a:spAutoFit/>
          </a:bodyPr>
          <a:lstStyle/>
          <a:p>
            <a:pPr>
              <a:lnSpc>
                <a:spcPct val="90000"/>
              </a:lnSpc>
              <a:spcAft>
                <a:spcPts val="600"/>
              </a:spcAft>
            </a:pPr>
            <a:r>
              <a:rPr lang="en-US" sz="2400" dirty="0">
                <a:latin typeface="Courier New" panose="02070309020205020404" pitchFamily="49" charset="0"/>
                <a:cs typeface="Courier New" panose="02070309020205020404" pitchFamily="49" charset="0"/>
              </a:rPr>
              <a:t>[Total Sales]=SUM(Sales[Sales Amount])</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in a Fact table for best results</a:t>
            </a:r>
          </a:p>
        </p:txBody>
      </p:sp>
      <p:sp>
        <p:nvSpPr>
          <p:cNvPr id="10" name="Rectangle 9">
            <a:extLst>
              <a:ext uri="{FF2B5EF4-FFF2-40B4-BE49-F238E27FC236}">
                <a16:creationId xmlns:a16="http://schemas.microsoft.com/office/drawing/2014/main" id="{D2AB62E8-6B42-439D-8113-A59ABD67C130}"/>
              </a:ext>
            </a:extLst>
          </p:cNvPr>
          <p:cNvSpPr/>
          <p:nvPr/>
        </p:nvSpPr>
        <p:spPr>
          <a:xfrm>
            <a:off x="165603" y="6364536"/>
            <a:ext cx="11860793" cy="341632"/>
          </a:xfrm>
          <a:prstGeom prst="rect">
            <a:avLst/>
          </a:prstGeom>
          <a:solidFill>
            <a:schemeClr val="bg1"/>
          </a:solidFill>
        </p:spPr>
        <p:txBody>
          <a:bodyPr wrap="square">
            <a:spAutoFit/>
          </a:bodyPr>
          <a:lstStyle/>
          <a:p>
            <a:pPr>
              <a:lnSpc>
                <a:spcPct val="90000"/>
              </a:lnSpc>
              <a:spcAft>
                <a:spcPts val="600"/>
              </a:spcAft>
            </a:pPr>
            <a:r>
              <a:rPr lang="en-US" b="1" dirty="0">
                <a:solidFill>
                  <a:srgbClr val="505050"/>
                </a:solidFill>
              </a:rPr>
              <a:t>Pro Tip:</a:t>
            </a:r>
            <a:r>
              <a:rPr lang="en-US" dirty="0">
                <a:solidFill>
                  <a:srgbClr val="505050"/>
                </a:solidFill>
              </a:rPr>
              <a:t> </a:t>
            </a:r>
            <a:r>
              <a:rPr lang="en-US" dirty="0"/>
              <a:t>When referring to a measure in other calculations, refer to it without a Table name: </a:t>
            </a:r>
            <a:r>
              <a:rPr lang="en-US" b="1" dirty="0">
                <a:solidFill>
                  <a:srgbClr val="505050"/>
                </a:solidFill>
              </a:rPr>
              <a:t>[MeasureName]</a:t>
            </a:r>
          </a:p>
        </p:txBody>
      </p:sp>
      <p:pic>
        <p:nvPicPr>
          <p:cNvPr id="11" name="Picture 10">
            <a:extLst>
              <a:ext uri="{FF2B5EF4-FFF2-40B4-BE49-F238E27FC236}">
                <a16:creationId xmlns:a16="http://schemas.microsoft.com/office/drawing/2014/main" id="{31FDD965-8A74-4481-AF90-A2893AFB9511}"/>
              </a:ext>
            </a:extLst>
          </p:cNvPr>
          <p:cNvPicPr>
            <a:picLocks noChangeAspect="1"/>
          </p:cNvPicPr>
          <p:nvPr/>
        </p:nvPicPr>
        <p:blipFill>
          <a:blip r:embed="rId3"/>
          <a:stretch>
            <a:fillRect/>
          </a:stretch>
        </p:blipFill>
        <p:spPr>
          <a:xfrm>
            <a:off x="2528513" y="2298626"/>
            <a:ext cx="5083147" cy="2099095"/>
          </a:xfrm>
          <a:prstGeom prst="rect">
            <a:avLst/>
          </a:prstGeom>
          <a:ln>
            <a:solidFill>
              <a:schemeClr val="tx1"/>
            </a:solidFill>
          </a:ln>
        </p:spPr>
      </p:pic>
      <p:sp>
        <p:nvSpPr>
          <p:cNvPr id="2" name="TextBox 1">
            <a:extLst>
              <a:ext uri="{FF2B5EF4-FFF2-40B4-BE49-F238E27FC236}">
                <a16:creationId xmlns:a16="http://schemas.microsoft.com/office/drawing/2014/main" id="{2766B5EE-143B-4FF0-96C4-14B51AA92B19}"/>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9459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Measures: Stacking</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0FA06F8A-65C4-4EA2-91B8-8255AC780713}"/>
              </a:ext>
            </a:extLst>
          </p:cNvPr>
          <p:cNvSpPr>
            <a:spLocks noGrp="1"/>
          </p:cNvSpPr>
          <p:nvPr>
            <p:ph type="title"/>
          </p:nvPr>
        </p:nvSpPr>
        <p:spPr>
          <a:xfrm>
            <a:off x="63195" y="1821199"/>
            <a:ext cx="11655840" cy="524527"/>
          </a:xfrm>
        </p:spPr>
        <p:txBody>
          <a:bodyPr vert="horz" wrap="square" lIns="146304" tIns="91440" rIns="146304" bIns="91440" rtlCol="0" anchor="t">
            <a:noAutofit/>
          </a:bodyPr>
          <a:lstStyle/>
          <a:p>
            <a:r>
              <a:rPr lang="en-US" sz="2800" b="1" dirty="0">
                <a:solidFill>
                  <a:srgbClr val="505050"/>
                </a:solidFill>
                <a:latin typeface="+mn-lt"/>
              </a:rPr>
              <a:t>Using One Measure in Another</a:t>
            </a:r>
          </a:p>
        </p:txBody>
      </p:sp>
      <p:sp>
        <p:nvSpPr>
          <p:cNvPr id="9" name="Rectangle 8">
            <a:extLst>
              <a:ext uri="{FF2B5EF4-FFF2-40B4-BE49-F238E27FC236}">
                <a16:creationId xmlns:a16="http://schemas.microsoft.com/office/drawing/2014/main" id="{CA5D1E61-3890-4204-8887-481F4D567A7A}"/>
              </a:ext>
            </a:extLst>
          </p:cNvPr>
          <p:cNvSpPr/>
          <p:nvPr/>
        </p:nvSpPr>
        <p:spPr>
          <a:xfrm>
            <a:off x="646453" y="2451978"/>
            <a:ext cx="11331485" cy="3699474"/>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r>
              <a:rPr lang="en-US" sz="2400" b="1" dirty="0">
                <a:solidFill>
                  <a:srgbClr val="00B0F0"/>
                </a:solidFill>
              </a:rPr>
              <a:t>	</a:t>
            </a:r>
            <a:r>
              <a:rPr lang="en-US" sz="2400" dirty="0">
                <a:latin typeface="Courier New" panose="02070309020205020404" pitchFamily="49" charset="0"/>
                <a:cs typeface="Courier New" panose="02070309020205020404" pitchFamily="49" charset="0"/>
              </a:rPr>
              <a:t>[Profit] = SUM(Sales[Sales Amount])-SUM(Sales[COGS])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r>
              <a:rPr lang="en-US" sz="2400" b="1" dirty="0">
                <a:solidFill>
                  <a:srgbClr val="00B0F0"/>
                </a:solidFill>
              </a:rPr>
              <a:t>	</a:t>
            </a:r>
            <a:r>
              <a:rPr lang="en-US" sz="2400" dirty="0">
                <a:latin typeface="Courier New" panose="02070309020205020404" pitchFamily="49" charset="0"/>
                <a:cs typeface="Courier New" panose="02070309020205020404" pitchFamily="49" charset="0"/>
              </a:rPr>
              <a:t>[Profit] = [Total Sales]- [Total COGS]</a:t>
            </a:r>
          </a:p>
          <a:p>
            <a:pPr>
              <a:lnSpc>
                <a:spcPct val="90000"/>
              </a:lnSpc>
              <a:spcAft>
                <a:spcPts val="600"/>
              </a:spcAft>
            </a:pPr>
            <a:endParaRPr lang="en-US" sz="2400" dirty="0">
              <a:latin typeface="Courier New" panose="02070309020205020404" pitchFamily="49" charset="0"/>
              <a:cs typeface="Courier New" panose="020703090202050204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Careful with potential context switches</a:t>
            </a:r>
          </a:p>
        </p:txBody>
      </p:sp>
      <p:sp>
        <p:nvSpPr>
          <p:cNvPr id="2" name="TextBox 1">
            <a:extLst>
              <a:ext uri="{FF2B5EF4-FFF2-40B4-BE49-F238E27FC236}">
                <a16:creationId xmlns:a16="http://schemas.microsoft.com/office/drawing/2014/main" id="{C5B216A9-CC1E-4BF4-979E-AAFE2B294B1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5301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Measures: DIVIDE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9" name="Title 1">
            <a:extLst>
              <a:ext uri="{FF2B5EF4-FFF2-40B4-BE49-F238E27FC236}">
                <a16:creationId xmlns:a16="http://schemas.microsoft.com/office/drawing/2014/main" id="{99E889C1-4343-4001-AF78-7100A00C6C81}"/>
              </a:ext>
            </a:extLst>
          </p:cNvPr>
          <p:cNvSpPr>
            <a:spLocks noGrp="1"/>
          </p:cNvSpPr>
          <p:nvPr>
            <p:ph type="title"/>
          </p:nvPr>
        </p:nvSpPr>
        <p:spPr>
          <a:xfrm>
            <a:off x="268080" y="2132103"/>
            <a:ext cx="11655840" cy="524527"/>
          </a:xfrm>
        </p:spPr>
        <p:txBody>
          <a:bodyPr vert="horz" wrap="square" lIns="146304" tIns="91440" rIns="146304" bIns="91440" rtlCol="0" anchor="t">
            <a:noAutofit/>
          </a:bodyPr>
          <a:lstStyle/>
          <a:p>
            <a:r>
              <a:rPr lang="en-US" sz="2800" b="1" dirty="0">
                <a:solidFill>
                  <a:srgbClr val="505050"/>
                </a:solidFill>
                <a:latin typeface="+mn-lt"/>
              </a:rPr>
              <a:t>More Complex Calculations</a:t>
            </a:r>
          </a:p>
        </p:txBody>
      </p:sp>
      <p:sp>
        <p:nvSpPr>
          <p:cNvPr id="10" name="Rectangle 9">
            <a:extLst>
              <a:ext uri="{FF2B5EF4-FFF2-40B4-BE49-F238E27FC236}">
                <a16:creationId xmlns:a16="http://schemas.microsoft.com/office/drawing/2014/main" id="{9A8EDC06-40EA-43A5-A12F-5C1AC31F57B9}"/>
              </a:ext>
            </a:extLst>
          </p:cNvPr>
          <p:cNvSpPr/>
          <p:nvPr/>
        </p:nvSpPr>
        <p:spPr>
          <a:xfrm>
            <a:off x="1204035" y="3159835"/>
            <a:ext cx="8295861" cy="433965"/>
          </a:xfrm>
          <a:prstGeom prst="rect">
            <a:avLst/>
          </a:prstGeom>
        </p:spPr>
        <p:txBody>
          <a:bodyPr wrap="none">
            <a:spAutoFit/>
          </a:bodyPr>
          <a:lstStyle/>
          <a:p>
            <a:pPr>
              <a:lnSpc>
                <a:spcPct val="90000"/>
              </a:lnSpc>
              <a:spcAft>
                <a:spcPts val="600"/>
              </a:spcAft>
            </a:pPr>
            <a:r>
              <a:rPr lang="en-US" sz="2400" dirty="0">
                <a:latin typeface="Courier New" panose="02070309020205020404" pitchFamily="49" charset="0"/>
                <a:cs typeface="Courier New" panose="02070309020205020404" pitchFamily="49" charset="0"/>
              </a:rPr>
              <a:t>[Profit Margin %] = [Profit] / [Total Sales]</a:t>
            </a:r>
          </a:p>
        </p:txBody>
      </p:sp>
      <p:sp>
        <p:nvSpPr>
          <p:cNvPr id="11" name="Rectangle 10">
            <a:extLst>
              <a:ext uri="{FF2B5EF4-FFF2-40B4-BE49-F238E27FC236}">
                <a16:creationId xmlns:a16="http://schemas.microsoft.com/office/drawing/2014/main" id="{6A46919B-697E-4687-9477-91D7FA1DAF31}"/>
              </a:ext>
            </a:extLst>
          </p:cNvPr>
          <p:cNvSpPr/>
          <p:nvPr/>
        </p:nvSpPr>
        <p:spPr>
          <a:xfrm>
            <a:off x="355620" y="3857779"/>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dirty="0">
                <a:latin typeface="Courier New" panose="02070309020205020404" pitchFamily="49" charset="0"/>
                <a:cs typeface="Courier New" panose="02070309020205020404" pitchFamily="49" charset="0"/>
              </a:rPr>
              <a:t>DIVIDE</a:t>
            </a:r>
            <a:r>
              <a:rPr lang="en-US" sz="2400" dirty="0">
                <a:gradFill>
                  <a:gsLst>
                    <a:gs pos="2917">
                      <a:schemeClr val="tx1"/>
                    </a:gs>
                    <a:gs pos="30000">
                      <a:schemeClr val="tx1"/>
                    </a:gs>
                  </a:gsLst>
                  <a:lin ang="5400000" scaled="0"/>
                </a:gradFill>
              </a:rPr>
              <a:t> for built in error handling</a:t>
            </a:r>
          </a:p>
        </p:txBody>
      </p:sp>
      <p:sp>
        <p:nvSpPr>
          <p:cNvPr id="12" name="Rectangle 11">
            <a:extLst>
              <a:ext uri="{FF2B5EF4-FFF2-40B4-BE49-F238E27FC236}">
                <a16:creationId xmlns:a16="http://schemas.microsoft.com/office/drawing/2014/main" id="{AC8B3F27-62C8-47D4-B992-EFBA265A0260}"/>
              </a:ext>
            </a:extLst>
          </p:cNvPr>
          <p:cNvSpPr/>
          <p:nvPr/>
        </p:nvSpPr>
        <p:spPr>
          <a:xfrm>
            <a:off x="1204035" y="5374408"/>
            <a:ext cx="9770623" cy="433965"/>
          </a:xfrm>
          <a:prstGeom prst="rect">
            <a:avLst/>
          </a:prstGeom>
        </p:spPr>
        <p:txBody>
          <a:bodyPr wrap="none">
            <a:spAutoFit/>
          </a:bodyPr>
          <a:lstStyle/>
          <a:p>
            <a:pPr>
              <a:lnSpc>
                <a:spcPct val="90000"/>
              </a:lnSpc>
              <a:spcAft>
                <a:spcPts val="600"/>
              </a:spcAft>
            </a:pPr>
            <a:r>
              <a:rPr lang="en-US" sz="2400" dirty="0">
                <a:latin typeface="Courier New" panose="02070309020205020404" pitchFamily="49" charset="0"/>
                <a:cs typeface="Courier New" panose="02070309020205020404" pitchFamily="49" charset="0"/>
              </a:rPr>
              <a:t>[Profit Margin %] = DIVIDE([Profit] , [Total Sales])</a:t>
            </a:r>
          </a:p>
        </p:txBody>
      </p:sp>
      <p:sp>
        <p:nvSpPr>
          <p:cNvPr id="2" name="TextBox 1">
            <a:extLst>
              <a:ext uri="{FF2B5EF4-FFF2-40B4-BE49-F238E27FC236}">
                <a16:creationId xmlns:a16="http://schemas.microsoft.com/office/drawing/2014/main" id="{05E3D73B-49D9-43CE-B778-AC425ED8B66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37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Measures: Variables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0CCC36A1-5158-41D2-80FA-040EC1860EF2}"/>
              </a:ext>
            </a:extLst>
          </p:cNvPr>
          <p:cNvSpPr>
            <a:spLocks noGrp="1"/>
          </p:cNvSpPr>
          <p:nvPr>
            <p:ph type="title"/>
          </p:nvPr>
        </p:nvSpPr>
        <p:spPr>
          <a:xfrm>
            <a:off x="0" y="1733264"/>
            <a:ext cx="11655840" cy="524527"/>
          </a:xfrm>
        </p:spPr>
        <p:txBody>
          <a:bodyPr vert="horz" wrap="square" lIns="146304" tIns="91440" rIns="146304" bIns="91440" rtlCol="0" anchor="t">
            <a:noAutofit/>
          </a:bodyPr>
          <a:lstStyle/>
          <a:p>
            <a:r>
              <a:rPr lang="en-US" sz="2800" b="1" dirty="0">
                <a:solidFill>
                  <a:srgbClr val="505050"/>
                </a:solidFill>
                <a:latin typeface="+mn-lt"/>
              </a:rPr>
              <a:t>More Complex Calculations Using Variables</a:t>
            </a:r>
          </a:p>
        </p:txBody>
      </p:sp>
      <p:sp>
        <p:nvSpPr>
          <p:cNvPr id="9" name="Rectangle 8">
            <a:extLst>
              <a:ext uri="{FF2B5EF4-FFF2-40B4-BE49-F238E27FC236}">
                <a16:creationId xmlns:a16="http://schemas.microsoft.com/office/drawing/2014/main" id="{A83AC3C0-2B38-4882-9F01-41CF6674B1F9}"/>
              </a:ext>
            </a:extLst>
          </p:cNvPr>
          <p:cNvSpPr/>
          <p:nvPr/>
        </p:nvSpPr>
        <p:spPr>
          <a:xfrm>
            <a:off x="1158185" y="2387285"/>
            <a:ext cx="9133334" cy="2632259"/>
          </a:xfrm>
          <a:prstGeom prst="rect">
            <a:avLst/>
          </a:prstGeom>
        </p:spPr>
        <p:txBody>
          <a:bodyPr wrap="square">
            <a:spAutoFit/>
          </a:bodyPr>
          <a:lstStyle/>
          <a:p>
            <a:pPr>
              <a:lnSpc>
                <a:spcPct val="90000"/>
              </a:lnSpc>
              <a:spcAft>
                <a:spcPts val="600"/>
              </a:spcAft>
            </a:pPr>
            <a:r>
              <a:rPr lang="en-US" dirty="0" err="1">
                <a:latin typeface="Courier New" panose="02070309020205020404" pitchFamily="49" charset="0"/>
                <a:cs typeface="Courier New" panose="02070309020205020404" pitchFamily="49" charset="0"/>
              </a:rPr>
              <a:t>MobileSalesLastYear</a:t>
            </a:r>
            <a:r>
              <a:rPr lang="en-US" dirty="0">
                <a:latin typeface="Courier New" panose="02070309020205020404" pitchFamily="49" charset="0"/>
                <a:cs typeface="Courier New" panose="02070309020205020404" pitchFamily="49" charset="0"/>
              </a:rPr>
              <a:t> = </a:t>
            </a:r>
          </a:p>
          <a:p>
            <a:pPr>
              <a:lnSpc>
                <a:spcPct val="90000"/>
              </a:lnSpc>
              <a:spcAft>
                <a:spcPts val="600"/>
              </a:spcAft>
            </a:pPr>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MobileProducts</a:t>
            </a:r>
            <a:r>
              <a:rPr lang="en-US" dirty="0">
                <a:latin typeface="Courier New" panose="02070309020205020404" pitchFamily="49" charset="0"/>
                <a:cs typeface="Courier New" panose="02070309020205020404" pitchFamily="49" charset="0"/>
              </a:rPr>
              <a:t> = FILTER(</a:t>
            </a:r>
          </a:p>
          <a:p>
            <a:pPr>
              <a:lnSpc>
                <a:spcPct val="90000"/>
              </a:lnSpc>
              <a:spcAft>
                <a:spcPts val="600"/>
              </a:spcAft>
            </a:pPr>
            <a:r>
              <a:rPr lang="en-US" dirty="0">
                <a:latin typeface="Courier New" panose="02070309020205020404" pitchFamily="49" charset="0"/>
                <a:cs typeface="Courier New" panose="02070309020205020404" pitchFamily="49" charset="0"/>
              </a:rPr>
              <a:t>                               ALL('</a:t>
            </a:r>
            <a:r>
              <a:rPr lang="en-US" dirty="0" err="1">
                <a:latin typeface="Courier New" panose="02070309020205020404" pitchFamily="49" charset="0"/>
                <a:cs typeface="Courier New" panose="02070309020205020404" pitchFamily="49" charset="0"/>
              </a:rPr>
              <a:t>CampaignDim</a:t>
            </a:r>
            <a:r>
              <a:rPr lang="en-US" dirty="0">
                <a:latin typeface="Courier New" panose="02070309020205020404" pitchFamily="49" charset="0"/>
                <a:cs typeface="Courier New" panose="02070309020205020404" pitchFamily="49" charset="0"/>
              </a:rPr>
              <a:t>'[Device]),</a:t>
            </a:r>
          </a:p>
          <a:p>
            <a:pPr>
              <a:lnSpc>
                <a:spcPct val="90000"/>
              </a:lnSpc>
              <a:spcAft>
                <a:spcPts val="600"/>
              </a:spcAft>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CampaignDim</a:t>
            </a:r>
            <a:r>
              <a:rPr lang="en-US" dirty="0">
                <a:latin typeface="Courier New" panose="02070309020205020404" pitchFamily="49" charset="0"/>
                <a:cs typeface="Courier New" panose="02070309020205020404" pitchFamily="49" charset="0"/>
              </a:rPr>
              <a:t>[Device]="Mobile"</a:t>
            </a:r>
          </a:p>
          <a:p>
            <a:pPr>
              <a:lnSpc>
                <a:spcPct val="90000"/>
              </a:lnSpc>
              <a:spcAft>
                <a:spcPts val="600"/>
              </a:spcAft>
            </a:pPr>
            <a:r>
              <a:rPr lang="en-US" dirty="0">
                <a:latin typeface="Courier New" panose="02070309020205020404" pitchFamily="49" charset="0"/>
                <a:cs typeface="Courier New" panose="02070309020205020404" pitchFamily="49" charset="0"/>
              </a:rPr>
              <a:t>                        )</a:t>
            </a:r>
          </a:p>
          <a:p>
            <a:pPr>
              <a:lnSpc>
                <a:spcPct val="90000"/>
              </a:lnSpc>
              <a:spcAft>
                <a:spcPts val="600"/>
              </a:spcAft>
            </a:pPr>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LastYear</a:t>
            </a:r>
            <a:r>
              <a:rPr lang="en-US" dirty="0">
                <a:latin typeface="Courier New" panose="02070309020205020404" pitchFamily="49" charset="0"/>
                <a:cs typeface="Courier New" panose="02070309020205020404" pitchFamily="49" charset="0"/>
              </a:rPr>
              <a:t> = SAMEPERIODLASTYEAR('</a:t>
            </a:r>
            <a:r>
              <a:rPr lang="en-US" dirty="0" err="1">
                <a:latin typeface="Courier New" panose="02070309020205020404" pitchFamily="49" charset="0"/>
                <a:cs typeface="Courier New" panose="02070309020205020404" pitchFamily="49" charset="0"/>
              </a:rPr>
              <a:t>DateDim</a:t>
            </a:r>
            <a:r>
              <a:rPr lang="en-US" dirty="0">
                <a:latin typeface="Courier New" panose="02070309020205020404" pitchFamily="49" charset="0"/>
                <a:cs typeface="Courier New" panose="02070309020205020404" pitchFamily="49" charset="0"/>
              </a:rPr>
              <a:t>'[Date])</a:t>
            </a:r>
          </a:p>
          <a:p>
            <a:pPr>
              <a:lnSpc>
                <a:spcPct val="90000"/>
              </a:lnSpc>
              <a:spcAft>
                <a:spcPts val="600"/>
              </a:spcAft>
            </a:pPr>
            <a:r>
              <a:rPr lang="en-US" dirty="0">
                <a:latin typeface="Courier New" panose="02070309020205020404" pitchFamily="49" charset="0"/>
                <a:cs typeface="Courier New" panose="02070309020205020404" pitchFamily="49" charset="0"/>
              </a:rPr>
              <a:t>    RETURN</a:t>
            </a:r>
          </a:p>
          <a:p>
            <a:pPr>
              <a:lnSpc>
                <a:spcPct val="90000"/>
              </a:lnSpc>
              <a:spcAft>
                <a:spcPts val="600"/>
              </a:spcAft>
            </a:pPr>
            <a:r>
              <a:rPr lang="en-US" dirty="0">
                <a:latin typeface="Courier New" panose="02070309020205020404" pitchFamily="49" charset="0"/>
                <a:cs typeface="Courier New" panose="02070309020205020404" pitchFamily="49" charset="0"/>
              </a:rPr>
              <a:t>    CALCULATE(SUM(Sales[Sales Amount]),</a:t>
            </a:r>
            <a:r>
              <a:rPr lang="en-US" dirty="0" err="1">
                <a:latin typeface="Courier New" panose="02070309020205020404" pitchFamily="49" charset="0"/>
                <a:cs typeface="Courier New" panose="02070309020205020404" pitchFamily="49" charset="0"/>
              </a:rPr>
              <a:t>MobileProducts,LastYear</a:t>
            </a:r>
            <a:r>
              <a:rPr lang="en-US" dirty="0">
                <a:latin typeface="Courier New" panose="02070309020205020404" pitchFamily="49" charset="0"/>
                <a:cs typeface="Courier New" panose="02070309020205020404" pitchFamily="49" charset="0"/>
              </a:rPr>
              <a:t>) </a:t>
            </a:r>
          </a:p>
        </p:txBody>
      </p:sp>
      <p:sp>
        <p:nvSpPr>
          <p:cNvPr id="10" name="Rectangle 9">
            <a:extLst>
              <a:ext uri="{FF2B5EF4-FFF2-40B4-BE49-F238E27FC236}">
                <a16:creationId xmlns:a16="http://schemas.microsoft.com/office/drawing/2014/main" id="{9819B05E-BFD5-47F4-9CF4-3DCB83DA4BE0}"/>
              </a:ext>
            </a:extLst>
          </p:cNvPr>
          <p:cNvSpPr/>
          <p:nvPr/>
        </p:nvSpPr>
        <p:spPr>
          <a:xfrm>
            <a:off x="472965" y="5612492"/>
            <a:ext cx="5251887" cy="834074"/>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variables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2" name="TextBox 1">
            <a:extLst>
              <a:ext uri="{FF2B5EF4-FFF2-40B4-BE49-F238E27FC236}">
                <a16:creationId xmlns:a16="http://schemas.microsoft.com/office/drawing/2014/main" id="{F5938AC0-912E-4A6F-A24B-7D59DA77604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9746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Calculated Column vs Measure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tx1"/>
                </a:solidFill>
              </a:rPr>
              <a:t>© 2021 Microsoft All rights reserved. </a:t>
            </a:r>
          </a:p>
        </p:txBody>
      </p:sp>
      <p:pic>
        <p:nvPicPr>
          <p:cNvPr id="8" name="Picture 7">
            <a:extLst>
              <a:ext uri="{FF2B5EF4-FFF2-40B4-BE49-F238E27FC236}">
                <a16:creationId xmlns:a16="http://schemas.microsoft.com/office/drawing/2014/main" id="{9DFADACF-5A6F-4953-9E77-1433DDE07592}"/>
              </a:ext>
            </a:extLst>
          </p:cNvPr>
          <p:cNvPicPr>
            <a:picLocks noChangeAspect="1"/>
          </p:cNvPicPr>
          <p:nvPr/>
        </p:nvPicPr>
        <p:blipFill>
          <a:blip r:embed="rId3"/>
          <a:stretch>
            <a:fillRect/>
          </a:stretch>
        </p:blipFill>
        <p:spPr>
          <a:xfrm>
            <a:off x="2451537" y="2408480"/>
            <a:ext cx="7095675" cy="2575827"/>
          </a:xfrm>
          <a:prstGeom prst="rect">
            <a:avLst/>
          </a:prstGeom>
        </p:spPr>
      </p:pic>
      <p:sp>
        <p:nvSpPr>
          <p:cNvPr id="9" name="Title 1">
            <a:extLst>
              <a:ext uri="{FF2B5EF4-FFF2-40B4-BE49-F238E27FC236}">
                <a16:creationId xmlns:a16="http://schemas.microsoft.com/office/drawing/2014/main" id="{CAA1EF64-BF74-43CD-8EE2-D5B64D87F1EF}"/>
              </a:ext>
            </a:extLst>
          </p:cNvPr>
          <p:cNvSpPr>
            <a:spLocks noGrp="1"/>
          </p:cNvSpPr>
          <p:nvPr>
            <p:ph type="title"/>
          </p:nvPr>
        </p:nvSpPr>
        <p:spPr>
          <a:xfrm>
            <a:off x="31057" y="1818975"/>
            <a:ext cx="11655840" cy="524527"/>
          </a:xfrm>
        </p:spPr>
        <p:txBody>
          <a:bodyPr vert="horz" wrap="square" lIns="146304" tIns="91440" rIns="146304" bIns="91440" rtlCol="0" anchor="t">
            <a:noAutofit/>
          </a:bodyPr>
          <a:lstStyle/>
          <a:p>
            <a:r>
              <a:rPr lang="en-US" sz="2800" b="1" dirty="0">
                <a:solidFill>
                  <a:srgbClr val="505050"/>
                </a:solidFill>
                <a:latin typeface="+mn-lt"/>
              </a:rPr>
              <a:t>Calculated Column vs. Measure - When to use what</a:t>
            </a:r>
          </a:p>
        </p:txBody>
      </p:sp>
      <p:sp>
        <p:nvSpPr>
          <p:cNvPr id="10" name="TextBox 9">
            <a:extLst>
              <a:ext uri="{FF2B5EF4-FFF2-40B4-BE49-F238E27FC236}">
                <a16:creationId xmlns:a16="http://schemas.microsoft.com/office/drawing/2014/main" id="{54E7B9DD-5C5D-443B-ABB3-04469BB6C59B}"/>
              </a:ext>
            </a:extLst>
          </p:cNvPr>
          <p:cNvSpPr txBox="1"/>
          <p:nvPr/>
        </p:nvSpPr>
        <p:spPr>
          <a:xfrm>
            <a:off x="2451537" y="4480052"/>
            <a:ext cx="10485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C000"/>
                </a:solidFill>
              </a:rPr>
              <a:t>Slicer</a:t>
            </a:r>
          </a:p>
        </p:txBody>
      </p:sp>
      <p:sp>
        <p:nvSpPr>
          <p:cNvPr id="11" name="TextBox 10">
            <a:extLst>
              <a:ext uri="{FF2B5EF4-FFF2-40B4-BE49-F238E27FC236}">
                <a16:creationId xmlns:a16="http://schemas.microsoft.com/office/drawing/2014/main" id="{E87BCB27-FF6C-4091-BA1A-1963048424E2}"/>
              </a:ext>
            </a:extLst>
          </p:cNvPr>
          <p:cNvSpPr txBox="1"/>
          <p:nvPr/>
        </p:nvSpPr>
        <p:spPr>
          <a:xfrm>
            <a:off x="3500049" y="5114262"/>
            <a:ext cx="9508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C000"/>
                </a:solidFill>
              </a:rPr>
              <a:t>Rows</a:t>
            </a:r>
          </a:p>
        </p:txBody>
      </p:sp>
      <p:sp>
        <p:nvSpPr>
          <p:cNvPr id="12" name="TextBox 11">
            <a:extLst>
              <a:ext uri="{FF2B5EF4-FFF2-40B4-BE49-F238E27FC236}">
                <a16:creationId xmlns:a16="http://schemas.microsoft.com/office/drawing/2014/main" id="{4F8DC120-C5A5-46E1-AB96-EDA2AB47D085}"/>
              </a:ext>
            </a:extLst>
          </p:cNvPr>
          <p:cNvSpPr txBox="1"/>
          <p:nvPr/>
        </p:nvSpPr>
        <p:spPr>
          <a:xfrm>
            <a:off x="9994789" y="2346693"/>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C000"/>
                </a:solidFill>
              </a:rPr>
              <a:t>Columns</a:t>
            </a:r>
          </a:p>
        </p:txBody>
      </p:sp>
      <p:cxnSp>
        <p:nvCxnSpPr>
          <p:cNvPr id="13" name="Straight Arrow Connector 12">
            <a:extLst>
              <a:ext uri="{FF2B5EF4-FFF2-40B4-BE49-F238E27FC236}">
                <a16:creationId xmlns:a16="http://schemas.microsoft.com/office/drawing/2014/main" id="{37192362-C420-4B86-9A1D-59A4261F125B}"/>
              </a:ext>
            </a:extLst>
          </p:cNvPr>
          <p:cNvCxnSpPr/>
          <p:nvPr/>
        </p:nvCxnSpPr>
        <p:spPr>
          <a:xfrm>
            <a:off x="9532363" y="2618304"/>
            <a:ext cx="541112" cy="0"/>
          </a:xfrm>
          <a:prstGeom prst="straightConnector1">
            <a:avLst/>
          </a:prstGeom>
          <a:ln>
            <a:solidFill>
              <a:srgbClr val="F2C812"/>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C816FB9-B4E0-4048-A29C-5B6395798B72}"/>
              </a:ext>
            </a:extLst>
          </p:cNvPr>
          <p:cNvCxnSpPr/>
          <p:nvPr/>
        </p:nvCxnSpPr>
        <p:spPr>
          <a:xfrm>
            <a:off x="9492053" y="4180384"/>
            <a:ext cx="541112" cy="0"/>
          </a:xfrm>
          <a:prstGeom prst="straightConnector1">
            <a:avLst/>
          </a:prstGeom>
          <a:ln>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3E13A819-E11C-4098-8593-3FB8B553DA06}"/>
              </a:ext>
            </a:extLst>
          </p:cNvPr>
          <p:cNvSpPr txBox="1"/>
          <p:nvPr/>
        </p:nvSpPr>
        <p:spPr>
          <a:xfrm>
            <a:off x="10002375" y="3908001"/>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F0"/>
                </a:solidFill>
              </a:rPr>
              <a:t>Values</a:t>
            </a:r>
          </a:p>
        </p:txBody>
      </p:sp>
      <p:sp>
        <p:nvSpPr>
          <p:cNvPr id="16" name="Rectangle 15">
            <a:extLst>
              <a:ext uri="{FF2B5EF4-FFF2-40B4-BE49-F238E27FC236}">
                <a16:creationId xmlns:a16="http://schemas.microsoft.com/office/drawing/2014/main" id="{74D7854A-D5AE-4CC9-8019-1C03FAF69526}"/>
              </a:ext>
            </a:extLst>
          </p:cNvPr>
          <p:cNvSpPr/>
          <p:nvPr/>
        </p:nvSpPr>
        <p:spPr>
          <a:xfrm>
            <a:off x="608592" y="5610093"/>
            <a:ext cx="10973656" cy="994118"/>
          </a:xfrm>
          <a:prstGeom prst="rect">
            <a:avLst/>
          </a:prstGeom>
        </p:spPr>
        <p:txBody>
          <a:bodyPr wrap="square">
            <a:spAutoFit/>
          </a:bodyPr>
          <a:lstStyle/>
          <a:p>
            <a:pPr>
              <a:lnSpc>
                <a:spcPct val="90000"/>
              </a:lnSpc>
              <a:spcAft>
                <a:spcPts val="600"/>
              </a:spcAft>
            </a:pPr>
            <a:r>
              <a:rPr lang="en-US" b="1" dirty="0">
                <a:solidFill>
                  <a:srgbClr val="505050"/>
                </a:solidFill>
              </a:rPr>
              <a:t>Rule of Thumb for Calculated Column vs Measure </a:t>
            </a:r>
          </a:p>
          <a:p>
            <a:pPr marL="285750" indent="-285750">
              <a:lnSpc>
                <a:spcPct val="90000"/>
              </a:lnSpc>
              <a:spcAft>
                <a:spcPts val="600"/>
              </a:spcAft>
              <a:buFont typeface="Arial" panose="020B0604020202020204" pitchFamily="34" charset="0"/>
              <a:buChar char="•"/>
            </a:pPr>
            <a:r>
              <a:rPr lang="en-US" b="1" dirty="0">
                <a:solidFill>
                  <a:srgbClr val="FFC000"/>
                </a:solidFill>
              </a:rPr>
              <a:t>Calculated Column </a:t>
            </a:r>
            <a:r>
              <a:rPr lang="en-US" dirty="0"/>
              <a:t>– Use in Page, Report &amp; Visual Filters as well as Slicers, Rows and Columns</a:t>
            </a:r>
          </a:p>
          <a:p>
            <a:pPr marL="285750" indent="-285750">
              <a:lnSpc>
                <a:spcPct val="90000"/>
              </a:lnSpc>
              <a:spcAft>
                <a:spcPts val="600"/>
              </a:spcAft>
              <a:buFont typeface="Arial" panose="020B0604020202020204" pitchFamily="34" charset="0"/>
              <a:buChar char="•"/>
            </a:pPr>
            <a:r>
              <a:rPr lang="en-US" b="1" dirty="0">
                <a:solidFill>
                  <a:srgbClr val="00B0F0"/>
                </a:solidFill>
              </a:rPr>
              <a:t>Measures</a:t>
            </a:r>
            <a:r>
              <a:rPr lang="en-US" b="1" dirty="0">
                <a:solidFill>
                  <a:srgbClr val="FF0000"/>
                </a:solidFill>
              </a:rPr>
              <a:t>                </a:t>
            </a:r>
            <a:r>
              <a:rPr lang="en-US" dirty="0"/>
              <a:t>- Use in Values section </a:t>
            </a:r>
            <a:endParaRPr lang="en-US" b="1" dirty="0"/>
          </a:p>
        </p:txBody>
      </p:sp>
      <p:sp>
        <p:nvSpPr>
          <p:cNvPr id="2" name="Rectangle 1">
            <a:extLst>
              <a:ext uri="{FF2B5EF4-FFF2-40B4-BE49-F238E27FC236}">
                <a16:creationId xmlns:a16="http://schemas.microsoft.com/office/drawing/2014/main" id="{A4C6AA59-2844-43D1-B641-725BCFA04164}"/>
              </a:ext>
            </a:extLst>
          </p:cNvPr>
          <p:cNvSpPr/>
          <p:nvPr/>
        </p:nvSpPr>
        <p:spPr bwMode="auto">
          <a:xfrm>
            <a:off x="2451537" y="2440577"/>
            <a:ext cx="977463" cy="1881812"/>
          </a:xfrm>
          <a:prstGeom prst="rec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02596C8E-F109-4683-B9D3-C04213C1A8DB}"/>
              </a:ext>
            </a:extLst>
          </p:cNvPr>
          <p:cNvCxnSpPr/>
          <p:nvPr/>
        </p:nvCxnSpPr>
        <p:spPr>
          <a:xfrm>
            <a:off x="2842151" y="4324018"/>
            <a:ext cx="0" cy="270556"/>
          </a:xfrm>
          <a:prstGeom prst="straightConnector1">
            <a:avLst/>
          </a:prstGeom>
          <a:ln>
            <a:solidFill>
              <a:srgbClr val="F2C812"/>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F81FAB2-3A6F-484E-B262-891FC23C9380}"/>
              </a:ext>
            </a:extLst>
          </p:cNvPr>
          <p:cNvCxnSpPr/>
          <p:nvPr/>
        </p:nvCxnSpPr>
        <p:spPr>
          <a:xfrm>
            <a:off x="3996945" y="5024817"/>
            <a:ext cx="0" cy="270556"/>
          </a:xfrm>
          <a:prstGeom prst="straightConnector1">
            <a:avLst/>
          </a:prstGeom>
          <a:ln>
            <a:solidFill>
              <a:srgbClr val="F2C812"/>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D1E24273-9512-4AA8-8494-43CFF3304884}"/>
              </a:ext>
            </a:extLst>
          </p:cNvPr>
          <p:cNvSpPr/>
          <p:nvPr/>
        </p:nvSpPr>
        <p:spPr bwMode="auto">
          <a:xfrm>
            <a:off x="3703169" y="2451550"/>
            <a:ext cx="647640" cy="2573263"/>
          </a:xfrm>
          <a:prstGeom prst="rec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6B34BDC9-EDC0-4CC6-AECF-FE8B437F3FFD}"/>
              </a:ext>
            </a:extLst>
          </p:cNvPr>
          <p:cNvSpPr/>
          <p:nvPr/>
        </p:nvSpPr>
        <p:spPr bwMode="auto">
          <a:xfrm>
            <a:off x="4452109" y="2738141"/>
            <a:ext cx="5102686" cy="2356330"/>
          </a:xfrm>
          <a:prstGeom prst="rect">
            <a:avLst/>
          </a:prstGeom>
          <a:noFill/>
          <a:ln w="285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DDD8ACA-DEE1-406F-AB5B-3C259E39E196}"/>
              </a:ext>
            </a:extLst>
          </p:cNvPr>
          <p:cNvSpPr/>
          <p:nvPr/>
        </p:nvSpPr>
        <p:spPr bwMode="auto">
          <a:xfrm>
            <a:off x="4444523" y="2457007"/>
            <a:ext cx="5102686" cy="260411"/>
          </a:xfrm>
          <a:prstGeom prst="rec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C000"/>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6AE7C1FC-0418-457E-8DFB-B3A44B3A7D0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solidFill>
                <a:srgbClr val="FFC000"/>
              </a:solidFill>
            </a:endParaRPr>
          </a:p>
        </p:txBody>
      </p:sp>
    </p:spTree>
    <p:extLst>
      <p:ext uri="{BB962C8B-B14F-4D97-AF65-F5344CB8AC3E}">
        <p14:creationId xmlns:p14="http://schemas.microsoft.com/office/powerpoint/2010/main" val="151207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STB Conversations 2013">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A876042AB9E449BDB0911448D4ACF" ma:contentTypeVersion="9" ma:contentTypeDescription="Create a new document." ma:contentTypeScope="" ma:versionID="af939a754ec3027576acb805b6be2e6c">
  <xsd:schema xmlns:xsd="http://www.w3.org/2001/XMLSchema" xmlns:xs="http://www.w3.org/2001/XMLSchema" xmlns:p="http://schemas.microsoft.com/office/2006/metadata/properties" xmlns:ns2="f40c2ad6-e974-4957-b53e-854bf5449f41" targetNamespace="http://schemas.microsoft.com/office/2006/metadata/properties" ma:root="true" ma:fieldsID="07492bcf76c32229691417fea42d14b1" ns2:_="">
    <xsd:import namespace="f40c2ad6-e974-4957-b53e-854bf5449f4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c2ad6-e974-4957-b53e-854bf5449f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B535AB-20E0-45F0-BB42-9FF1626CF3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c2ad6-e974-4957-b53e-854bf5449f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3.xml><?xml version="1.0" encoding="utf-8"?>
<ds:datastoreItem xmlns:ds="http://schemas.openxmlformats.org/officeDocument/2006/customXml" ds:itemID="{143F0509-9197-4F66-BE77-8B1847B37DE2}">
  <ds:schemaRefs>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efef0bc2-39c0-4cbc-8b06-a8fa4d6f3c44"/>
    <ds:schemaRef ds:uri="b2855774-7864-472c-b53f-a1c9f38f1d5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15056</Words>
  <Application>Microsoft Office PowerPoint</Application>
  <PresentationFormat>Widescreen</PresentationFormat>
  <Paragraphs>3035</Paragraphs>
  <Slides>234</Slides>
  <Notes>234</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234</vt:i4>
      </vt:variant>
    </vt:vector>
  </HeadingPairs>
  <TitlesOfParts>
    <vt:vector size="244" baseType="lpstr">
      <vt:lpstr>Arial</vt:lpstr>
      <vt:lpstr>Calibri</vt:lpstr>
      <vt:lpstr>Courier New</vt:lpstr>
      <vt:lpstr>Helvetica</vt:lpstr>
      <vt:lpstr>Segoe UI</vt:lpstr>
      <vt:lpstr>Segoe UI Light</vt:lpstr>
      <vt:lpstr>Segoe UI Semibold</vt:lpstr>
      <vt:lpstr>Segoe UI Semilight</vt:lpstr>
      <vt:lpstr>Wingdings</vt:lpstr>
      <vt:lpstr>1_STB Conversations 2013</vt:lpstr>
      <vt:lpstr>Power BI Advanced Data Modeling &amp; Shaping</vt:lpstr>
      <vt:lpstr>PowerPoint Presentation</vt:lpstr>
      <vt:lpstr>PowerPoint Presentation</vt:lpstr>
      <vt:lpstr>Introduction  </vt:lpstr>
      <vt:lpstr>Please Download The current course material:  https://aka.ms/PBIModelShape  </vt:lpstr>
      <vt:lpstr>Your opinion is important  please fill our survey, it allows us to maintain the content  https://aka.ms/PBIModShapS</vt:lpstr>
      <vt:lpstr>PowerPoint Presentation</vt:lpstr>
      <vt:lpstr>PowerPoint Presentation</vt:lpstr>
      <vt:lpstr>PowerPoint Presentation</vt:lpstr>
      <vt:lpstr>Module 1 Getting and Shaping the Data</vt:lpstr>
      <vt:lpstr>PowerPoint Presentation</vt:lpstr>
      <vt:lpstr>PowerPoint Presentation</vt:lpstr>
      <vt:lpstr>Phases in Building a Power BI Desktop File</vt:lpstr>
      <vt:lpstr>Intro to Parameters</vt:lpstr>
      <vt:lpstr>Creating Parameters</vt:lpstr>
      <vt:lpstr>PowerPoint Presentation</vt:lpstr>
      <vt:lpstr>PowerPoint Presentation</vt:lpstr>
      <vt:lpstr>PowerPoint Presentation</vt:lpstr>
      <vt:lpstr>PowerPoint Presentation</vt:lpstr>
      <vt:lpstr>PowerPoint Presentation</vt:lpstr>
      <vt:lpstr>PowerPoint Presentation</vt:lpstr>
      <vt:lpstr>Demo 1a Introduction – Introduction, shaping the data </vt:lpstr>
      <vt:lpstr>PowerPoint Presentation</vt:lpstr>
      <vt:lpstr>PowerPoint Presentation</vt:lpstr>
      <vt:lpstr>How Power BI Compresses Data – Dictionary Encoding</vt:lpstr>
      <vt:lpstr>How Power BI Compresses Data – Run Length Encoding</vt:lpstr>
      <vt:lpstr>Practical Example of Compression</vt:lpstr>
      <vt:lpstr>Phases in Building a Power BI Desktop File</vt:lpstr>
      <vt:lpstr>PowerPoint Presentation</vt:lpstr>
      <vt:lpstr>PowerPoint Presentation</vt:lpstr>
      <vt:lpstr>PowerPoint Presentation</vt:lpstr>
      <vt:lpstr>PowerPoint Presentation</vt:lpstr>
      <vt:lpstr>Demo 1b Data Shaping  </vt:lpstr>
      <vt:lpstr>Module 1 Lab:  </vt:lpstr>
      <vt:lpstr>Module 2 Data Modeling</vt:lpstr>
      <vt:lpstr>PowerPoint Presentation</vt:lpstr>
      <vt:lpstr>PowerPoint Presentation</vt:lpstr>
      <vt:lpstr>Basic Data Modeling</vt:lpstr>
      <vt:lpstr>Basic Data Modeling</vt:lpstr>
      <vt:lpstr>Basic Data Modeling</vt:lpstr>
      <vt:lpstr>Basic Data Modeling</vt:lpstr>
      <vt:lpstr>Basic Data Modeling</vt:lpstr>
      <vt:lpstr>Basic Data Modeling Star Schema</vt:lpstr>
      <vt:lpstr>Basic Data Modeling Snowflake Schema</vt:lpstr>
      <vt:lpstr>Basic Data Modeling – Multiple Fact Tables</vt:lpstr>
      <vt:lpstr>Demo 2: Data Modeling     </vt:lpstr>
      <vt:lpstr>Module 2 Lab: Lab 2a – Create CatSegDim Dimension Lab 2b – Update Dimension Lab 2c – Create Customer Dimension Lab 2d – Create Budget Fact Table    </vt:lpstr>
      <vt:lpstr>Module 2 Knowledge Check https://aka.ms/PBIModShapCheck2  </vt:lpstr>
      <vt:lpstr>PowerPoint Presentation</vt:lpstr>
      <vt:lpstr>Module 3 Introduction to M</vt:lpstr>
      <vt:lpstr>PowerPoint Presentation</vt:lpstr>
      <vt:lpstr>Why M?</vt:lpstr>
      <vt:lpstr>What is M? (Power Query M)</vt:lpstr>
      <vt:lpstr>How do I use M?</vt:lpstr>
      <vt:lpstr>Key Concepts of M Syntax</vt:lpstr>
      <vt:lpstr>Key Concepts of M</vt:lpstr>
      <vt:lpstr>Primitive Type Values</vt:lpstr>
      <vt:lpstr>Abstract Type Values</vt:lpstr>
      <vt:lpstr>Text Functions</vt:lpstr>
      <vt:lpstr>Text Functions</vt:lpstr>
      <vt:lpstr>Syntax</vt:lpstr>
      <vt:lpstr>if….then….else</vt:lpstr>
      <vt:lpstr>if….then….else Using Conditional and Custom Column</vt:lpstr>
      <vt:lpstr>if….then….else Using Column From Examples</vt:lpstr>
      <vt:lpstr>Demo 3 Power Query M </vt:lpstr>
      <vt:lpstr>Module 3 Lab:  Lab 3 – Create relationships between tables </vt:lpstr>
      <vt:lpstr>Module 3 Knowledge Check https://aka.ms/PBIModShapCheck3   </vt:lpstr>
      <vt:lpstr>PowerPoint Presentation</vt:lpstr>
      <vt:lpstr>Module 4 Understand Logic Operands</vt:lpstr>
      <vt:lpstr>PowerPoint Presentation</vt:lpstr>
      <vt:lpstr>Key Transformations</vt:lpstr>
      <vt:lpstr>Join Kinds – Merge Types</vt:lpstr>
      <vt:lpstr>Join Kinds – Other Combining Queries</vt:lpstr>
      <vt:lpstr>Fuzzy Merge</vt:lpstr>
      <vt:lpstr>Data Profiling</vt:lpstr>
      <vt:lpstr>Variables and Parameters</vt:lpstr>
      <vt:lpstr>Custom Functions</vt:lpstr>
      <vt:lpstr>Enter Data</vt:lpstr>
      <vt:lpstr>Module 4 Lab:  Lab 4a – Create dynamic path to Excel Lab 4b – Create dynamic path to CSV Lab 4c – Create custom function</vt:lpstr>
      <vt:lpstr>Module 4 Knowledge Check https://aka.ms/PBIModShapCheck4   </vt:lpstr>
      <vt:lpstr>PowerPoint Presentation</vt:lpstr>
      <vt:lpstr>Module 5: Introduction to DAX</vt:lpstr>
      <vt:lpstr>PowerPoint Presentation</vt:lpstr>
      <vt:lpstr>What is a Default Summarization?</vt:lpstr>
      <vt:lpstr>PowerPoint Presentation</vt:lpstr>
      <vt:lpstr>PowerPoint Presentation</vt:lpstr>
      <vt:lpstr>Path to DAX Expertise</vt:lpstr>
      <vt:lpstr>PowerPoint Presentation</vt:lpstr>
      <vt:lpstr>PowerPoint Presentation</vt:lpstr>
      <vt:lpstr>Calculated column in DAX</vt:lpstr>
      <vt:lpstr>Calculated Column – Accessing columns from other Tables in model</vt:lpstr>
      <vt:lpstr>When is a Calculated Column Evaluated?</vt:lpstr>
      <vt:lpstr>PowerPoint Presentation</vt:lpstr>
      <vt:lpstr>Demo 5 Measures</vt:lpstr>
      <vt:lpstr>What is a Measure?</vt:lpstr>
      <vt:lpstr>Using One Measure in Another</vt:lpstr>
      <vt:lpstr>More Complex Calculations</vt:lpstr>
      <vt:lpstr>More Complex Calculations Using Variables</vt:lpstr>
      <vt:lpstr>Calculated Column vs. Measure - When to use what</vt:lpstr>
      <vt:lpstr>Quick Measures are wizard-driven DAX calculations</vt:lpstr>
      <vt:lpstr>PowerPoint Presentation</vt:lpstr>
      <vt:lpstr>PATH to DAX Expertise</vt:lpstr>
      <vt:lpstr>PowerPoint Presentation</vt:lpstr>
      <vt:lpstr>PowerPoint Presentation</vt:lpstr>
      <vt:lpstr>PowerPoint Presentation</vt:lpstr>
      <vt:lpstr>Filter Context in a Measure – Example 2</vt:lpstr>
      <vt:lpstr>Filter Context in a Measure</vt:lpstr>
      <vt:lpstr>PowerPoint Presentation</vt:lpstr>
      <vt:lpstr>Filter Context and Multiple Tables </vt:lpstr>
      <vt:lpstr>Filter Context and Multiple Tables</vt:lpstr>
      <vt:lpstr>Filter Context and Multiple Tables – Wrong Arrow Direction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is a Measure Evaluated?</vt:lpstr>
      <vt:lpstr>Module 5 Lab: Lab 5 – Create new measures &amp; columns </vt:lpstr>
      <vt:lpstr>Knowledge Check Module 5 https://aka.ms/PBIModShapCheck5</vt:lpstr>
      <vt:lpstr>PowerPoint Presentation</vt:lpstr>
      <vt:lpstr>Module 6: Working with Functions: DAX, CALCULATE, Custom Functions</vt:lpstr>
      <vt:lpstr>Module 6 Objectives</vt:lpstr>
      <vt:lpstr>PowerPoint Presentation</vt:lpstr>
      <vt:lpstr>PATH to DAX Expertise</vt:lpstr>
      <vt:lpstr>Why is CALCULATE Useful?</vt:lpstr>
      <vt:lpstr>Here is how you do it with CALCULATE</vt:lpstr>
      <vt:lpstr>Anatomy of CALCULATE</vt:lpstr>
      <vt:lpstr>Demo 6A CALCULATE function</vt:lpstr>
      <vt:lpstr>CALCULATE – The Most Important Function in DAX</vt:lpstr>
      <vt:lpstr>PowerPoint Presentation</vt:lpstr>
      <vt:lpstr>CALCULATE – The Most Important Function in DAX</vt:lpstr>
      <vt:lpstr>PowerPoint Presentation</vt:lpstr>
      <vt:lpstr>PowerPoint Presentation</vt:lpstr>
      <vt:lpstr>PowerPoint Presentation</vt:lpstr>
      <vt:lpstr>CALCULATE – The Most Important Function in DAX</vt:lpstr>
      <vt:lpstr>PowerPoint Presentation</vt:lpstr>
      <vt:lpstr>CALCULATE – The Most Important Function in DAX</vt:lpstr>
      <vt:lpstr>PowerPoint Presentation</vt:lpstr>
      <vt:lpstr>PowerPoint Presentation</vt:lpstr>
      <vt:lpstr>PowerPoint Presentation</vt:lpstr>
      <vt:lpstr>PowerPoint Presentation</vt:lpstr>
      <vt:lpstr>DAX Iterator Functions Take Advantage of Evaluation Context</vt:lpstr>
      <vt:lpstr>PowerPoint Presentation</vt:lpstr>
      <vt:lpstr>PowerPoint Presentation</vt:lpstr>
      <vt:lpstr>PowerPoint Presentation</vt:lpstr>
      <vt:lpstr>PowerPoint Presentation</vt:lpstr>
      <vt:lpstr>Why Can an iterator be a better approach then a calculated column?</vt:lpstr>
      <vt:lpstr>CALCULATE – Converting Row Context to Filter Context (Example 1) </vt:lpstr>
      <vt:lpstr>PowerPoint Presentation</vt:lpstr>
      <vt:lpstr>PowerPoint Presentation</vt:lpstr>
      <vt:lpstr>Demo 6b Calculated Tables</vt:lpstr>
      <vt:lpstr>CALCULATE – Steps in Evaluating the CALCULATE Function</vt:lpstr>
      <vt:lpstr>Introducing Time Intelligence – There is an App for that!!</vt:lpstr>
      <vt:lpstr>PowerPoint Presentation</vt:lpstr>
      <vt:lpstr>PowerPoint Presentation</vt:lpstr>
      <vt:lpstr>Other Time Intelligence Functions</vt:lpstr>
      <vt:lpstr>Module 6 Lab: Lab 6 – Create a segment-specific report</vt:lpstr>
      <vt:lpstr>Knowledge Check Module 6 https://aka.ms/PBIModShapCheck6 </vt:lpstr>
      <vt:lpstr>PowerPoint Presentation</vt:lpstr>
      <vt:lpstr>Module 7: Modeling with Power BI Best Practices &amp; Optimization Techniques</vt:lpstr>
      <vt:lpstr>Module 7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Practices with DAX Calculated 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 to design a good Power BI Desktop data model</vt:lpstr>
      <vt:lpstr>PowerPoint Presentation</vt:lpstr>
      <vt:lpstr>Module 7 Lab: </vt:lpstr>
      <vt:lpstr>Knowledge Check Module 7 https://aka.ms/PBIModShapCheck7 </vt:lpstr>
      <vt:lpstr>PowerPoint Presentation</vt:lpstr>
      <vt:lpstr>Module 8: Are we there yet? Summary Lab and Surveys</vt:lpstr>
      <vt:lpstr>Your opinion is important  please fill our survey, it allows us to maintain the content  https://aka.ms/PBIModShapS</vt:lpstr>
      <vt:lpstr>PowerPoint Presentation</vt:lpstr>
      <vt:lpstr>Power BI  Data Modeling in a Day</vt:lpstr>
      <vt:lpstr>Power BI  Data Modeling in a Day</vt:lpstr>
      <vt:lpstr>PowerPoint Presentation</vt:lpstr>
      <vt:lpstr>PowerPoint Presentation</vt:lpstr>
      <vt:lpstr>PowerPoint Presentation</vt:lpstr>
      <vt:lpstr>PowerPoint Presentation</vt:lpstr>
      <vt:lpstr>PowerPoint Presentation</vt:lpstr>
      <vt:lpstr>PowerPoint Presentation</vt:lpstr>
      <vt:lpstr>Power BI  Data Modeling in a Day</vt:lpstr>
      <vt:lpstr>PowerPoint Presentation</vt:lpstr>
      <vt:lpstr>How Power BI Compresses Data – Dictionary Encoding</vt:lpstr>
      <vt:lpstr>How Power BI Compresses Data – Run Length Encoding</vt:lpstr>
      <vt:lpstr>Practical Example of Compression</vt:lpstr>
      <vt:lpstr>Power BI  Data Modeling in a Day</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lpstr>Module 4 Lab – File Source Considerations</vt:lpstr>
      <vt:lpstr>Module 4 Lab – Create Parameters</vt:lpstr>
      <vt:lpstr>Module 4 Lab – Dynamic Path to Excel Source File</vt:lpstr>
      <vt:lpstr>Module 4 Lab – Dynamic Path to Excel Source File</vt:lpstr>
      <vt:lpstr>Module 4 Lab – Dynamic Path to CSV Source File</vt:lpstr>
      <vt:lpstr>Module 4 Lab – Custom Function</vt:lpstr>
      <vt:lpstr>Module 4 Lab – Create a Change Log</vt:lpstr>
      <vt:lpstr>Module 4 Lab – Bonus</vt:lpstr>
      <vt:lpstr>Your opinion is important  please fill our survey, it allows us to maintain the content  https://aka.ms/PBIModShapS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2015-04-15T05:50:26Z</dcterms:created>
  <dcterms:modified xsi:type="dcterms:W3CDTF">2021-07-21T17:42:34Z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0x01010093CA876042AB9E449BDB0911448D4ACF</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AssignedBy">
    <vt:lpwstr>v-barran@microsoft.com</vt:lpwstr>
  </property>
  <property fmtid="{D5CDD505-2E9C-101B-9397-08002B2CF9AE}" pid="16" name="MSIP_Label_1a19d03a-48bc-4359-8038-5b5f6d5847c3_DateCreated">
    <vt:lpwstr>2017-02-07T17:23:28.2043107-08:00</vt:lpwstr>
  </property>
  <property fmtid="{D5CDD505-2E9C-101B-9397-08002B2CF9AE}" pid="17" name="MSIP_Label_1a19d03a-48bc-4359-8038-5b5f6d5847c3_Name">
    <vt:lpwstr>Any User (No Protection)</vt:lpwstr>
  </property>
  <property fmtid="{D5CDD505-2E9C-101B-9397-08002B2CF9AE}" pid="18" name="MSIP_Label_1a19d03a-48bc-4359-8038-5b5f6d5847c3_Extended_MSFT_Method">
    <vt:lpwstr>Manual</vt:lpwstr>
  </property>
  <property fmtid="{D5CDD505-2E9C-101B-9397-08002B2CF9AE}" pid="19" name="MSIP_Label_1a19d03a-48bc-4359-8038-5b5f6d5847c3_Parent">
    <vt:lpwstr>074e257c-5848-4582-9a6f-34a182080e71</vt:lpwstr>
  </property>
  <property fmtid="{D5CDD505-2E9C-101B-9397-08002B2CF9AE}" pid="20" name="Sensitivity">
    <vt:lpwstr>Confidential Any User (No Protection)</vt:lpwstr>
  </property>
  <property fmtid="{D5CDD505-2E9C-101B-9397-08002B2CF9AE}" pid="21" name="Order">
    <vt:r8>108200</vt:r8>
  </property>
  <property fmtid="{D5CDD505-2E9C-101B-9397-08002B2CF9AE}" pid="22" name="xd_Signature">
    <vt:bool>false</vt:bool>
  </property>
  <property fmtid="{D5CDD505-2E9C-101B-9397-08002B2CF9AE}" pid="23" name="xd_ProgID">
    <vt:lpwstr/>
  </property>
  <property fmtid="{D5CDD505-2E9C-101B-9397-08002B2CF9AE}" pid="24" name="TemplateUrl">
    <vt:lpwstr/>
  </property>
</Properties>
</file>